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86" r:id="rId2"/>
    <p:sldId id="266" r:id="rId3"/>
    <p:sldId id="285" r:id="rId4"/>
    <p:sldId id="269" r:id="rId5"/>
    <p:sldId id="271" r:id="rId6"/>
    <p:sldId id="272" r:id="rId7"/>
    <p:sldId id="281" r:id="rId8"/>
    <p:sldId id="270" r:id="rId9"/>
    <p:sldId id="273" r:id="rId10"/>
    <p:sldId id="268" r:id="rId11"/>
    <p:sldId id="277" r:id="rId12"/>
    <p:sldId id="276" r:id="rId13"/>
    <p:sldId id="278" r:id="rId14"/>
    <p:sldId id="28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75" autoAdjust="0"/>
  </p:normalViewPr>
  <p:slideViewPr>
    <p:cSldViewPr snapToGrid="0" snapToObjects="1">
      <p:cViewPr>
        <p:scale>
          <a:sx n="170" d="100"/>
          <a:sy n="170" d="100"/>
        </p:scale>
        <p:origin x="88" y="192"/>
      </p:cViewPr>
      <p:guideLst>
        <p:guide orient="horz" pos="2081"/>
        <p:guide pos="361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29/07/2014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29/07/2014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i="0" baseline="0" dirty="0" smtClean="0"/>
              <a:t>Frank </a:t>
            </a:r>
            <a:r>
              <a:rPr lang="en-GB" i="0" baseline="0" dirty="0" err="1" smtClean="0"/>
              <a:t>Stupple</a:t>
            </a:r>
            <a:r>
              <a:rPr lang="en-GB" i="0" baseline="0" dirty="0" smtClean="0"/>
              <a:t> volunteered as a </a:t>
            </a:r>
            <a:r>
              <a:rPr lang="en-GB" i="0" baseline="0" dirty="0" smtClean="0"/>
              <a:t>rifleman </a:t>
            </a:r>
            <a:r>
              <a:rPr lang="en-GB" i="0" baseline="0" dirty="0" smtClean="0"/>
              <a:t>in </a:t>
            </a:r>
            <a:r>
              <a:rPr lang="en-US" sz="1200" i="0" kern="1200" dirty="0" smtClean="0">
                <a:solidFill>
                  <a:srgbClr val="3366FF"/>
                </a:solidFill>
                <a:latin typeface="+mn-lt"/>
                <a:ea typeface="+mn-ea"/>
                <a:cs typeface="+mn-cs"/>
              </a:rPr>
              <a:t>9th </a:t>
            </a:r>
            <a:r>
              <a:rPr lang="en-US" sz="1200" i="0" kern="1200" dirty="0" smtClean="0">
                <a:solidFill>
                  <a:srgbClr val="3366FF"/>
                </a:solidFill>
                <a:latin typeface="+mn-lt"/>
                <a:ea typeface="+mn-ea"/>
                <a:cs typeface="+mn-cs"/>
              </a:rPr>
              <a:t>(County of London) Battalion, The</a:t>
            </a:r>
            <a:r>
              <a:rPr lang="en-US" sz="1200" i="0" kern="1200" baseline="0" dirty="0" smtClean="0">
                <a:solidFill>
                  <a:srgbClr val="3366FF"/>
                </a:solidFill>
                <a:latin typeface="+mn-lt"/>
                <a:ea typeface="+mn-ea"/>
                <a:cs typeface="+mn-cs"/>
              </a:rPr>
              <a:t> London Regiment (Queen </a:t>
            </a:r>
            <a:r>
              <a:rPr lang="en-US" sz="1200" i="0" kern="1200" baseline="0" dirty="0" smtClean="0">
                <a:solidFill>
                  <a:srgbClr val="3366FF"/>
                </a:solidFill>
                <a:latin typeface="+mn-lt"/>
                <a:ea typeface="+mn-ea"/>
                <a:cs typeface="+mn-cs"/>
              </a:rPr>
              <a:t>Victoria’s Rifles) </a:t>
            </a:r>
            <a:r>
              <a:rPr lang="en-GB" i="0" baseline="0" dirty="0" smtClean="0">
                <a:solidFill>
                  <a:srgbClr val="3366FF"/>
                </a:solidFill>
              </a:rPr>
              <a:t>in </a:t>
            </a:r>
            <a:r>
              <a:rPr lang="en-GB" i="0" baseline="0" dirty="0" smtClean="0">
                <a:solidFill>
                  <a:srgbClr val="3366FF"/>
                </a:solidFill>
              </a:rPr>
              <a:t>1915.</a:t>
            </a:r>
            <a:endParaRPr lang="en-GB" i="0" baseline="0" dirty="0" smtClean="0">
              <a:solidFill>
                <a:srgbClr val="3366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i="0" baseline="0" dirty="0" smtClean="0"/>
              <a:t>He was at </a:t>
            </a:r>
            <a:r>
              <a:rPr lang="en-GB" i="0" baseline="0" dirty="0" err="1" smtClean="0"/>
              <a:t>Gommecourt</a:t>
            </a:r>
            <a:r>
              <a:rPr lang="en-GB" i="0" baseline="0" dirty="0" smtClean="0"/>
              <a:t> on the first day of the Battle of the Somme. He was injured twice in his military career, and entitled to wear two ‘wound stripes’. His second injury was a gunshot wound to the right arm. This ‘</a:t>
            </a:r>
            <a:r>
              <a:rPr lang="en-GB" i="0" baseline="0" dirty="0" err="1" smtClean="0"/>
              <a:t>Blighty</a:t>
            </a:r>
            <a:r>
              <a:rPr lang="en-GB" i="0" baseline="0" dirty="0" smtClean="0"/>
              <a:t> one’ ensured he was sent back to England, and he recuperated in </a:t>
            </a:r>
            <a:r>
              <a:rPr lang="en-GB" i="0" baseline="0" dirty="0" err="1" smtClean="0"/>
              <a:t>Felthorpe</a:t>
            </a:r>
            <a:r>
              <a:rPr lang="en-GB" i="0" baseline="0" dirty="0" smtClean="0"/>
              <a:t> Hall in Norwich. </a:t>
            </a:r>
          </a:p>
          <a:p>
            <a:pPr marL="0" marR="0" indent="0" algn="l" defTabSz="457200" rtl="0" eaLnBrk="1" fontAlgn="auto" latinLnBrk="0" hangingPunct="1">
              <a:lnSpc>
                <a:spcPct val="100000"/>
              </a:lnSpc>
              <a:spcBef>
                <a:spcPts val="0"/>
              </a:spcBef>
              <a:spcAft>
                <a:spcPts val="0"/>
              </a:spcAft>
              <a:buClrTx/>
              <a:buSzTx/>
              <a:buFontTx/>
              <a:buNone/>
              <a:tabLst/>
              <a:defRPr/>
            </a:pPr>
            <a:r>
              <a:rPr lang="en-GB" i="0" baseline="0" dirty="0" smtClean="0"/>
              <a:t>Frank’s younger brother, Thomas, also served in the war, as part of the Machine Gun Corps, but he was killed in action on 11 April 1918.</a:t>
            </a:r>
            <a:endParaRPr lang="en-US" i="0"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Army Form E511 Discharge Certificate of a Soldier of the Territorial Force, stating discharge in consequence of no longer being physically fit for war service, 24 April 1918</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2001-07-1184-2</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General notes: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certificate shows when</a:t>
            </a:r>
            <a:r>
              <a:rPr lang="en-US" sz="1200" kern="1200" baseline="0" dirty="0" smtClean="0">
                <a:solidFill>
                  <a:schemeClr val="tx1"/>
                </a:solidFill>
                <a:latin typeface="+mn-lt"/>
                <a:ea typeface="+mn-ea"/>
                <a:cs typeface="+mn-cs"/>
              </a:rPr>
              <a:t> Frank was officially signed off from service.</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Questions you might ask:</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When did he join? When was he able to leave?</a:t>
            </a:r>
          </a:p>
          <a:p>
            <a:r>
              <a:rPr lang="en-US" sz="1200" kern="1200" baseline="0" dirty="0" smtClean="0">
                <a:solidFill>
                  <a:schemeClr val="tx1"/>
                </a:solidFill>
                <a:latin typeface="+mn-lt"/>
                <a:ea typeface="+mn-ea"/>
                <a:cs typeface="+mn-cs"/>
              </a:rPr>
              <a:t>How long did he serve? How much of that time was actually spent in ‘Service Abroad’ (fighting, or in the trenches, or in rest preparing to fight)? See next source for more information.</a:t>
            </a:r>
          </a:p>
          <a:p>
            <a:r>
              <a:rPr lang="en-US" sz="1200" kern="1200" baseline="0" dirty="0" smtClean="0">
                <a:solidFill>
                  <a:schemeClr val="tx1"/>
                </a:solidFill>
                <a:latin typeface="+mn-lt"/>
                <a:ea typeface="+mn-ea"/>
                <a:cs typeface="+mn-cs"/>
              </a:rPr>
              <a:t>What might Frank have done with the other time?</a:t>
            </a:r>
          </a:p>
          <a:p>
            <a:r>
              <a:rPr lang="en-US" sz="1200" kern="1200" baseline="0" dirty="0" smtClean="0">
                <a:solidFill>
                  <a:schemeClr val="tx1"/>
                </a:solidFill>
                <a:latin typeface="+mn-lt"/>
                <a:ea typeface="+mn-ea"/>
                <a:cs typeface="+mn-cs"/>
              </a:rPr>
              <a:t>Did Frank win any medals?</a:t>
            </a:r>
          </a:p>
          <a:p>
            <a:r>
              <a:rPr lang="en-US" sz="1200" kern="1200" baseline="0" dirty="0" smtClean="0">
                <a:solidFill>
                  <a:schemeClr val="tx1"/>
                </a:solidFill>
                <a:latin typeface="+mn-lt"/>
                <a:ea typeface="+mn-ea"/>
                <a:cs typeface="+mn-cs"/>
              </a:rPr>
              <a:t>How might Frank’s injuries affect his future life?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10</a:t>
            </a:fld>
            <a:endParaRPr lang="en-US"/>
          </a:p>
        </p:txBody>
      </p:sp>
    </p:spTree>
    <p:extLst>
      <p:ext uri="{BB962C8B-B14F-4D97-AF65-F5344CB8AC3E}">
        <p14:creationId xmlns:p14="http://schemas.microsoft.com/office/powerpoint/2010/main" val="385346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Army Form B2067 Character Certificate, 24 April 1918 [front]</a:t>
            </a:r>
          </a:p>
          <a:p>
            <a:r>
              <a:rPr lang="en-US" dirty="0" smtClean="0"/>
              <a:t>NAM. 2001-07-1184-3</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dirty="0" smtClean="0"/>
          </a:p>
          <a:p>
            <a:endParaRPr lang="en-US" dirty="0" smtClean="0"/>
          </a:p>
          <a:p>
            <a:r>
              <a:rPr lang="en-US" dirty="0" smtClean="0"/>
              <a:t>Why</a:t>
            </a:r>
            <a:r>
              <a:rPr lang="en-US" baseline="0" dirty="0" smtClean="0"/>
              <a:t> was Frank at ‘Home’ three times in his service? The first was for training, but what about the second and third times?</a:t>
            </a:r>
            <a:endParaRPr lang="en-US" dirty="0" smtClean="0"/>
          </a:p>
          <a:p>
            <a:r>
              <a:rPr lang="en-US" dirty="0" smtClean="0"/>
              <a:t>What does Frank think he looks like?</a:t>
            </a:r>
          </a:p>
          <a:p>
            <a:r>
              <a:rPr lang="en-US" dirty="0" smtClean="0"/>
              <a:t>What special feature has been listed as a special “Identification Mark”?</a:t>
            </a:r>
          </a:p>
          <a:p>
            <a:r>
              <a:rPr lang="en-US" dirty="0" smtClean="0"/>
              <a:t>Look carefully at Frank’s signature. This is the only thing he has written on this form. Does it look like he was ‘comfortable’ writing it? Why might this be?</a:t>
            </a:r>
          </a:p>
          <a:p>
            <a:r>
              <a:rPr lang="en-US" dirty="0" smtClean="0"/>
              <a:t>Look at Frank’s trade on enlistment. This job would have involved</a:t>
            </a:r>
            <a:r>
              <a:rPr lang="en-US" baseline="0" dirty="0" smtClean="0"/>
              <a:t> a lot of writing. Will Frank be easily able to return to this job?</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11</a:t>
            </a:fld>
            <a:endParaRPr lang="en-US"/>
          </a:p>
        </p:txBody>
      </p:sp>
    </p:spTree>
    <p:extLst>
      <p:ext uri="{BB962C8B-B14F-4D97-AF65-F5344CB8AC3E}">
        <p14:creationId xmlns:p14="http://schemas.microsoft.com/office/powerpoint/2010/main" val="101734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Army Form B2067 Character Certificate, 24 April 1918</a:t>
            </a:r>
            <a:r>
              <a:rPr lang="en-US" sz="1200" kern="1200" baseline="0" dirty="0" smtClean="0">
                <a:solidFill>
                  <a:schemeClr val="tx1"/>
                </a:solidFill>
                <a:latin typeface="+mn-lt"/>
                <a:ea typeface="+mn-ea"/>
                <a:cs typeface="+mn-cs"/>
              </a:rPr>
              <a:t> [back]</a:t>
            </a:r>
            <a:endParaRPr lang="en-US" sz="1200" kern="1200" dirty="0" smtClean="0">
              <a:solidFill>
                <a:schemeClr val="tx1"/>
              </a:solidFill>
              <a:latin typeface="+mn-lt"/>
              <a:ea typeface="+mn-ea"/>
              <a:cs typeface="+mn-cs"/>
            </a:endParaRPr>
          </a:p>
          <a:p>
            <a:r>
              <a:rPr lang="en-US" dirty="0" smtClean="0"/>
              <a:t>NAM. 2001-07-1184-3</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Transcript: </a:t>
            </a:r>
          </a:p>
          <a:p>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Bears a very good character is steady and well conducted.</a:t>
            </a:r>
          </a:p>
          <a:p>
            <a:r>
              <a:rPr lang="en-US" sz="1200" kern="1200" dirty="0" smtClean="0">
                <a:solidFill>
                  <a:schemeClr val="tx1"/>
                </a:solidFill>
                <a:latin typeface="+mn-lt"/>
                <a:ea typeface="+mn-ea"/>
                <a:cs typeface="+mn-cs"/>
              </a:rPr>
              <a:t>Has served twice in France and been wounded.</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certificate</a:t>
            </a:r>
            <a:r>
              <a:rPr lang="en-US" sz="1200" kern="1200" baseline="0" dirty="0" smtClean="0">
                <a:solidFill>
                  <a:schemeClr val="tx1"/>
                </a:solidFill>
                <a:latin typeface="+mn-lt"/>
                <a:ea typeface="+mn-ea"/>
                <a:cs typeface="+mn-cs"/>
              </a:rPr>
              <a:t> is Frank’s reference after his nearly three years in the Army.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Why would this certificate have been useful for Frank’s future?</a:t>
            </a:r>
          </a:p>
        </p:txBody>
      </p:sp>
      <p:sp>
        <p:nvSpPr>
          <p:cNvPr id="4" name="Slide Number Placeholder 3"/>
          <p:cNvSpPr>
            <a:spLocks noGrp="1"/>
          </p:cNvSpPr>
          <p:nvPr>
            <p:ph type="sldNum" sz="quarter" idx="10"/>
          </p:nvPr>
        </p:nvSpPr>
        <p:spPr/>
        <p:txBody>
          <a:bodyPr/>
          <a:lstStyle/>
          <a:p>
            <a:fld id="{8563F7FA-B147-A748-A926-3EA8CB3EFDFD}" type="slidenum">
              <a:rPr lang="en-US" smtClean="0"/>
              <a:t>12</a:t>
            </a:fld>
            <a:endParaRPr lang="en-US"/>
          </a:p>
        </p:txBody>
      </p:sp>
    </p:spTree>
    <p:extLst>
      <p:ext uri="{BB962C8B-B14F-4D97-AF65-F5344CB8AC3E}">
        <p14:creationId xmlns:p14="http://schemas.microsoft.com/office/powerpoint/2010/main" val="392512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Printed message bearing the facsimile signature of King George V, issued on the occasion of a meeting of the King with wounded and disabled soldiers, 23 November 1918</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2001-07-1184-5</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General notes:</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Silver War Badge was instituted with effect from 12 September 1916. The badge, mounted as a brooch, was awarded to soldiers who sustained a wound, or contracted illness or disability in the course of the war which necessitated their being invalided out. Each badge had a number on the back. The reason for issue was to stop men of military age who were not </a:t>
            </a:r>
            <a:r>
              <a:rPr lang="en-US" sz="1200" i="0" kern="1200" dirty="0" smtClean="0">
                <a:solidFill>
                  <a:schemeClr val="tx1"/>
                </a:solidFill>
                <a:latin typeface="+mn-lt"/>
                <a:ea typeface="+mn-ea"/>
                <a:cs typeface="+mn-cs"/>
              </a:rPr>
              <a:t>wearing uniform </a:t>
            </a:r>
            <a:r>
              <a:rPr lang="en-US" sz="1200" kern="1200" dirty="0" smtClean="0">
                <a:solidFill>
                  <a:schemeClr val="tx1"/>
                </a:solidFill>
                <a:latin typeface="+mn-lt"/>
                <a:ea typeface="+mn-ea"/>
                <a:cs typeface="+mn-cs"/>
              </a:rPr>
              <a:t>being harassed, accused of cowardice and shown the ‘White Feather’. </a:t>
            </a:r>
          </a:p>
          <a:p>
            <a:r>
              <a:rPr lang="en-US" sz="1200" kern="1200" dirty="0" smtClean="0">
                <a:solidFill>
                  <a:schemeClr val="tx1"/>
                </a:solidFill>
                <a:latin typeface="+mn-lt"/>
                <a:ea typeface="+mn-ea"/>
                <a:cs typeface="+mn-cs"/>
              </a:rPr>
              <a:t>About 1,150,000 badges were issued with certificates. A roll of the recipients of the War Badge can be found at the National Archive, Kew.</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King George sent this letter to the injured men he had met </a:t>
            </a:r>
            <a:r>
              <a:rPr lang="en-US" sz="1200" i="1" kern="1200" dirty="0" smtClean="0">
                <a:solidFill>
                  <a:schemeClr val="tx1"/>
                </a:solidFill>
                <a:latin typeface="+mn-lt"/>
                <a:ea typeface="+mn-ea"/>
                <a:cs typeface="+mn-cs"/>
              </a:rPr>
              <a:t>on 23 </a:t>
            </a:r>
            <a:r>
              <a:rPr lang="en-US" sz="1200" kern="1200" dirty="0" smtClean="0">
                <a:solidFill>
                  <a:schemeClr val="tx1"/>
                </a:solidFill>
                <a:latin typeface="+mn-lt"/>
                <a:ea typeface="+mn-ea"/>
                <a:cs typeface="+mn-cs"/>
              </a:rPr>
              <a:t>November 1918. Read it carefully.</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What does he hope will happen to injured soldiers? </a:t>
            </a:r>
          </a:p>
          <a:p>
            <a:r>
              <a:rPr lang="en-US" sz="1200" kern="1200" baseline="0" dirty="0" smtClean="0">
                <a:solidFill>
                  <a:schemeClr val="tx1"/>
                </a:solidFill>
                <a:latin typeface="+mn-lt"/>
                <a:ea typeface="+mn-ea"/>
                <a:cs typeface="+mn-cs"/>
              </a:rPr>
              <a:t>Who is going to help them? </a:t>
            </a:r>
          </a:p>
          <a:p>
            <a:r>
              <a:rPr lang="en-US" sz="1200" kern="1200" baseline="0" dirty="0" smtClean="0">
                <a:solidFill>
                  <a:schemeClr val="tx1"/>
                </a:solidFill>
                <a:latin typeface="+mn-lt"/>
                <a:ea typeface="+mn-ea"/>
                <a:cs typeface="+mn-cs"/>
              </a:rPr>
              <a:t>How does he want them to be treated in society? </a:t>
            </a:r>
          </a:p>
          <a:p>
            <a:r>
              <a:rPr lang="en-US" sz="1200" kern="1200" baseline="0" dirty="0" smtClean="0">
                <a:solidFill>
                  <a:schemeClr val="tx1"/>
                </a:solidFill>
                <a:latin typeface="+mn-lt"/>
                <a:ea typeface="+mn-ea"/>
                <a:cs typeface="+mn-cs"/>
              </a:rPr>
              <a:t>Do you agree with his statement that war wounds were the “most </a:t>
            </a:r>
            <a:r>
              <a:rPr lang="en-US" sz="1200" kern="1200" baseline="0" dirty="0" err="1" smtClean="0">
                <a:solidFill>
                  <a:schemeClr val="tx1"/>
                </a:solidFill>
                <a:latin typeface="+mn-lt"/>
                <a:ea typeface="+mn-ea"/>
                <a:cs typeface="+mn-cs"/>
              </a:rPr>
              <a:t>honourable</a:t>
            </a:r>
            <a:r>
              <a:rPr lang="en-US" sz="1200" kern="1200" baseline="0" dirty="0" smtClean="0">
                <a:solidFill>
                  <a:schemeClr val="tx1"/>
                </a:solidFill>
                <a:latin typeface="+mn-lt"/>
                <a:ea typeface="+mn-ea"/>
                <a:cs typeface="+mn-cs"/>
              </a:rPr>
              <a:t> distinction a man can bear”?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Why would</a:t>
            </a:r>
            <a:r>
              <a:rPr lang="en-US" sz="1200" kern="1200" baseline="0" dirty="0" smtClean="0">
                <a:solidFill>
                  <a:schemeClr val="tx1"/>
                </a:solidFill>
                <a:latin typeface="+mn-lt"/>
                <a:ea typeface="+mn-ea"/>
                <a:cs typeface="+mn-cs"/>
              </a:rPr>
              <a:t> injured soldiers want to wear the </a:t>
            </a:r>
            <a:r>
              <a:rPr lang="en-US" sz="1200" kern="1200" dirty="0" smtClean="0">
                <a:solidFill>
                  <a:schemeClr val="tx1"/>
                </a:solidFill>
                <a:latin typeface="+mn-lt"/>
                <a:ea typeface="+mn-ea"/>
                <a:cs typeface="+mn-cs"/>
              </a:rPr>
              <a:t>Silver War Badge </a:t>
            </a:r>
            <a:r>
              <a:rPr lang="en-US" sz="1200" kern="1200" baseline="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8563F7FA-B147-A748-A926-3EA8CB3EFDFD}" type="slidenum">
              <a:rPr lang="en-US" smtClean="0"/>
              <a:t>13</a:t>
            </a:fld>
            <a:endParaRPr lang="en-US"/>
          </a:p>
        </p:txBody>
      </p:sp>
    </p:spTree>
    <p:extLst>
      <p:ext uri="{BB962C8B-B14F-4D97-AF65-F5344CB8AC3E}">
        <p14:creationId xmlns:p14="http://schemas.microsoft.com/office/powerpoint/2010/main" val="2832398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Portrait of Private Thomas </a:t>
            </a:r>
            <a:r>
              <a:rPr lang="en-US" sz="1200" kern="1200" dirty="0" err="1" smtClean="0">
                <a:solidFill>
                  <a:schemeClr val="tx1"/>
                </a:solidFill>
                <a:latin typeface="+mn-lt"/>
                <a:ea typeface="+mn-ea"/>
                <a:cs typeface="+mn-cs"/>
              </a:rPr>
              <a:t>Stupple</a:t>
            </a:r>
            <a:r>
              <a:rPr lang="en-US" sz="1200" kern="1200" dirty="0" smtClean="0">
                <a:solidFill>
                  <a:schemeClr val="tx1"/>
                </a:solidFill>
                <a:latin typeface="+mn-lt"/>
                <a:ea typeface="+mn-ea"/>
                <a:cs typeface="+mn-cs"/>
              </a:rPr>
              <a:t>, Machine Gun Corps, killed in action, Western Front, 11 April 1918</a:t>
            </a:r>
          </a:p>
          <a:p>
            <a:r>
              <a:rPr lang="en-US" sz="1200" kern="1200" dirty="0" smtClean="0">
                <a:solidFill>
                  <a:schemeClr val="tx1"/>
                </a:solidFill>
                <a:latin typeface="+mn-lt"/>
                <a:ea typeface="+mn-ea"/>
                <a:cs typeface="+mn-cs"/>
              </a:rPr>
              <a:t>NAM. 2001-07-1186-1</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General notes: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Frank</a:t>
            </a:r>
            <a:r>
              <a:rPr lang="en-US" sz="1200" kern="1200" baseline="0" dirty="0" smtClean="0">
                <a:solidFill>
                  <a:schemeClr val="tx1"/>
                </a:solidFill>
                <a:latin typeface="+mn-lt"/>
                <a:ea typeface="+mn-ea"/>
                <a:cs typeface="+mn-cs"/>
              </a:rPr>
              <a:t> survived the war, but was permanently injured. However, his family’s involvement in the war continued. His younger brother Thomas also joined the Army, and was killed in action. </a:t>
            </a:r>
          </a:p>
          <a:p>
            <a:r>
              <a:rPr lang="en-US" sz="1200" kern="1200" baseline="0" dirty="0" smtClean="0">
                <a:solidFill>
                  <a:schemeClr val="tx1"/>
                </a:solidFill>
                <a:latin typeface="+mn-lt"/>
                <a:ea typeface="+mn-ea"/>
                <a:cs typeface="+mn-cs"/>
              </a:rPr>
              <a:t>A relative of Frank’s wife, possibly her brother, Driver E </a:t>
            </a:r>
            <a:r>
              <a:rPr lang="en-US" sz="1200" kern="1200" baseline="0" dirty="0" err="1" smtClean="0">
                <a:solidFill>
                  <a:schemeClr val="tx1"/>
                </a:solidFill>
                <a:latin typeface="+mn-lt"/>
                <a:ea typeface="+mn-ea"/>
                <a:cs typeface="+mn-cs"/>
              </a:rPr>
              <a:t>Liffen</a:t>
            </a:r>
            <a:r>
              <a:rPr lang="en-US" sz="1200" kern="1200" baseline="0" dirty="0" smtClean="0">
                <a:solidFill>
                  <a:schemeClr val="tx1"/>
                </a:solidFill>
                <a:latin typeface="+mn-lt"/>
                <a:ea typeface="+mn-ea"/>
                <a:cs typeface="+mn-cs"/>
              </a:rPr>
              <a:t> of the Royal Field Artillery, was also killed in action.</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Questions you might ask:</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What impact would these incidents have had on the family?</a:t>
            </a:r>
          </a:p>
          <a:p>
            <a:r>
              <a:rPr lang="en-US" sz="1200" kern="1200" baseline="0" dirty="0" smtClean="0">
                <a:solidFill>
                  <a:schemeClr val="tx1"/>
                </a:solidFill>
                <a:latin typeface="+mn-lt"/>
                <a:ea typeface="+mn-ea"/>
                <a:cs typeface="+mn-cs"/>
              </a:rPr>
              <a:t>Refer back to the census at the beginning. How old was Thomas in 1911? How old would he have been when he died?</a:t>
            </a:r>
          </a:p>
        </p:txBody>
      </p:sp>
      <p:sp>
        <p:nvSpPr>
          <p:cNvPr id="4" name="Slide Number Placeholder 3"/>
          <p:cNvSpPr>
            <a:spLocks noGrp="1"/>
          </p:cNvSpPr>
          <p:nvPr>
            <p:ph type="sldNum" sz="quarter" idx="10"/>
          </p:nvPr>
        </p:nvSpPr>
        <p:spPr/>
        <p:txBody>
          <a:bodyPr/>
          <a:lstStyle/>
          <a:p>
            <a:fld id="{8563F7FA-B147-A748-A926-3EA8CB3EFDFD}" type="slidenum">
              <a:rPr lang="en-US" smtClean="0"/>
              <a:t>14</a:t>
            </a:fld>
            <a:endParaRPr lang="en-US"/>
          </a:p>
        </p:txBody>
      </p:sp>
    </p:spTree>
    <p:extLst>
      <p:ext uri="{BB962C8B-B14F-4D97-AF65-F5344CB8AC3E}">
        <p14:creationId xmlns:p14="http://schemas.microsoft.com/office/powerpoint/2010/main" val="283239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a:t>
            </a:r>
            <a:r>
              <a:rPr lang="en-US" dirty="0" err="1" smtClean="0"/>
              <a:t>Stupple</a:t>
            </a:r>
            <a:r>
              <a:rPr lang="en-US" dirty="0" smtClean="0"/>
              <a:t> poses for</a:t>
            </a:r>
            <a:r>
              <a:rPr lang="en-US" baseline="0" dirty="0" smtClean="0"/>
              <a:t> a photograph while dressed as a ‘page’ in a velvet suit at the Boxing Day celebrations at </a:t>
            </a:r>
            <a:r>
              <a:rPr lang="en-US" baseline="0" dirty="0" err="1" smtClean="0"/>
              <a:t>Felthorpe</a:t>
            </a:r>
            <a:r>
              <a:rPr lang="en-US" baseline="0" dirty="0" smtClean="0"/>
              <a:t> Hall, Norfolk, 1917. Visible, emerging from his right sleeve, is the supporting cage which prevented his arm from going ‘floppy’.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NAM.</a:t>
            </a:r>
            <a:r>
              <a:rPr lang="en-US" baseline="0" dirty="0" smtClean="0"/>
              <a:t> </a:t>
            </a:r>
            <a:r>
              <a:rPr lang="en-US" dirty="0" smtClean="0"/>
              <a:t>2002-10-84-7</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General notes: </a:t>
            </a:r>
            <a:endParaRPr lang="en-US" dirty="0" smtClean="0"/>
          </a:p>
          <a:p>
            <a:endParaRPr lang="en-US" baseline="0" dirty="0" smtClean="0"/>
          </a:p>
          <a:p>
            <a:r>
              <a:rPr lang="en-US" baseline="0" dirty="0" smtClean="0"/>
              <a:t>Frank’s records at the National Army Museum mostly refer to his injury and his time at </a:t>
            </a:r>
            <a:r>
              <a:rPr lang="en-US" baseline="0" dirty="0" err="1" smtClean="0"/>
              <a:t>Felthorpe</a:t>
            </a:r>
            <a:r>
              <a:rPr lang="en-US" baseline="0" dirty="0" smtClean="0"/>
              <a:t> Hall where he recovered. It is recommended that students be encouraged to work ‘backwards’ from this picture to see if they can build up the story to show how Frank got to this point.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picture shows Frank as he is recovering from his second injury in the First World War, a gunshot wound to the right arm. This prevented his return to the war, and resulted in a permanent disability in the right arm.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baseline="0" dirty="0" smtClean="0"/>
          </a:p>
          <a:p>
            <a:endParaRPr lang="en-US" baseline="0" dirty="0" smtClean="0"/>
          </a:p>
          <a:p>
            <a:r>
              <a:rPr lang="en-US" baseline="0" dirty="0" smtClean="0"/>
              <a:t>What do you notice about this man?</a:t>
            </a:r>
          </a:p>
          <a:p>
            <a:r>
              <a:rPr lang="en-US" baseline="0" dirty="0" smtClean="0"/>
              <a:t>How old do you think he is?</a:t>
            </a:r>
          </a:p>
          <a:p>
            <a:r>
              <a:rPr lang="en-US" baseline="0" dirty="0" smtClean="0"/>
              <a:t>When do you think the picture was taken? Is the clothing ‘of the time’? Why not?</a:t>
            </a:r>
          </a:p>
          <a:p>
            <a:r>
              <a:rPr lang="en-US" baseline="0" dirty="0" smtClean="0"/>
              <a:t>Is he dressed as a soldier? Why not?</a:t>
            </a:r>
          </a:p>
          <a:p>
            <a:r>
              <a:rPr lang="en-US" baseline="0" dirty="0" smtClean="0"/>
              <a:t>What do you notice about his arm?</a:t>
            </a:r>
          </a:p>
        </p:txBody>
      </p:sp>
      <p:sp>
        <p:nvSpPr>
          <p:cNvPr id="4" name="Slide Number Placeholder 3"/>
          <p:cNvSpPr>
            <a:spLocks noGrp="1"/>
          </p:cNvSpPr>
          <p:nvPr>
            <p:ph type="sldNum" sz="quarter" idx="10"/>
          </p:nvPr>
        </p:nvSpPr>
        <p:spPr/>
        <p:txBody>
          <a:bodyPr/>
          <a:lstStyle/>
          <a:p>
            <a:fld id="{8563F7FA-B147-A748-A926-3EA8CB3EFDFD}" type="slidenum">
              <a:rPr lang="en-US" smtClean="0"/>
              <a:t>3</a:t>
            </a:fld>
            <a:endParaRPr lang="en-US"/>
          </a:p>
        </p:txBody>
      </p:sp>
    </p:spTree>
    <p:extLst>
      <p:ext uri="{BB962C8B-B14F-4D97-AF65-F5344CB8AC3E}">
        <p14:creationId xmlns:p14="http://schemas.microsoft.com/office/powerpoint/2010/main" val="165064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is recorded as a tailor’s assistant in the 1911 census,</a:t>
            </a:r>
            <a:r>
              <a:rPr lang="en-US" baseline="0" dirty="0" smtClean="0"/>
              <a:t> at the age of 17. His younger brother, Thomas, still at school aged 13, also volunteer</a:t>
            </a:r>
            <a:r>
              <a:rPr lang="en-US" i="1" baseline="0" dirty="0" smtClean="0"/>
              <a:t>ed</a:t>
            </a:r>
            <a:r>
              <a:rPr lang="en-US" baseline="0" dirty="0" smtClean="0"/>
              <a:t> for the war when he came of age.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baseline="0" dirty="0" smtClean="0"/>
          </a:p>
          <a:p>
            <a:endParaRPr lang="en-US" baseline="0" dirty="0" smtClean="0"/>
          </a:p>
          <a:p>
            <a:r>
              <a:rPr lang="en-US" baseline="0" dirty="0" smtClean="0"/>
              <a:t>How old is Frank?</a:t>
            </a:r>
          </a:p>
          <a:p>
            <a:r>
              <a:rPr lang="en-US" baseline="0" dirty="0" smtClean="0"/>
              <a:t>Who else is in his family?</a:t>
            </a:r>
          </a:p>
          <a:p>
            <a:r>
              <a:rPr lang="en-US" baseline="0" dirty="0" smtClean="0"/>
              <a:t>How old is Frank’s younger brother?</a:t>
            </a:r>
          </a:p>
          <a:p>
            <a:r>
              <a:rPr lang="en-US" baseline="0" dirty="0" smtClean="0"/>
              <a:t>Would Frank’s father have been eligible to fight in the war?</a:t>
            </a:r>
          </a:p>
          <a:p>
            <a:r>
              <a:rPr lang="en-US" baseline="0" dirty="0" smtClean="0"/>
              <a:t>What is Frank’s occupation? What skills or attributes might you need to do this job?</a:t>
            </a:r>
          </a:p>
          <a:p>
            <a:endParaRPr lang="en-US" baseline="0" dirty="0" smtClean="0"/>
          </a:p>
          <a:p>
            <a:r>
              <a:rPr lang="en-US" sz="1200" b="1" kern="1200" dirty="0" smtClean="0">
                <a:solidFill>
                  <a:schemeClr val="tx1"/>
                </a:solidFill>
                <a:latin typeface="+mn-lt"/>
                <a:ea typeface="+mn-ea"/>
                <a:cs typeface="+mn-cs"/>
              </a:rPr>
              <a:t>Source Information:</a:t>
            </a:r>
            <a:endParaRPr lang="en-US" baseline="0" dirty="0" smtClean="0"/>
          </a:p>
          <a:p>
            <a:endParaRPr lang="en-US" baseline="0" dirty="0" smtClean="0"/>
          </a:p>
          <a:p>
            <a:r>
              <a:rPr lang="en-US" sz="1200" kern="1200" dirty="0" err="1" smtClean="0">
                <a:solidFill>
                  <a:schemeClr val="tx1"/>
                </a:solidFill>
                <a:latin typeface="+mn-lt"/>
                <a:ea typeface="+mn-ea"/>
                <a:cs typeface="+mn-cs"/>
              </a:rPr>
              <a:t>Ancestry.com</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1911 England Census</a:t>
            </a:r>
            <a:r>
              <a:rPr lang="en-US" sz="1200" i="0" kern="1200" dirty="0" smtClean="0">
                <a:solidFill>
                  <a:schemeClr val="tx1"/>
                </a:solidFill>
                <a:latin typeface="+mn-lt"/>
                <a:ea typeface="+mn-ea"/>
                <a:cs typeface="+mn-cs"/>
              </a:rPr>
              <a:t> [database on-line]. Provo, UT, USA: </a:t>
            </a:r>
            <a:r>
              <a:rPr lang="en-US" sz="1200" i="0" kern="1200" dirty="0" err="1" smtClean="0">
                <a:solidFill>
                  <a:schemeClr val="tx1"/>
                </a:solidFill>
                <a:latin typeface="+mn-lt"/>
                <a:ea typeface="+mn-ea"/>
                <a:cs typeface="+mn-cs"/>
              </a:rPr>
              <a:t>Ancestry.com</a:t>
            </a:r>
            <a:r>
              <a:rPr lang="en-US" sz="1200" i="0" kern="1200" dirty="0" smtClean="0">
                <a:solidFill>
                  <a:schemeClr val="tx1"/>
                </a:solidFill>
                <a:latin typeface="+mn-lt"/>
                <a:ea typeface="+mn-ea"/>
                <a:cs typeface="+mn-cs"/>
              </a:rPr>
              <a:t> Operations, Inc., 2011.</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Original data: </a:t>
            </a:r>
            <a:r>
              <a:rPr lang="en-US" sz="1200" i="1" kern="1200" dirty="0" smtClean="0">
                <a:solidFill>
                  <a:schemeClr val="tx1"/>
                </a:solidFill>
                <a:latin typeface="+mn-lt"/>
                <a:ea typeface="+mn-ea"/>
                <a:cs typeface="+mn-cs"/>
              </a:rPr>
              <a:t>Census Returns of England and Wales, 1911</a:t>
            </a:r>
            <a:r>
              <a:rPr lang="en-US" sz="1200" i="0" kern="1200" dirty="0" smtClean="0">
                <a:solidFill>
                  <a:schemeClr val="tx1"/>
                </a:solidFill>
                <a:latin typeface="+mn-lt"/>
                <a:ea typeface="+mn-ea"/>
                <a:cs typeface="+mn-cs"/>
              </a:rPr>
              <a:t>. Kew, Surrey, England: The National Archives of the UK (TNA), 1911.</a:t>
            </a:r>
          </a:p>
          <a:p>
            <a:r>
              <a:rPr lang="en-US" sz="1200" i="0" kern="1200" dirty="0" smtClean="0">
                <a:solidFill>
                  <a:schemeClr val="tx1"/>
                </a:solidFill>
                <a:latin typeface="+mn-lt"/>
                <a:ea typeface="+mn-ea"/>
                <a:cs typeface="+mn-cs"/>
              </a:rPr>
              <a:t>Data imaged from the National Archives, London, England. The National Archives gives no warranty as to the accuracy, completeness or fitness for the purpose of the information provided. Images may be used only for purposes of research, private study or education. Applications for any other use should be made to the National Archives, Kew, Richmond, Surrey TW9 4DU.</a:t>
            </a:r>
            <a:endParaRPr lang="en-US" dirty="0" smtClean="0"/>
          </a:p>
        </p:txBody>
      </p:sp>
      <p:sp>
        <p:nvSpPr>
          <p:cNvPr id="4" name="Slide Number Placeholder 3"/>
          <p:cNvSpPr>
            <a:spLocks noGrp="1"/>
          </p:cNvSpPr>
          <p:nvPr>
            <p:ph type="sldNum" sz="quarter" idx="10"/>
          </p:nvPr>
        </p:nvSpPr>
        <p:spPr/>
        <p:txBody>
          <a:bodyPr/>
          <a:lstStyle/>
          <a:p>
            <a:fld id="{8563F7FA-B147-A748-A926-3EA8CB3EFDFD}" type="slidenum">
              <a:rPr lang="en-US" smtClean="0"/>
              <a:t>4</a:t>
            </a:fld>
            <a:endParaRPr lang="en-US"/>
          </a:p>
        </p:txBody>
      </p:sp>
    </p:spTree>
    <p:extLst>
      <p:ext uri="{BB962C8B-B14F-4D97-AF65-F5344CB8AC3E}">
        <p14:creationId xmlns:p14="http://schemas.microsoft.com/office/powerpoint/2010/main" val="103224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battlefield on the first day of the Battle</a:t>
            </a:r>
            <a:r>
              <a:rPr lang="en-US" baseline="0" dirty="0" smtClean="0"/>
              <a:t> of the Somme, 1 July 1916</a:t>
            </a:r>
          </a:p>
          <a:p>
            <a:r>
              <a:rPr lang="en-US" baseline="0" dirty="0" smtClean="0"/>
              <a:t>NAM.</a:t>
            </a:r>
            <a:r>
              <a:rPr lang="en-US" sz="1200" kern="1200" dirty="0" smtClean="0">
                <a:solidFill>
                  <a:schemeClr val="tx1"/>
                </a:solidFill>
                <a:latin typeface="+mn-lt"/>
                <a:ea typeface="+mn-ea"/>
                <a:cs typeface="+mn-cs"/>
              </a:rPr>
              <a:t> 1988-07-20-7</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baseline="0" dirty="0" smtClean="0"/>
          </a:p>
          <a:p>
            <a:endParaRPr lang="en-US" baseline="0" dirty="0" smtClean="0"/>
          </a:p>
          <a:p>
            <a:r>
              <a:rPr lang="en-US" baseline="0" dirty="0" smtClean="0"/>
              <a:t>What does the caption say?</a:t>
            </a:r>
          </a:p>
          <a:p>
            <a:r>
              <a:rPr lang="en-US" baseline="0" dirty="0" smtClean="0"/>
              <a:t>Why is it formatted in this way? Have you seen anything like this in another setting? What does the fact this image is made into a postcard say about how the war is represented back on the ‘Home Front’?</a:t>
            </a:r>
          </a:p>
          <a:p>
            <a:r>
              <a:rPr lang="en-US" baseline="0" dirty="0" smtClean="0"/>
              <a:t>What do students understand about the Battle of the Somme? How does this image differ from their perceptions? Does this give any clue as to when the picture was taken?</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5</a:t>
            </a:fld>
            <a:endParaRPr lang="en-US"/>
          </a:p>
        </p:txBody>
      </p:sp>
    </p:spTree>
    <p:extLst>
      <p:ext uri="{BB962C8B-B14F-4D97-AF65-F5344CB8AC3E}">
        <p14:creationId xmlns:p14="http://schemas.microsoft.com/office/powerpoint/2010/main" val="164780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Somme July 1916 - Bombardment of </a:t>
            </a:r>
            <a:r>
              <a:rPr lang="en-US" sz="1200" kern="1200" dirty="0" err="1" smtClean="0">
                <a:solidFill>
                  <a:schemeClr val="tx1"/>
                </a:solidFill>
                <a:latin typeface="+mn-lt"/>
                <a:ea typeface="+mn-ea"/>
                <a:cs typeface="+mn-cs"/>
              </a:rPr>
              <a:t>Longueval</a:t>
            </a:r>
            <a:r>
              <a:rPr lang="en-US" sz="1200" kern="1200" dirty="0" smtClean="0">
                <a:solidFill>
                  <a:schemeClr val="tx1"/>
                </a:solidFill>
                <a:latin typeface="+mn-lt"/>
                <a:ea typeface="+mn-ea"/>
                <a:cs typeface="+mn-cs"/>
              </a:rPr>
              <a:t> on '2nd system' seen from </a:t>
            </a:r>
            <a:r>
              <a:rPr lang="en-US" sz="1200" kern="1200" dirty="0" err="1" smtClean="0">
                <a:solidFill>
                  <a:schemeClr val="tx1"/>
                </a:solidFill>
                <a:latin typeface="+mn-lt"/>
                <a:ea typeface="+mn-ea"/>
                <a:cs typeface="+mn-cs"/>
              </a:rPr>
              <a:t>Montauban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Pen and ink and </a:t>
            </a:r>
            <a:r>
              <a:rPr lang="en-US" sz="1200" kern="1200" dirty="0" err="1" smtClean="0">
                <a:solidFill>
                  <a:schemeClr val="tx1"/>
                </a:solidFill>
                <a:latin typeface="+mn-lt"/>
                <a:ea typeface="+mn-ea"/>
                <a:cs typeface="+mn-cs"/>
              </a:rPr>
              <a:t>watercolour</a:t>
            </a:r>
            <a:r>
              <a:rPr lang="en-US" sz="1200" kern="1200" dirty="0" smtClean="0">
                <a:solidFill>
                  <a:schemeClr val="tx1"/>
                </a:solidFill>
                <a:latin typeface="+mn-lt"/>
                <a:ea typeface="+mn-ea"/>
                <a:cs typeface="+mn-cs"/>
              </a:rPr>
              <a:t> by Lt Richard Barrett Talbot Kelly MBE, MC, RI (1896-1971), Royal Field Artillery, 1916</a:t>
            </a:r>
          </a:p>
          <a:p>
            <a:r>
              <a:rPr lang="en-US" sz="1200" kern="1200" dirty="0" smtClean="0">
                <a:solidFill>
                  <a:schemeClr val="tx1"/>
                </a:solidFill>
                <a:latin typeface="+mn-lt"/>
                <a:ea typeface="+mn-ea"/>
                <a:cs typeface="+mn-cs"/>
              </a:rPr>
              <a:t>NAM. 1994-12-21-1</a:t>
            </a:r>
          </a:p>
          <a:p>
            <a:r>
              <a:rPr lang="en-US" sz="1200" i="0" kern="1200" baseline="0" dirty="0" smtClean="0">
                <a:solidFill>
                  <a:schemeClr val="tx1"/>
                </a:solidFill>
                <a:latin typeface="+mn-lt"/>
                <a:ea typeface="+mn-ea"/>
                <a:cs typeface="+mn-cs"/>
              </a:rPr>
              <a:t>Artist’s Copyright</a:t>
            </a:r>
            <a:endParaRPr lang="en-US" sz="1200" i="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General notes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picture shows some of the features</a:t>
            </a:r>
            <a:r>
              <a:rPr lang="en-US" sz="1200" kern="1200" baseline="0" dirty="0" smtClean="0">
                <a:solidFill>
                  <a:schemeClr val="tx1"/>
                </a:solidFill>
                <a:latin typeface="+mn-lt"/>
                <a:ea typeface="+mn-ea"/>
                <a:cs typeface="+mn-cs"/>
              </a:rPr>
              <a:t> of life in the trenches, as well as the expanse of land between opposing trenches, known as no-man’s land. Quickly sketched in are the black lines of barbed wire, and the explosions of shells which were meant to break these wire lines and allow easier passage for attacking troops.</a:t>
            </a:r>
          </a:p>
          <a:p>
            <a:r>
              <a:rPr lang="en-US" sz="1200" kern="1200" baseline="0" dirty="0" smtClean="0">
                <a:solidFill>
                  <a:schemeClr val="tx1"/>
                </a:solidFill>
                <a:latin typeface="+mn-lt"/>
                <a:ea typeface="+mn-ea"/>
                <a:cs typeface="+mn-cs"/>
              </a:rPr>
              <a:t>Shrapnel shells are filled with a small amount of explosive, and a large numbers of metal ball bearings. These shells explode, sending the small metal balls flying in all directions. Despite their use here as ‘wire cutters’ they were more effective against humans.</a:t>
            </a:r>
          </a:p>
          <a:p>
            <a:r>
              <a:rPr lang="en-US" sz="1200" kern="1200" baseline="0" dirty="0" smtClean="0">
                <a:solidFill>
                  <a:schemeClr val="tx1"/>
                </a:solidFill>
                <a:latin typeface="+mn-lt"/>
                <a:ea typeface="+mn-ea"/>
                <a:cs typeface="+mn-cs"/>
              </a:rPr>
              <a:t>To the front right of the picture, a soldier can be seen clearing through the trench with a shovel. Just behind him is a 77mm shell case suspended from a cord. The empty shell case served as a gas gong, and could be struck with a piece of metal to attract attention and get all the soldiers in the area to don their protective equipment.</a:t>
            </a:r>
          </a:p>
          <a:p>
            <a:r>
              <a:rPr lang="en-US" sz="1200" kern="1200" baseline="0" dirty="0" smtClean="0">
                <a:solidFill>
                  <a:schemeClr val="tx1"/>
                </a:solidFill>
                <a:latin typeface="+mn-lt"/>
                <a:ea typeface="+mn-ea"/>
                <a:cs typeface="+mn-cs"/>
              </a:rPr>
              <a:t>In the </a:t>
            </a:r>
            <a:r>
              <a:rPr lang="en-US" sz="1200" kern="1200" baseline="0" dirty="0" err="1" smtClean="0">
                <a:solidFill>
                  <a:schemeClr val="tx1"/>
                </a:solidFill>
                <a:latin typeface="+mn-lt"/>
                <a:ea typeface="+mn-ea"/>
                <a:cs typeface="+mn-cs"/>
              </a:rPr>
              <a:t>centre</a:t>
            </a:r>
            <a:r>
              <a:rPr lang="en-US" sz="1200" kern="1200" baseline="0" dirty="0" smtClean="0">
                <a:solidFill>
                  <a:schemeClr val="tx1"/>
                </a:solidFill>
                <a:latin typeface="+mn-lt"/>
                <a:ea typeface="+mn-ea"/>
                <a:cs typeface="+mn-cs"/>
              </a:rPr>
              <a:t> front of the picture an </a:t>
            </a:r>
            <a:r>
              <a:rPr lang="en-US" sz="1200" i="1" kern="1200" baseline="0" dirty="0" smtClean="0">
                <a:solidFill>
                  <a:schemeClr val="tx1"/>
                </a:solidFill>
                <a:latin typeface="+mn-lt"/>
                <a:ea typeface="+mn-ea"/>
                <a:cs typeface="+mn-cs"/>
              </a:rPr>
              <a:t>ar</a:t>
            </a:r>
            <a:r>
              <a:rPr lang="en-US" sz="1200" kern="1200" baseline="0" dirty="0" smtClean="0">
                <a:solidFill>
                  <a:schemeClr val="tx1"/>
                </a:solidFill>
                <a:latin typeface="+mn-lt"/>
                <a:ea typeface="+mn-ea"/>
                <a:cs typeface="+mn-cs"/>
              </a:rPr>
              <a:t>tillery observer uses binoculars and a map to ensure the large guns are dropping their shells accurately on the enemy </a:t>
            </a:r>
            <a:r>
              <a:rPr lang="en-US" sz="1200" kern="1200" baseline="0" dirty="0" err="1" smtClean="0">
                <a:solidFill>
                  <a:schemeClr val="tx1"/>
                </a:solidFill>
                <a:latin typeface="+mn-lt"/>
                <a:ea typeface="+mn-ea"/>
                <a:cs typeface="+mn-cs"/>
              </a:rPr>
              <a:t>defences</a:t>
            </a:r>
            <a:r>
              <a:rPr lang="en-US" sz="1200" kern="1200" baseline="0" dirty="0" smtClean="0">
                <a:solidFill>
                  <a:schemeClr val="tx1"/>
                </a:solidFill>
                <a:latin typeface="+mn-lt"/>
                <a:ea typeface="+mn-ea"/>
                <a:cs typeface="+mn-cs"/>
              </a:rPr>
              <a:t>. Also clearly seen are the soldiers’ Short Magazine Lee Enfield rifles, known as SMLEs, with their bayonets fixed.</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smtClean="0">
                <a:solidFill>
                  <a:schemeClr val="tx1"/>
                </a:solidFill>
                <a:latin typeface="+mn-lt"/>
              </a:rPr>
              <a:t>Questions you might ask:</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What can you see in the picture?</a:t>
            </a:r>
          </a:p>
          <a:p>
            <a:r>
              <a:rPr lang="en-US" sz="1200" kern="1200" baseline="0" dirty="0" smtClean="0">
                <a:solidFill>
                  <a:schemeClr val="tx1"/>
                </a:solidFill>
                <a:latin typeface="+mn-lt"/>
                <a:ea typeface="+mn-ea"/>
                <a:cs typeface="+mn-cs"/>
              </a:rPr>
              <a:t>What are people doing in the picture?</a:t>
            </a:r>
          </a:p>
          <a:p>
            <a:r>
              <a:rPr lang="en-US" sz="1200" kern="1200" baseline="0" dirty="0" smtClean="0">
                <a:solidFill>
                  <a:schemeClr val="tx1"/>
                </a:solidFill>
                <a:latin typeface="+mn-lt"/>
                <a:ea typeface="+mn-ea"/>
                <a:cs typeface="+mn-cs"/>
              </a:rPr>
              <a:t>What do you notice about the landscape (including the buildings?)</a:t>
            </a:r>
          </a:p>
          <a:p>
            <a:r>
              <a:rPr lang="en-US" sz="1200" kern="1200" baseline="0" dirty="0" smtClean="0">
                <a:solidFill>
                  <a:schemeClr val="tx1"/>
                </a:solidFill>
                <a:latin typeface="+mn-lt"/>
                <a:ea typeface="+mn-ea"/>
                <a:cs typeface="+mn-cs"/>
              </a:rPr>
              <a:t>How does a shrapnel shell work? What other types of shell were used? Why would they need to use explosives on the wire?</a:t>
            </a:r>
          </a:p>
          <a:p>
            <a:r>
              <a:rPr lang="en-US" sz="1200" kern="1200" baseline="0" dirty="0" smtClean="0">
                <a:solidFill>
                  <a:schemeClr val="tx1"/>
                </a:solidFill>
                <a:latin typeface="+mn-lt"/>
                <a:ea typeface="+mn-ea"/>
                <a:cs typeface="+mn-cs"/>
              </a:rPr>
              <a:t>What other weapons can you see in the picture?</a:t>
            </a:r>
          </a:p>
          <a:p>
            <a:r>
              <a:rPr lang="en-US" sz="1200" kern="1200" baseline="0" dirty="0" smtClean="0">
                <a:solidFill>
                  <a:schemeClr val="tx1"/>
                </a:solidFill>
                <a:latin typeface="+mn-lt"/>
                <a:ea typeface="+mn-ea"/>
                <a:cs typeface="+mn-cs"/>
              </a:rPr>
              <a:t>What are the soldiers wearing on their heads? Why?</a:t>
            </a:r>
          </a:p>
        </p:txBody>
      </p:sp>
      <p:sp>
        <p:nvSpPr>
          <p:cNvPr id="4" name="Slide Number Placeholder 3"/>
          <p:cNvSpPr>
            <a:spLocks noGrp="1"/>
          </p:cNvSpPr>
          <p:nvPr>
            <p:ph type="sldNum" sz="quarter" idx="10"/>
          </p:nvPr>
        </p:nvSpPr>
        <p:spPr/>
        <p:txBody>
          <a:bodyPr/>
          <a:lstStyle/>
          <a:p>
            <a:fld id="{8563F7FA-B147-A748-A926-3EA8CB3EFDFD}" type="slidenum">
              <a:rPr lang="en-US" smtClean="0"/>
              <a:t>6</a:t>
            </a:fld>
            <a:endParaRPr lang="en-US"/>
          </a:p>
        </p:txBody>
      </p:sp>
    </p:spTree>
    <p:extLst>
      <p:ext uri="{BB962C8B-B14F-4D97-AF65-F5344CB8AC3E}">
        <p14:creationId xmlns:p14="http://schemas.microsoft.com/office/powerpoint/2010/main" val="74157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Aerial photograph of the </a:t>
            </a:r>
            <a:r>
              <a:rPr lang="en-US" sz="1200" kern="1200" dirty="0" err="1" smtClean="0">
                <a:solidFill>
                  <a:schemeClr val="tx1"/>
                </a:solidFill>
                <a:latin typeface="+mn-lt"/>
                <a:ea typeface="+mn-ea"/>
                <a:cs typeface="+mn-cs"/>
              </a:rPr>
              <a:t>Fonquevilliers</a:t>
            </a:r>
            <a:r>
              <a:rPr lang="en-US" sz="1200" kern="1200" dirty="0" smtClean="0">
                <a:solidFill>
                  <a:schemeClr val="tx1"/>
                </a:solidFill>
                <a:latin typeface="+mn-lt"/>
                <a:ea typeface="+mn-ea"/>
                <a:cs typeface="+mn-cs"/>
              </a:rPr>
              <a:t> [sic] - </a:t>
            </a:r>
            <a:r>
              <a:rPr lang="en-US" sz="1200" kern="1200" dirty="0" err="1" smtClean="0">
                <a:solidFill>
                  <a:schemeClr val="tx1"/>
                </a:solidFill>
                <a:latin typeface="+mn-lt"/>
                <a:ea typeface="+mn-ea"/>
                <a:cs typeface="+mn-cs"/>
              </a:rPr>
              <a:t>Gommecourt</a:t>
            </a:r>
            <a:r>
              <a:rPr lang="en-US" sz="1200" kern="1200" dirty="0" smtClean="0">
                <a:solidFill>
                  <a:schemeClr val="tx1"/>
                </a:solidFill>
                <a:latin typeface="+mn-lt"/>
                <a:ea typeface="+mn-ea"/>
                <a:cs typeface="+mn-cs"/>
              </a:rPr>
              <a:t> Road, c1916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2002-02-902-50</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General notes: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aerial</a:t>
            </a:r>
            <a:r>
              <a:rPr lang="en-US" sz="1200" kern="1200" baseline="0" dirty="0" smtClean="0">
                <a:solidFill>
                  <a:schemeClr val="tx1"/>
                </a:solidFill>
                <a:latin typeface="+mn-lt"/>
                <a:ea typeface="+mn-ea"/>
                <a:cs typeface="+mn-cs"/>
              </a:rPr>
              <a:t> photograph shows the trench network where Frank was based.</a:t>
            </a:r>
          </a:p>
          <a:p>
            <a:r>
              <a:rPr lang="en-US" sz="1200" kern="1200" baseline="0" dirty="0" smtClean="0">
                <a:solidFill>
                  <a:schemeClr val="tx1"/>
                </a:solidFill>
                <a:latin typeface="+mn-lt"/>
                <a:ea typeface="+mn-ea"/>
                <a:cs typeface="+mn-cs"/>
              </a:rPr>
              <a:t>You can clearly see the two opposing front line trenches, but also the vast network of support and communications trenches behind these. Note the patchwork of </a:t>
            </a:r>
            <a:r>
              <a:rPr lang="en-US" sz="1200" kern="1200" baseline="0" dirty="0" err="1" smtClean="0">
                <a:solidFill>
                  <a:schemeClr val="tx1"/>
                </a:solidFill>
                <a:latin typeface="+mn-lt"/>
                <a:ea typeface="+mn-ea"/>
                <a:cs typeface="+mn-cs"/>
              </a:rPr>
              <a:t>colours</a:t>
            </a:r>
            <a:r>
              <a:rPr lang="en-US" sz="1200" kern="1200" baseline="0" dirty="0" smtClean="0">
                <a:solidFill>
                  <a:schemeClr val="tx1"/>
                </a:solidFill>
                <a:latin typeface="+mn-lt"/>
                <a:ea typeface="+mn-ea"/>
                <a:cs typeface="+mn-cs"/>
              </a:rPr>
              <a:t> on the ground which show the land’s former use as farmland, but also its relative preservation at this time. Note also the roads which existed.</a:t>
            </a:r>
          </a:p>
          <a:p>
            <a:r>
              <a:rPr lang="en-US" sz="1200" kern="1200" baseline="0" dirty="0" smtClean="0">
                <a:solidFill>
                  <a:schemeClr val="tx1"/>
                </a:solidFill>
                <a:latin typeface="+mn-lt"/>
                <a:ea typeface="+mn-ea"/>
                <a:cs typeface="+mn-cs"/>
              </a:rPr>
              <a:t>Particularly evident at the top of the image is the </a:t>
            </a:r>
            <a:r>
              <a:rPr lang="en-US" sz="1200" kern="1200" baseline="0" dirty="0" err="1" smtClean="0">
                <a:solidFill>
                  <a:schemeClr val="tx1"/>
                </a:solidFill>
                <a:latin typeface="+mn-lt"/>
                <a:ea typeface="+mn-ea"/>
                <a:cs typeface="+mn-cs"/>
              </a:rPr>
              <a:t>zig-zagging</a:t>
            </a:r>
            <a:r>
              <a:rPr lang="en-US" sz="1200" kern="1200" baseline="0" dirty="0" smtClean="0">
                <a:solidFill>
                  <a:schemeClr val="tx1"/>
                </a:solidFill>
                <a:latin typeface="+mn-lt"/>
                <a:ea typeface="+mn-ea"/>
                <a:cs typeface="+mn-cs"/>
              </a:rPr>
              <a:t> nature of the trenches. Trenches were designed in this way particularly to reduce the blast from artillery shells travelling down the full length of the trenches. By creating a reinforced wall, the impact was absorbed. This meant that a shell dropping in one section of </a:t>
            </a:r>
            <a:r>
              <a:rPr lang="en-US" sz="1200" i="0" kern="1200" baseline="0" dirty="0" smtClean="0">
                <a:solidFill>
                  <a:schemeClr val="tx1"/>
                </a:solidFill>
                <a:latin typeface="+mn-lt"/>
                <a:ea typeface="+mn-ea"/>
                <a:cs typeface="+mn-cs"/>
              </a:rPr>
              <a:t>the trench would only cause fatalities and casualties in that area.</a:t>
            </a:r>
          </a:p>
          <a:p>
            <a:endParaRPr lang="en-US" baseline="0" dirty="0" smtClean="0"/>
          </a:p>
          <a:p>
            <a:r>
              <a:rPr lang="en-US" b="1" baseline="0" dirty="0" smtClean="0"/>
              <a:t>Questions you might ask:</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What can you see in this picture? What does it show you?</a:t>
            </a:r>
          </a:p>
          <a:p>
            <a:r>
              <a:rPr lang="en-US" sz="1200" kern="1200" baseline="0" dirty="0" smtClean="0">
                <a:solidFill>
                  <a:schemeClr val="tx1"/>
                </a:solidFill>
                <a:latin typeface="+mn-lt"/>
                <a:ea typeface="+mn-ea"/>
                <a:cs typeface="+mn-cs"/>
              </a:rPr>
              <a:t>Where was it taken from?</a:t>
            </a:r>
          </a:p>
          <a:p>
            <a:r>
              <a:rPr lang="en-US" sz="1200" kern="1200" baseline="0" dirty="0" smtClean="0">
                <a:solidFill>
                  <a:schemeClr val="tx1"/>
                </a:solidFill>
                <a:latin typeface="+mn-lt"/>
                <a:ea typeface="+mn-ea"/>
                <a:cs typeface="+mn-cs"/>
              </a:rPr>
              <a:t>What was the land used for previously?</a:t>
            </a:r>
          </a:p>
          <a:p>
            <a:r>
              <a:rPr lang="en-US" sz="1200" kern="1200" baseline="0" dirty="0" smtClean="0">
                <a:solidFill>
                  <a:schemeClr val="tx1"/>
                </a:solidFill>
                <a:latin typeface="+mn-lt"/>
                <a:ea typeface="+mn-ea"/>
                <a:cs typeface="+mn-cs"/>
              </a:rPr>
              <a:t>What do you notice about the trench networks?</a:t>
            </a:r>
          </a:p>
          <a:p>
            <a:r>
              <a:rPr lang="en-US" sz="1200" kern="1200" baseline="0" dirty="0" smtClean="0">
                <a:solidFill>
                  <a:schemeClr val="tx1"/>
                </a:solidFill>
                <a:latin typeface="+mn-lt"/>
                <a:ea typeface="+mn-ea"/>
                <a:cs typeface="+mn-cs"/>
              </a:rPr>
              <a:t>Why are the trenches not straight lines?</a:t>
            </a:r>
          </a:p>
          <a:p>
            <a:r>
              <a:rPr lang="en-US" sz="1200" kern="1200" baseline="0" dirty="0" smtClean="0">
                <a:solidFill>
                  <a:schemeClr val="tx1"/>
                </a:solidFill>
                <a:latin typeface="+mn-lt"/>
                <a:ea typeface="+mn-ea"/>
                <a:cs typeface="+mn-cs"/>
              </a:rPr>
              <a:t>What might the relatively straight lines have been before?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7</a:t>
            </a:fld>
            <a:endParaRPr lang="en-US"/>
          </a:p>
        </p:txBody>
      </p:sp>
    </p:spTree>
    <p:extLst>
      <p:ext uri="{BB962C8B-B14F-4D97-AF65-F5344CB8AC3E}">
        <p14:creationId xmlns:p14="http://schemas.microsoft.com/office/powerpoint/2010/main" val="81231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Nurses and convalescent soldiers at </a:t>
            </a:r>
            <a:r>
              <a:rPr lang="en-US" sz="1200" kern="1200" dirty="0" err="1" smtClean="0">
                <a:solidFill>
                  <a:schemeClr val="tx1"/>
                </a:solidFill>
                <a:latin typeface="+mn-lt"/>
                <a:ea typeface="+mn-ea"/>
                <a:cs typeface="+mn-cs"/>
              </a:rPr>
              <a:t>Felthorpe</a:t>
            </a:r>
            <a:r>
              <a:rPr lang="en-US" sz="1200" kern="1200" dirty="0" smtClean="0">
                <a:solidFill>
                  <a:schemeClr val="tx1"/>
                </a:solidFill>
                <a:latin typeface="+mn-lt"/>
                <a:ea typeface="+mn-ea"/>
                <a:cs typeface="+mn-cs"/>
              </a:rPr>
              <a:t>, 1917</a:t>
            </a:r>
          </a:p>
          <a:p>
            <a:r>
              <a:rPr lang="en-US" dirty="0" smtClean="0"/>
              <a:t>NAM. 2002-10-84-09</a:t>
            </a:r>
          </a:p>
          <a:p>
            <a:endParaRPr lang="en-US" dirty="0" smtClean="0"/>
          </a:p>
          <a:p>
            <a:r>
              <a:rPr lang="en-US" b="1" dirty="0" smtClean="0"/>
              <a:t>General notes: </a:t>
            </a:r>
          </a:p>
          <a:p>
            <a:endParaRPr lang="en-US" dirty="0" smtClean="0"/>
          </a:p>
          <a:p>
            <a:r>
              <a:rPr lang="en-US" dirty="0" smtClean="0"/>
              <a:t>The</a:t>
            </a:r>
            <a:r>
              <a:rPr lang="en-US" baseline="0" dirty="0" smtClean="0"/>
              <a:t> soldiers here are all wearing the uniform known as ‘hospital blues’. It was a royal blue wool fabric, with white lapels. They are wearing a mix of boots, shoes and slippers, and the different hats worn by their respective regiments. All of the men have been injured seriously enough to have been sent back to England for recovery.</a:t>
            </a:r>
          </a:p>
          <a:p>
            <a:r>
              <a:rPr lang="en-US" baseline="0" dirty="0" smtClean="0"/>
              <a:t>The two nurses in the middle have the uniform of professional nurses, so possibly represent the Queen Alexandra’s Imperial Military Nursing Service. The women on the edges of the group are Red Cross Volunteers. All the women are wearing aprons and white sleeve covers which they could wash separately to their clothes in order to keep hygienic and well-presented.</a:t>
            </a:r>
          </a:p>
          <a:p>
            <a:r>
              <a:rPr lang="en-US" baseline="0" dirty="0" smtClean="0"/>
              <a:t>If the men were able to return to the front, they could be sent back either to their original unit, or another, as demand served. In Frank’s case, without the use of his right arm, he was declared unfit to serve.</a:t>
            </a:r>
          </a:p>
          <a:p>
            <a:endParaRPr lang="en-US" baseline="0" dirty="0" smtClean="0"/>
          </a:p>
          <a:p>
            <a:r>
              <a:rPr lang="en-US" b="1" baseline="0" dirty="0" smtClean="0"/>
              <a:t>Questions you might ask:</a:t>
            </a:r>
          </a:p>
          <a:p>
            <a:endParaRPr lang="en-US" baseline="0" dirty="0" smtClean="0"/>
          </a:p>
          <a:p>
            <a:r>
              <a:rPr lang="en-US" baseline="0" dirty="0" smtClean="0"/>
              <a:t>Why would the soldiers still need to wear a uniform in hospital? (this uniform was also worn on day trips out when they were well enough to leave the hospital)</a:t>
            </a:r>
          </a:p>
          <a:p>
            <a:r>
              <a:rPr lang="en-US" baseline="0" dirty="0" smtClean="0"/>
              <a:t>Why would they not wear the same uniform of soldiers who were fit for duty?</a:t>
            </a:r>
          </a:p>
          <a:p>
            <a:r>
              <a:rPr lang="en-US" baseline="0" dirty="0" smtClean="0"/>
              <a:t>Why are they wearing different hats? Can you guess where some of the men come from? Why might they have not been sent straight home?</a:t>
            </a:r>
          </a:p>
          <a:p>
            <a:r>
              <a:rPr lang="en-US" baseline="0" dirty="0" smtClean="0"/>
              <a:t>Why do they have different shoes on?</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8</a:t>
            </a:fld>
            <a:endParaRPr lang="en-US"/>
          </a:p>
        </p:txBody>
      </p:sp>
    </p:spTree>
    <p:extLst>
      <p:ext uri="{BB962C8B-B14F-4D97-AF65-F5344CB8AC3E}">
        <p14:creationId xmlns:p14="http://schemas.microsoft.com/office/powerpoint/2010/main" val="221797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Convalescent soldiers at </a:t>
            </a:r>
            <a:r>
              <a:rPr lang="en-US" sz="1200" kern="1200" dirty="0" err="1" smtClean="0">
                <a:solidFill>
                  <a:schemeClr val="tx1"/>
                </a:solidFill>
                <a:latin typeface="+mn-lt"/>
                <a:ea typeface="+mn-ea"/>
                <a:cs typeface="+mn-cs"/>
              </a:rPr>
              <a:t>Felthorpe</a:t>
            </a:r>
            <a:r>
              <a:rPr lang="en-US" sz="1200" kern="1200" dirty="0" smtClean="0">
                <a:solidFill>
                  <a:schemeClr val="tx1"/>
                </a:solidFill>
                <a:latin typeface="+mn-lt"/>
                <a:ea typeface="+mn-ea"/>
                <a:cs typeface="+mn-cs"/>
              </a:rPr>
              <a:t>, 1917</a:t>
            </a:r>
          </a:p>
          <a:p>
            <a:r>
              <a:rPr lang="en-US" dirty="0" smtClean="0"/>
              <a:t>NAM. 2002-10-84-11</a:t>
            </a:r>
          </a:p>
          <a:p>
            <a:endParaRPr lang="en-US" dirty="0" smtClean="0"/>
          </a:p>
          <a:p>
            <a:r>
              <a:rPr lang="en-US" b="1" dirty="0" smtClean="0"/>
              <a:t>General notes:</a:t>
            </a:r>
          </a:p>
          <a:p>
            <a:endParaRPr lang="en-US" dirty="0" smtClean="0"/>
          </a:p>
          <a:p>
            <a:r>
              <a:rPr lang="en-US" dirty="0" smtClean="0"/>
              <a:t>Frank </a:t>
            </a:r>
            <a:r>
              <a:rPr lang="en-US" dirty="0" err="1" smtClean="0"/>
              <a:t>Stupple</a:t>
            </a:r>
            <a:r>
              <a:rPr lang="en-US" dirty="0" smtClean="0"/>
              <a:t> and friends pose for the camera outside </a:t>
            </a:r>
            <a:r>
              <a:rPr lang="en-US" dirty="0" err="1" smtClean="0"/>
              <a:t>Felthorpe</a:t>
            </a:r>
            <a:r>
              <a:rPr lang="en-US" baseline="0" dirty="0" smtClean="0"/>
              <a:t> Hall, Norfolk. </a:t>
            </a:r>
          </a:p>
          <a:p>
            <a:r>
              <a:rPr lang="en-US" baseline="0" dirty="0" smtClean="0"/>
              <a:t>They are all, again, wearing their hospital blues, and most of them are wearing slippers. Although not all wounds are immediately visible, each one of these men has been wounded seriously enough to be sent back to England for recovery.</a:t>
            </a:r>
          </a:p>
          <a:p>
            <a:endParaRPr lang="en-US" baseline="0" dirty="0" smtClean="0"/>
          </a:p>
          <a:p>
            <a:r>
              <a:rPr lang="en-US" b="1" baseline="0" dirty="0" smtClean="0"/>
              <a:t>Questions you might ask:</a:t>
            </a:r>
            <a:endParaRPr lang="en-US" baseline="0" dirty="0" smtClean="0"/>
          </a:p>
          <a:p>
            <a:endParaRPr lang="en-US" baseline="0" dirty="0" smtClean="0"/>
          </a:p>
          <a:p>
            <a:r>
              <a:rPr lang="en-US" baseline="0" dirty="0" smtClean="0"/>
              <a:t>Why do you think it might be important for soldiers to be in hospital together? (The same idea is still found in some military hospital wards today, although we no longer have dedicated military hospitals).</a:t>
            </a:r>
          </a:p>
          <a:p>
            <a:r>
              <a:rPr lang="en-US" baseline="0" dirty="0" smtClean="0"/>
              <a:t>What emotions would you say they are feeling?</a:t>
            </a:r>
          </a:p>
          <a:p>
            <a:r>
              <a:rPr lang="en-US" baseline="0" dirty="0" smtClean="0"/>
              <a:t>What would happen to these men if they could not return to fighting?</a:t>
            </a:r>
          </a:p>
          <a:p>
            <a:r>
              <a:rPr lang="en-US" baseline="0" dirty="0" smtClean="0"/>
              <a:t>What do you think should be done for men who have been injured in the fighting? Who is responsible for this?</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9</a:t>
            </a:fld>
            <a:endParaRPr lang="en-US"/>
          </a:p>
        </p:txBody>
      </p:sp>
    </p:spTree>
    <p:extLst>
      <p:ext uri="{BB962C8B-B14F-4D97-AF65-F5344CB8AC3E}">
        <p14:creationId xmlns:p14="http://schemas.microsoft.com/office/powerpoint/2010/main" val="1073369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29/07/2014</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29/07/2014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90870"/>
            <a:ext cx="9143999" cy="923330"/>
          </a:xfrm>
          <a:prstGeom prst="rect">
            <a:avLst/>
          </a:prstGeom>
          <a:noFill/>
        </p:spPr>
        <p:txBody>
          <a:bodyPr wrap="square" rtlCol="0">
            <a:spAutoFit/>
          </a:bodyPr>
          <a:lstStyle/>
          <a:p>
            <a:pPr algn="ctr"/>
            <a:r>
              <a:rPr lang="en-US" sz="5400" b="1" dirty="0" smtClean="0">
                <a:latin typeface="Arial"/>
                <a:cs typeface="Arial"/>
              </a:rPr>
              <a:t>Frank </a:t>
            </a:r>
            <a:r>
              <a:rPr lang="en-US" sz="5400" b="1" dirty="0" err="1" smtClean="0">
                <a:latin typeface="Arial"/>
                <a:cs typeface="Arial"/>
              </a:rPr>
              <a:t>Stupple</a:t>
            </a:r>
            <a:endParaRPr lang="en-US" sz="5400" b="1" dirty="0">
              <a:latin typeface="Arial"/>
              <a:cs typeface="Arial"/>
            </a:endParaRPr>
          </a:p>
        </p:txBody>
      </p:sp>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442" y="5131428"/>
            <a:ext cx="1980960" cy="1505809"/>
          </a:xfrm>
          <a:prstGeom prst="rect">
            <a:avLst/>
          </a:prstGeom>
        </p:spPr>
      </p:pic>
      <p:pic>
        <p:nvPicPr>
          <p:cNvPr id="2" name="Picture 1" descr="HLFHI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0785" y="4882158"/>
            <a:ext cx="3209358" cy="1975842"/>
          </a:xfrm>
          <a:prstGeom prst="rect">
            <a:avLst/>
          </a:prstGeom>
        </p:spPr>
      </p:pic>
      <p:pic>
        <p:nvPicPr>
          <p:cNvPr id="6" name="Picture 5" descr="FWW_Centenary__Led_By_IWM_Red-rgb-1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900" y="5089093"/>
            <a:ext cx="1403511" cy="1522288"/>
          </a:xfrm>
          <a:prstGeom prst="rect">
            <a:avLst/>
          </a:prstGeom>
        </p:spPr>
      </p:pic>
    </p:spTree>
    <p:extLst>
      <p:ext uri="{BB962C8B-B14F-4D97-AF65-F5344CB8AC3E}">
        <p14:creationId xmlns:p14="http://schemas.microsoft.com/office/powerpoint/2010/main" val="22734145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879936" cy="6327588"/>
          </a:xfrm>
          <a:prstGeom prst="rect">
            <a:avLst/>
          </a:prstGeom>
        </p:spPr>
      </p:pic>
    </p:spTree>
    <p:extLst>
      <p:ext uri="{BB962C8B-B14F-4D97-AF65-F5344CB8AC3E}">
        <p14:creationId xmlns:p14="http://schemas.microsoft.com/office/powerpoint/2010/main" val="4241589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14235" cy="6160222"/>
          </a:xfrm>
          <a:prstGeom prst="rect">
            <a:avLst/>
          </a:prstGeom>
        </p:spPr>
      </p:pic>
    </p:spTree>
    <p:extLst>
      <p:ext uri="{BB962C8B-B14F-4D97-AF65-F5344CB8AC3E}">
        <p14:creationId xmlns:p14="http://schemas.microsoft.com/office/powerpoint/2010/main" val="2416364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829176" cy="6198098"/>
          </a:xfrm>
          <a:prstGeom prst="rect">
            <a:avLst/>
          </a:prstGeom>
        </p:spPr>
      </p:pic>
    </p:spTree>
    <p:extLst>
      <p:ext uri="{BB962C8B-B14F-4D97-AF65-F5344CB8AC3E}">
        <p14:creationId xmlns:p14="http://schemas.microsoft.com/office/powerpoint/2010/main" val="2313044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39562" cy="6858000"/>
          </a:xfrm>
          <a:prstGeom prst="rect">
            <a:avLst/>
          </a:prstGeom>
        </p:spPr>
      </p:pic>
    </p:spTree>
    <p:extLst>
      <p:ext uri="{BB962C8B-B14F-4D97-AF65-F5344CB8AC3E}">
        <p14:creationId xmlns:p14="http://schemas.microsoft.com/office/powerpoint/2010/main" val="527894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9884"/>
            <a:ext cx="4197305" cy="6887884"/>
          </a:xfrm>
          <a:prstGeom prst="rect">
            <a:avLst/>
          </a:prstGeom>
        </p:spPr>
      </p:pic>
    </p:spTree>
    <p:extLst>
      <p:ext uri="{BB962C8B-B14F-4D97-AF65-F5344CB8AC3E}">
        <p14:creationId xmlns:p14="http://schemas.microsoft.com/office/powerpoint/2010/main" val="204535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4031873"/>
          </a:xfrm>
          <a:prstGeom prst="rect">
            <a:avLst/>
          </a:prstGeom>
          <a:noFill/>
        </p:spPr>
        <p:txBody>
          <a:bodyPr wrap="square" rtlCol="0">
            <a:spAutoFit/>
          </a:bodyPr>
          <a:lstStyle/>
          <a:p>
            <a:pPr>
              <a:defRPr/>
            </a:pPr>
            <a:r>
              <a:rPr lang="en-US" sz="1400" dirty="0"/>
              <a:t>This PowerPoint presentation contains a selection of images and archives which students can use to explore the story of one British soldier in the First World War. In the main, the materials come from the </a:t>
            </a:r>
            <a:r>
              <a:rPr lang="en-US" sz="1400" dirty="0" smtClean="0"/>
              <a:t>Collection </a:t>
            </a:r>
            <a:r>
              <a:rPr lang="en-US" sz="1400" dirty="0"/>
              <a:t>of the National Army </a:t>
            </a:r>
            <a:r>
              <a:rPr lang="en-US" sz="1400" dirty="0" smtClean="0"/>
              <a:t>Museum (NAM).  </a:t>
            </a:r>
            <a:r>
              <a:rPr lang="en-US" sz="1400" dirty="0"/>
              <a:t>Occasionally these are supplemented by materials from outside the NAM </a:t>
            </a:r>
            <a:r>
              <a:rPr lang="en-US" sz="1400" dirty="0" smtClean="0"/>
              <a:t>to </a:t>
            </a:r>
            <a:r>
              <a:rPr lang="en-US" sz="1400" dirty="0"/>
              <a:t>provide context.</a:t>
            </a:r>
          </a:p>
          <a:p>
            <a:pPr>
              <a:defRPr/>
            </a:pPr>
            <a:endParaRPr lang="en-US" sz="1400" dirty="0"/>
          </a:p>
          <a:p>
            <a:pPr>
              <a:defRPr/>
            </a:pPr>
            <a:r>
              <a:rPr lang="en-US" sz="1400" dirty="0"/>
              <a:t>These images can be used to build up a picture of an individual soldier’s experience of service in the First World War. These images can encourage literacy and visual literacy. Suggestions for questions you might discuss with your students are included in the notes</a:t>
            </a:r>
            <a:r>
              <a:rPr lang="en-US" sz="1400" dirty="0" smtClean="0"/>
              <a:t>.</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2002-10-84-</a:t>
            </a:r>
            <a:r>
              <a:rPr lang="en-US" sz="1400" dirty="0" smtClean="0"/>
              <a:t>7).</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176682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3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11015" cy="6858000"/>
          </a:xfrm>
          <a:prstGeom prst="rect">
            <a:avLst/>
          </a:prstGeom>
        </p:spPr>
      </p:pic>
    </p:spTree>
    <p:extLst>
      <p:ext uri="{BB962C8B-B14F-4D97-AF65-F5344CB8AC3E}">
        <p14:creationId xmlns:p14="http://schemas.microsoft.com/office/powerpoint/2010/main" val="282955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ppleCensus1911_rg14_02243_0457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69375"/>
          </a:xfrm>
          <a:prstGeom prst="rect">
            <a:avLst/>
          </a:prstGeom>
        </p:spPr>
      </p:pic>
    </p:spTree>
    <p:extLst>
      <p:ext uri="{BB962C8B-B14F-4D97-AF65-F5344CB8AC3E}">
        <p14:creationId xmlns:p14="http://schemas.microsoft.com/office/powerpoint/2010/main" val="115816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523" cy="5729941"/>
          </a:xfrm>
          <a:prstGeom prst="rect">
            <a:avLst/>
          </a:prstGeom>
        </p:spPr>
      </p:pic>
    </p:spTree>
    <p:extLst>
      <p:ext uri="{BB962C8B-B14F-4D97-AF65-F5344CB8AC3E}">
        <p14:creationId xmlns:p14="http://schemas.microsoft.com/office/powerpoint/2010/main" val="109898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45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65562" cy="5580529"/>
          </a:xfrm>
          <a:prstGeom prst="rect">
            <a:avLst/>
          </a:prstGeom>
        </p:spPr>
      </p:pic>
    </p:spTree>
    <p:extLst>
      <p:ext uri="{BB962C8B-B14F-4D97-AF65-F5344CB8AC3E}">
        <p14:creationId xmlns:p14="http://schemas.microsoft.com/office/powerpoint/2010/main" val="1739398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5800" y="0"/>
            <a:ext cx="5222081" cy="6858000"/>
          </a:xfrm>
          <a:prstGeom prst="rect">
            <a:avLst/>
          </a:prstGeom>
        </p:spPr>
      </p:pic>
    </p:spTree>
    <p:extLst>
      <p:ext uri="{BB962C8B-B14F-4D97-AF65-F5344CB8AC3E}">
        <p14:creationId xmlns:p14="http://schemas.microsoft.com/office/powerpoint/2010/main" val="284385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3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66816"/>
          </a:xfrm>
          <a:prstGeom prst="rect">
            <a:avLst/>
          </a:prstGeom>
        </p:spPr>
      </p:pic>
    </p:spTree>
    <p:extLst>
      <p:ext uri="{BB962C8B-B14F-4D97-AF65-F5344CB8AC3E}">
        <p14:creationId xmlns:p14="http://schemas.microsoft.com/office/powerpoint/2010/main" val="228447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42"/>
            <a:ext cx="9144000" cy="5530735"/>
          </a:xfrm>
          <a:prstGeom prst="rect">
            <a:avLst/>
          </a:prstGeom>
        </p:spPr>
      </p:pic>
    </p:spTree>
    <p:extLst>
      <p:ext uri="{BB962C8B-B14F-4D97-AF65-F5344CB8AC3E}">
        <p14:creationId xmlns:p14="http://schemas.microsoft.com/office/powerpoint/2010/main" val="3343088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5083</TotalTime>
  <Words>2700</Words>
  <Application>Microsoft Macintosh PowerPoint</Application>
  <PresentationFormat>On-screen Show (4:3)</PresentationFormat>
  <Paragraphs>196</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Kevin Blaney</cp:lastModifiedBy>
  <cp:revision>117</cp:revision>
  <dcterms:created xsi:type="dcterms:W3CDTF">2010-10-29T11:03:29Z</dcterms:created>
  <dcterms:modified xsi:type="dcterms:W3CDTF">2014-07-29T09:07:42Z</dcterms:modified>
</cp:coreProperties>
</file>