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320" r:id="rId2"/>
    <p:sldId id="266" r:id="rId3"/>
    <p:sldId id="312" r:id="rId4"/>
    <p:sldId id="313" r:id="rId5"/>
    <p:sldId id="314" r:id="rId6"/>
    <p:sldId id="317" r:id="rId7"/>
    <p:sldId id="319" r:id="rId8"/>
    <p:sldId id="318" r:id="rId9"/>
    <p:sldId id="29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675" autoAdjust="0"/>
  </p:normalViewPr>
  <p:slideViewPr>
    <p:cSldViewPr snapToGrid="0" snapToObjects="1">
      <p:cViewPr>
        <p:scale>
          <a:sx n="105" d="100"/>
          <a:sy n="105" d="100"/>
        </p:scale>
        <p:origin x="-2072" y="-1008"/>
      </p:cViewPr>
      <p:guideLst>
        <p:guide orient="horz" pos="2081"/>
        <p:guide pos="3617"/>
      </p:guideLst>
    </p:cSldViewPr>
  </p:slideViewPr>
  <p:notesTextViewPr>
    <p:cViewPr>
      <p:scale>
        <a:sx n="110" d="100"/>
        <a:sy n="110" d="100"/>
      </p:scale>
      <p:origin x="0" y="576"/>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2D1B24-DAEF-F547-81DE-5B8E61CFAC4D}" type="datetimeFigureOut">
              <a:rPr lang="en-US" smtClean="0"/>
              <a:pPr/>
              <a:t>04/11/2014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6D9756-9426-294F-9C7F-4F4D30C0D30F}" type="slidenum">
              <a:rPr lang="en-US" smtClean="0"/>
              <a:pPr/>
              <a:t>‹#›</a:t>
            </a:fld>
            <a:endParaRPr lang="en-US"/>
          </a:p>
        </p:txBody>
      </p:sp>
    </p:spTree>
    <p:extLst>
      <p:ext uri="{BB962C8B-B14F-4D97-AF65-F5344CB8AC3E}">
        <p14:creationId xmlns:p14="http://schemas.microsoft.com/office/powerpoint/2010/main" val="3994934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930ADE-2E86-9043-94E6-7E3E41E5CFE6}" type="datetimeFigureOut">
              <a:rPr lang="en-US" smtClean="0"/>
              <a:t>04/11/2014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63F7FA-B147-A748-A926-3EA8CB3EFDFD}" type="slidenum">
              <a:rPr lang="en-US" smtClean="0"/>
              <a:t>‹#›</a:t>
            </a:fld>
            <a:endParaRPr lang="en-US"/>
          </a:p>
        </p:txBody>
      </p:sp>
    </p:spTree>
    <p:extLst>
      <p:ext uri="{BB962C8B-B14F-4D97-AF65-F5344CB8AC3E}">
        <p14:creationId xmlns:p14="http://schemas.microsoft.com/office/powerpoint/2010/main" val="34526972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General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err="1" smtClean="0"/>
              <a:t>Khudadad</a:t>
            </a:r>
            <a:r>
              <a:rPr lang="en-US" baseline="0" dirty="0" smtClean="0"/>
              <a:t> Khan VC was born on 20 October 1888 in a village called Dab (now </a:t>
            </a:r>
            <a:r>
              <a:rPr lang="en-US" baseline="0" dirty="0" err="1" smtClean="0"/>
              <a:t>Chakwal</a:t>
            </a:r>
            <a:r>
              <a:rPr lang="en-US" baseline="0" dirty="0" smtClean="0"/>
              <a:t>) in what is now Pakistan. </a:t>
            </a:r>
          </a:p>
          <a:p>
            <a:r>
              <a:rPr lang="en-US" baseline="0" dirty="0" err="1" smtClean="0"/>
              <a:t>Khudadad</a:t>
            </a:r>
            <a:r>
              <a:rPr lang="en-US" baseline="0" dirty="0" smtClean="0"/>
              <a:t> was a </a:t>
            </a:r>
            <a:r>
              <a:rPr lang="en-US" baseline="0" dirty="0" err="1" smtClean="0"/>
              <a:t>sepoy</a:t>
            </a:r>
            <a:r>
              <a:rPr lang="en-US" baseline="0" dirty="0" smtClean="0"/>
              <a:t> in the 129</a:t>
            </a:r>
            <a:r>
              <a:rPr lang="en-US" baseline="30000" dirty="0" smtClean="0"/>
              <a:t>th</a:t>
            </a:r>
            <a:r>
              <a:rPr lang="en-US" baseline="0" dirty="0" smtClean="0"/>
              <a:t> Duke of Connaught’s Own </a:t>
            </a:r>
            <a:r>
              <a:rPr lang="en-US" baseline="0" dirty="0" err="1" smtClean="0"/>
              <a:t>Baluchis</a:t>
            </a:r>
            <a:r>
              <a:rPr lang="en-US" baseline="0" dirty="0" smtClean="0"/>
              <a:t>, British Indian Army. The battalion formed part of the Indian Corps which was sent to the Western Front in October 1914 to reinforce the British Expeditionary Force (BEF) there. </a:t>
            </a:r>
          </a:p>
          <a:p>
            <a:r>
              <a:rPr lang="en-US" baseline="0" dirty="0" smtClean="0"/>
              <a:t>Khan and his colleagues worked to defend against the German drive to the Belgian coast, suffering heavy casualties. On 31 October 1914, </a:t>
            </a:r>
            <a:r>
              <a:rPr lang="en-US" sz="1200" kern="1200" baseline="0" dirty="0" smtClean="0">
                <a:solidFill>
                  <a:schemeClr val="tx1"/>
                </a:solidFill>
                <a:latin typeface="+mn-lt"/>
                <a:ea typeface="+mn-ea"/>
                <a:cs typeface="+mn-cs"/>
              </a:rPr>
              <a:t>w</a:t>
            </a:r>
            <a:r>
              <a:rPr lang="en-US" sz="1200" kern="1200" dirty="0" smtClean="0">
                <a:solidFill>
                  <a:schemeClr val="tx1"/>
                </a:solidFill>
                <a:latin typeface="+mn-lt"/>
                <a:ea typeface="+mn-ea"/>
                <a:cs typeface="+mn-cs"/>
              </a:rPr>
              <a:t>hile serving with the machine-gun detachment of his regiment, </a:t>
            </a:r>
            <a:r>
              <a:rPr lang="en-US" sz="1200" kern="1200" dirty="0" err="1" smtClean="0">
                <a:solidFill>
                  <a:schemeClr val="tx1"/>
                </a:solidFill>
                <a:latin typeface="+mn-lt"/>
                <a:ea typeface="+mn-ea"/>
                <a:cs typeface="+mn-cs"/>
              </a:rPr>
              <a:t>Sepoy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Khan came under intense enemy attack. With the British officer in charge of the detachment wounded, and one of their two guns destroyed by a shell,</a:t>
            </a:r>
            <a:r>
              <a:rPr lang="en-US" sz="1200" kern="1200" baseline="0" dirty="0" smtClean="0">
                <a:solidFill>
                  <a:schemeClr val="tx1"/>
                </a:solidFill>
                <a:latin typeface="+mn-lt"/>
                <a:ea typeface="+mn-ea"/>
                <a:cs typeface="+mn-cs"/>
              </a:rPr>
              <a:t> he </a:t>
            </a:r>
            <a:r>
              <a:rPr lang="en-US" sz="1200" kern="1200" dirty="0" smtClean="0">
                <a:solidFill>
                  <a:schemeClr val="tx1"/>
                </a:solidFill>
                <a:latin typeface="+mn-lt"/>
                <a:ea typeface="+mn-ea"/>
                <a:cs typeface="+mn-cs"/>
              </a:rPr>
              <a:t>continued to fire on the enemy.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Even after all others in his detachment were killed, Khan held the German advance until reinforcements could arrive. Overrun by the enemy, he then managed to crawl back to his regiment despite serious wounds. </a:t>
            </a:r>
            <a:r>
              <a:rPr lang="en-US" baseline="0" dirty="0" smtClean="0"/>
              <a:t>His colleagues were all killed, and he was wounded. Khan was subsequently awarded the Victoria Cross, the highest award for gallantry given in British service. King George V presented Khan with his cross in January 1915. </a:t>
            </a:r>
          </a:p>
          <a:p>
            <a:r>
              <a:rPr lang="en-US" baseline="0" dirty="0" smtClean="0"/>
              <a:t>After his recovery, </a:t>
            </a:r>
            <a:r>
              <a:rPr lang="en-US" baseline="0" dirty="0" err="1" smtClean="0"/>
              <a:t>Khudadad</a:t>
            </a:r>
            <a:r>
              <a:rPr lang="en-US" baseline="0" dirty="0" smtClean="0"/>
              <a:t> returned to service, and remained in the Indian Army long after the First World War, rising to the rank of </a:t>
            </a:r>
            <a:r>
              <a:rPr lang="en-US" baseline="0" dirty="0" err="1" smtClean="0"/>
              <a:t>subadar</a:t>
            </a:r>
            <a:r>
              <a:rPr lang="en-US" baseline="0" dirty="0" smtClean="0"/>
              <a:t> – the equivalent of lieutenant in the British Army. </a:t>
            </a:r>
          </a:p>
          <a:p>
            <a:r>
              <a:rPr lang="en-US" baseline="0" dirty="0" smtClean="0"/>
              <a:t>A statue commemorating him is located outside the Army Museum in Pakistan, as his birth village is now within the borders of that nation.</a:t>
            </a:r>
            <a:endParaRPr lang="en-US" dirty="0" smtClean="0"/>
          </a:p>
          <a:p>
            <a:r>
              <a:rPr lang="en-US" dirty="0" smtClean="0"/>
              <a:t>He died on 8 March 1971, aged 82.</a:t>
            </a:r>
            <a:endParaRPr lang="en-US" dirty="0"/>
          </a:p>
        </p:txBody>
      </p:sp>
      <p:sp>
        <p:nvSpPr>
          <p:cNvPr id="4" name="Slide Number Placeholder 3"/>
          <p:cNvSpPr>
            <a:spLocks noGrp="1"/>
          </p:cNvSpPr>
          <p:nvPr>
            <p:ph type="sldNum" sz="quarter" idx="10"/>
          </p:nvPr>
        </p:nvSpPr>
        <p:spPr/>
        <p:txBody>
          <a:bodyPr/>
          <a:lstStyle/>
          <a:p>
            <a:fld id="{8563F7FA-B147-A748-A926-3EA8CB3EFDFD}" type="slidenum">
              <a:rPr lang="en-US" smtClean="0"/>
              <a:t>1</a:t>
            </a:fld>
            <a:endParaRPr lang="en-US"/>
          </a:p>
        </p:txBody>
      </p:sp>
    </p:spTree>
    <p:extLst>
      <p:ext uri="{BB962C8B-B14F-4D97-AF65-F5344CB8AC3E}">
        <p14:creationId xmlns:p14="http://schemas.microsoft.com/office/powerpoint/2010/main" val="1183198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F0F7986-80EB-0B4F-ABCA-B3D410CB5357}" type="slidenum">
              <a:rPr lang="en-US" smtClean="0"/>
              <a:t>2</a:t>
            </a:fld>
            <a:endParaRPr lang="en-US"/>
          </a:p>
        </p:txBody>
      </p:sp>
    </p:spTree>
    <p:extLst>
      <p:ext uri="{BB962C8B-B14F-4D97-AF65-F5344CB8AC3E}">
        <p14:creationId xmlns:p14="http://schemas.microsoft.com/office/powerpoint/2010/main" val="3470059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Postcard of troops of a Sikh Regiment marching down a road lined with trees, France, c1914</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NAM. 1983-10-275-1 </a:t>
            </a:r>
            <a:endParaRPr lang="en-US" sz="1200" kern="1200" dirty="0" smtClean="0">
              <a:solidFill>
                <a:schemeClr val="tx1"/>
              </a:solidFill>
              <a:latin typeface="+mn-lt"/>
              <a:ea typeface="+mn-ea"/>
              <a:cs typeface="+mn-cs"/>
            </a:endParaRPr>
          </a:p>
          <a:p>
            <a:endParaRPr lang="en-US" baseline="0" dirty="0" smtClean="0"/>
          </a:p>
          <a:p>
            <a:r>
              <a:rPr lang="en-US" sz="1200" b="1" kern="1200" dirty="0" smtClean="0">
                <a:solidFill>
                  <a:schemeClr val="tx1"/>
                </a:solidFill>
                <a:latin typeface="+mn-lt"/>
                <a:ea typeface="+mn-ea"/>
                <a:cs typeface="+mn-cs"/>
              </a:rPr>
              <a:t>Transcript: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‘Gentlemen of India marching to chasten German hooligans.’</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General notes: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Indian Expeditionary Force (IEF) were called in to support British troops on the Western Front in September 1914. After their arrival in Marseilles, they were moved to the Ypres Salient, and were in action by October 1914. </a:t>
            </a:r>
          </a:p>
          <a:p>
            <a:r>
              <a:rPr lang="en-US" sz="1200" kern="1200" baseline="0" dirty="0" smtClean="0">
                <a:solidFill>
                  <a:schemeClr val="tx1"/>
                </a:solidFill>
                <a:latin typeface="+mn-lt"/>
                <a:ea typeface="+mn-ea"/>
                <a:cs typeface="+mn-cs"/>
              </a:rPr>
              <a:t>They experienced many difficulties on the Western Front, including </a:t>
            </a:r>
            <a:r>
              <a:rPr lang="en-US" sz="1200" kern="1200" baseline="0" smtClean="0">
                <a:solidFill>
                  <a:schemeClr val="tx1"/>
                </a:solidFill>
                <a:latin typeface="+mn-lt"/>
                <a:ea typeface="+mn-ea"/>
                <a:cs typeface="+mn-cs"/>
              </a:rPr>
              <a:t>dealing </a:t>
            </a:r>
            <a:r>
              <a:rPr lang="en-US" sz="1200" kern="1200" baseline="0" smtClean="0">
                <a:solidFill>
                  <a:schemeClr val="tx1"/>
                </a:solidFill>
                <a:latin typeface="+mn-lt"/>
                <a:ea typeface="+mn-ea"/>
                <a:cs typeface="+mn-cs"/>
              </a:rPr>
              <a:t>with the </a:t>
            </a:r>
            <a:r>
              <a:rPr lang="en-US" sz="1200" kern="1200" baseline="0" dirty="0" smtClean="0">
                <a:solidFill>
                  <a:schemeClr val="tx1"/>
                </a:solidFill>
                <a:latin typeface="+mn-lt"/>
                <a:ea typeface="+mn-ea"/>
                <a:cs typeface="+mn-cs"/>
              </a:rPr>
              <a:t>winter weather and being led by officer replacements who lacked the requisite language skills (many of their original officers had become casualties). The Indians were, however, the largest volunteer-only force to serve in the conflict.</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Questions you might ask:</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Why were soldiers from India so keen to volunteer?</a:t>
            </a:r>
          </a:p>
          <a:p>
            <a:r>
              <a:rPr lang="en-US" baseline="0" dirty="0" smtClean="0"/>
              <a:t>Why was their service so vital to the British Expeditionary Force?</a:t>
            </a:r>
          </a:p>
        </p:txBody>
      </p:sp>
      <p:sp>
        <p:nvSpPr>
          <p:cNvPr id="4" name="Slide Number Placeholder 3"/>
          <p:cNvSpPr>
            <a:spLocks noGrp="1"/>
          </p:cNvSpPr>
          <p:nvPr>
            <p:ph type="sldNum" sz="quarter" idx="10"/>
          </p:nvPr>
        </p:nvSpPr>
        <p:spPr/>
        <p:txBody>
          <a:bodyPr/>
          <a:lstStyle/>
          <a:p>
            <a:fld id="{9F0F7986-80EB-0B4F-ABCA-B3D410CB5357}" type="slidenum">
              <a:rPr lang="en-US" smtClean="0"/>
              <a:t>3</a:t>
            </a:fld>
            <a:endParaRPr lang="en-US"/>
          </a:p>
        </p:txBody>
      </p:sp>
    </p:spTree>
    <p:extLst>
      <p:ext uri="{BB962C8B-B14F-4D97-AF65-F5344CB8AC3E}">
        <p14:creationId xmlns:p14="http://schemas.microsoft.com/office/powerpoint/2010/main" val="3470059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Printed leaflet, 'Comforts for our Indian Troops', c1914</a:t>
            </a:r>
          </a:p>
          <a:p>
            <a:r>
              <a:rPr lang="en-US" sz="1200" kern="1200" dirty="0" smtClean="0">
                <a:solidFill>
                  <a:schemeClr val="tx1"/>
                </a:solidFill>
                <a:latin typeface="+mn-lt"/>
                <a:ea typeface="+mn-ea"/>
                <a:cs typeface="+mn-cs"/>
              </a:rPr>
              <a:t>From a collection of papers of the family of General Sir Stanley de Burgh Edwards</a:t>
            </a:r>
          </a:p>
          <a:p>
            <a:r>
              <a:rPr lang="en-US" baseline="0" dirty="0" smtClean="0"/>
              <a:t>NAM 1994-05-138</a:t>
            </a:r>
            <a:r>
              <a:rPr lang="en-US" baseline="0" smtClean="0"/>
              <a:t>-841</a:t>
            </a:r>
            <a:endParaRPr lang="en-US" baseline="0" dirty="0" smtClean="0"/>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General notes:</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This paper reveals one of the key difficulties experienced by the Indian Expeditionary Force (IEF) on their arrival on ‘The Continent’. </a:t>
            </a:r>
          </a:p>
          <a:p>
            <a:r>
              <a:rPr lang="en-US" sz="1200" kern="1200" dirty="0" smtClean="0">
                <a:solidFill>
                  <a:schemeClr val="tx1"/>
                </a:solidFill>
                <a:latin typeface="+mn-lt"/>
                <a:ea typeface="+mn-ea"/>
                <a:cs typeface="+mn-cs"/>
              </a:rPr>
              <a:t>Indian troops had never before served as far north as those who reached the Western Front in October 1914, and they had difficulty in coping with the weather of a Flanders winter. In order to ease their suffering, an appeal was launched for warm, waterproof clothing. </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Questions you might ask:</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Why was this equipment required?</a:t>
            </a:r>
          </a:p>
          <a:p>
            <a:r>
              <a:rPr lang="en-US" sz="1200" kern="1200" baseline="0" dirty="0" smtClean="0">
                <a:solidFill>
                  <a:schemeClr val="tx1"/>
                </a:solidFill>
                <a:latin typeface="+mn-lt"/>
                <a:ea typeface="+mn-ea"/>
                <a:cs typeface="+mn-cs"/>
              </a:rPr>
              <a:t>Who should be acquiring it? Do you feel it is the role of an independent charity to </a:t>
            </a:r>
            <a:r>
              <a:rPr lang="en-US" sz="1200" kern="1200" baseline="0" dirty="0" err="1" smtClean="0">
                <a:solidFill>
                  <a:schemeClr val="tx1"/>
                </a:solidFill>
                <a:latin typeface="+mn-lt"/>
                <a:ea typeface="+mn-ea"/>
                <a:cs typeface="+mn-cs"/>
              </a:rPr>
              <a:t>organise</a:t>
            </a:r>
            <a:r>
              <a:rPr lang="en-US" sz="1200" kern="1200" baseline="0" dirty="0" smtClean="0">
                <a:solidFill>
                  <a:schemeClr val="tx1"/>
                </a:solidFill>
                <a:latin typeface="+mn-lt"/>
                <a:ea typeface="+mn-ea"/>
                <a:cs typeface="+mn-cs"/>
              </a:rPr>
              <a:t> this?</a:t>
            </a:r>
          </a:p>
          <a:p>
            <a:r>
              <a:rPr lang="en-US" sz="1200" kern="1200" baseline="0" dirty="0" smtClean="0">
                <a:solidFill>
                  <a:schemeClr val="tx1"/>
                </a:solidFill>
                <a:latin typeface="+mn-lt"/>
                <a:ea typeface="+mn-ea"/>
                <a:cs typeface="+mn-cs"/>
              </a:rPr>
              <a:t>Did soldiers of the IEF experience any other shortages?</a:t>
            </a:r>
            <a:endParaRPr lang="en-US" baseline="0" dirty="0" smtClean="0"/>
          </a:p>
        </p:txBody>
      </p:sp>
      <p:sp>
        <p:nvSpPr>
          <p:cNvPr id="4" name="Slide Number Placeholder 3"/>
          <p:cNvSpPr>
            <a:spLocks noGrp="1"/>
          </p:cNvSpPr>
          <p:nvPr>
            <p:ph type="sldNum" sz="quarter" idx="10"/>
          </p:nvPr>
        </p:nvSpPr>
        <p:spPr/>
        <p:txBody>
          <a:bodyPr/>
          <a:lstStyle/>
          <a:p>
            <a:fld id="{9F0F7986-80EB-0B4F-ABCA-B3D410CB5357}" type="slidenum">
              <a:rPr lang="en-US" smtClean="0"/>
              <a:t>4</a:t>
            </a:fld>
            <a:endParaRPr lang="en-US"/>
          </a:p>
        </p:txBody>
      </p:sp>
    </p:spTree>
    <p:extLst>
      <p:ext uri="{BB962C8B-B14F-4D97-AF65-F5344CB8AC3E}">
        <p14:creationId xmlns:p14="http://schemas.microsoft.com/office/powerpoint/2010/main" val="3470059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British and Indian machine gunners with a Vickers machine gun, Lewis gun and range-finder, 1917</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From one of five photograph albums compiled by Lieutenant </a:t>
            </a:r>
            <a:r>
              <a:rPr lang="en-US" sz="1200" kern="1200" dirty="0" err="1" smtClean="0">
                <a:solidFill>
                  <a:schemeClr val="tx1"/>
                </a:solidFill>
                <a:latin typeface="+mn-lt"/>
                <a:ea typeface="+mn-ea"/>
                <a:cs typeface="+mn-cs"/>
              </a:rPr>
              <a:t>Kindom</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NAM. 1983-03-41-2-23</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General notes:</a:t>
            </a:r>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kern="1200" dirty="0" smtClean="0">
                <a:solidFill>
                  <a:schemeClr val="tx1"/>
                </a:solidFill>
                <a:latin typeface="+mn-lt"/>
                <a:ea typeface="+mn-ea"/>
                <a:cs typeface="+mn-cs"/>
              </a:rPr>
              <a:t>By the end of 1918 the British had deployed 112,000 combat troops in the Mesopotamia theatre. The vast majority of the ‘British’ forces in this campaign were recruited from India.</a:t>
            </a:r>
          </a:p>
          <a:p>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2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Although this picture is not specifically related to </a:t>
            </a:r>
            <a:r>
              <a:rPr lang="en-US" sz="1200" kern="1200" baseline="0" dirty="0" err="1" smtClean="0">
                <a:solidFill>
                  <a:schemeClr val="tx1"/>
                </a:solidFill>
                <a:latin typeface="+mn-lt"/>
                <a:ea typeface="+mn-ea"/>
                <a:cs typeface="+mn-cs"/>
              </a:rPr>
              <a:t>Khudadad</a:t>
            </a:r>
            <a:r>
              <a:rPr lang="en-US" sz="1200" kern="1200" baseline="0" dirty="0" smtClean="0">
                <a:solidFill>
                  <a:schemeClr val="tx1"/>
                </a:solidFill>
                <a:latin typeface="+mn-lt"/>
                <a:ea typeface="+mn-ea"/>
                <a:cs typeface="+mn-cs"/>
              </a:rPr>
              <a:t> Khan’s service, it shows the relationship between British and Indian troops, and the numbers involved in machine-gun teams. </a:t>
            </a:r>
          </a:p>
          <a:p>
            <a:pPr marL="0" marR="0" indent="0" algn="l" defTabSz="457200" rtl="0" eaLnBrk="1" fontAlgn="auto" latinLnBrk="0" hangingPunct="1">
              <a:lnSpc>
                <a:spcPct val="120000"/>
              </a:lnSpc>
              <a:spcBef>
                <a:spcPts val="0"/>
              </a:spcBef>
              <a:spcAft>
                <a:spcPts val="0"/>
              </a:spcAft>
              <a:buClrTx/>
              <a:buSzTx/>
              <a:buFontTx/>
              <a:buNone/>
              <a:tabLst/>
              <a:defRPr/>
            </a:pPr>
            <a:r>
              <a:rPr lang="en-GB" sz="1200" dirty="0" err="1" smtClean="0">
                <a:latin typeface="Arial"/>
                <a:cs typeface="Arial"/>
              </a:rPr>
              <a:t>Khudadad</a:t>
            </a:r>
            <a:r>
              <a:rPr lang="en-GB" sz="1200" dirty="0" smtClean="0">
                <a:latin typeface="Arial"/>
                <a:cs typeface="Arial"/>
              </a:rPr>
              <a:t> was trained to fire a Vickers machine gun, which is visible in</a:t>
            </a:r>
            <a:r>
              <a:rPr lang="en-GB" sz="1200" baseline="0" dirty="0" smtClean="0">
                <a:latin typeface="Arial"/>
                <a:cs typeface="Arial"/>
              </a:rPr>
              <a:t> the centre of the picture, mounted on a small tripod</a:t>
            </a:r>
            <a:r>
              <a:rPr lang="en-GB" sz="1200" dirty="0" smtClean="0">
                <a:latin typeface="Arial"/>
                <a:cs typeface="Arial"/>
              </a:rPr>
              <a:t>. Machine guns needed a team of six-to-eight men to keep them working. </a:t>
            </a:r>
          </a:p>
          <a:p>
            <a:pPr marL="0" marR="0" indent="0" algn="l" defTabSz="457200" rtl="0" eaLnBrk="1" fontAlgn="auto" latinLnBrk="0" hangingPunct="1">
              <a:lnSpc>
                <a:spcPct val="120000"/>
              </a:lnSpc>
              <a:spcBef>
                <a:spcPts val="0"/>
              </a:spcBef>
              <a:spcAft>
                <a:spcPts val="0"/>
              </a:spcAft>
              <a:buClrTx/>
              <a:buSzTx/>
              <a:buFontTx/>
              <a:buNone/>
              <a:tabLst/>
              <a:defRPr/>
            </a:pPr>
            <a:r>
              <a:rPr lang="en-GB" sz="1200" dirty="0" smtClean="0">
                <a:latin typeface="Arial"/>
                <a:cs typeface="Arial"/>
              </a:rPr>
              <a:t>If mounted on the larger tripod, the two parts of the gun weigh over 30 kilograms. It could fire 450-600 bullets a minute. The bullets were the same calibre as that of the British rifle, the Short Magazine Lee Enfield, .303. </a:t>
            </a:r>
          </a:p>
          <a:p>
            <a:pPr marL="0" marR="0" indent="0" algn="l" defTabSz="457200" rtl="0" eaLnBrk="1" fontAlgn="auto" latinLnBrk="0" hangingPunct="1">
              <a:lnSpc>
                <a:spcPct val="120000"/>
              </a:lnSpc>
              <a:spcBef>
                <a:spcPts val="0"/>
              </a:spcBef>
              <a:spcAft>
                <a:spcPts val="0"/>
              </a:spcAft>
              <a:buClrTx/>
              <a:buSzTx/>
              <a:buFontTx/>
              <a:buNone/>
              <a:tabLst/>
              <a:defRPr/>
            </a:pPr>
            <a:r>
              <a:rPr lang="en-GB" sz="1200" dirty="0" smtClean="0">
                <a:latin typeface="Arial"/>
                <a:cs typeface="Arial"/>
              </a:rPr>
              <a:t>The Vickers was ‘belt fed’, with belts of 250 rounds, weighing around 10kg each. Apparently some operators recommended not</a:t>
            </a:r>
            <a:r>
              <a:rPr lang="en-GB" sz="1200" baseline="0" dirty="0" smtClean="0">
                <a:latin typeface="Arial"/>
                <a:cs typeface="Arial"/>
              </a:rPr>
              <a:t> filling each 20</a:t>
            </a:r>
            <a:r>
              <a:rPr lang="en-GB" sz="1200" baseline="30000" dirty="0" smtClean="0">
                <a:latin typeface="Arial"/>
                <a:cs typeface="Arial"/>
              </a:rPr>
              <a:t>th</a:t>
            </a:r>
            <a:r>
              <a:rPr lang="en-GB" sz="1200" baseline="0" dirty="0" smtClean="0">
                <a:latin typeface="Arial"/>
                <a:cs typeface="Arial"/>
              </a:rPr>
              <a:t> slot on the belts to reduce the risk of the weapon overheating.</a:t>
            </a:r>
            <a:r>
              <a:rPr lang="en-GB" sz="1200" dirty="0" smtClean="0">
                <a:latin typeface="Arial"/>
                <a:cs typeface="Arial"/>
              </a:rPr>
              <a:t> Water was used to cool the weapon down.</a:t>
            </a:r>
          </a:p>
          <a:p>
            <a:pPr marL="0" marR="0" indent="0" algn="l" defTabSz="457200" rtl="0" eaLnBrk="1" fontAlgn="auto" latinLnBrk="0" hangingPunct="1">
              <a:lnSpc>
                <a:spcPct val="120000"/>
              </a:lnSpc>
              <a:spcBef>
                <a:spcPts val="0"/>
              </a:spcBef>
              <a:spcAft>
                <a:spcPts val="0"/>
              </a:spcAft>
              <a:buClrTx/>
              <a:buSzTx/>
              <a:buFontTx/>
              <a:buNone/>
              <a:tabLst/>
              <a:defRPr/>
            </a:pPr>
            <a:r>
              <a:rPr lang="en-GB" sz="1200" dirty="0" smtClean="0">
                <a:latin typeface="Arial"/>
                <a:cs typeface="Arial"/>
              </a:rPr>
              <a:t>The weapon</a:t>
            </a:r>
            <a:r>
              <a:rPr lang="en-GB" sz="1200" baseline="0" dirty="0" smtClean="0">
                <a:latin typeface="Arial"/>
                <a:cs typeface="Arial"/>
              </a:rPr>
              <a:t> to the right is a Lewis gun, resting on a bipod.</a:t>
            </a:r>
          </a:p>
          <a:p>
            <a:pPr marL="0" marR="0" indent="0" algn="l" defTabSz="457200" rtl="0" eaLnBrk="1" fontAlgn="auto" latinLnBrk="0" hangingPunct="1">
              <a:lnSpc>
                <a:spcPct val="120000"/>
              </a:lnSpc>
              <a:spcBef>
                <a:spcPts val="0"/>
              </a:spcBef>
              <a:spcAft>
                <a:spcPts val="0"/>
              </a:spcAft>
              <a:buClrTx/>
              <a:buSzTx/>
              <a:buFontTx/>
              <a:buNone/>
              <a:tabLst/>
              <a:defRPr/>
            </a:pPr>
            <a:r>
              <a:rPr lang="en-GB" sz="1200" baseline="0" dirty="0" smtClean="0">
                <a:latin typeface="Arial"/>
                <a:cs typeface="Arial"/>
              </a:rPr>
              <a:t>It is likely the men to the very left of the picture are members of the Labour Corps – not brought in to fight, but to provide labour near the front or in support. It was officially formed in January 1917. Many of its 300,000-plus members (by the Armistice) were injured officers and men who were not fit for combat, but the numbers were swelled by drawing in men from China, Egypt, India and South Africa.</a:t>
            </a:r>
          </a:p>
          <a:p>
            <a:pPr marL="0" marR="0" indent="0" algn="l" defTabSz="457200" rtl="0" eaLnBrk="1" fontAlgn="auto" latinLnBrk="0" hangingPunct="1">
              <a:lnSpc>
                <a:spcPct val="120000"/>
              </a:lnSpc>
              <a:spcBef>
                <a:spcPts val="0"/>
              </a:spcBef>
              <a:spcAft>
                <a:spcPts val="0"/>
              </a:spcAft>
              <a:buClrTx/>
              <a:buSzTx/>
              <a:buFontTx/>
              <a:buNone/>
              <a:tabLst/>
              <a:defRPr/>
            </a:pPr>
            <a:endParaRPr lang="en-GB" sz="1200" baseline="0" dirty="0" smtClean="0">
              <a:latin typeface="Arial"/>
              <a:cs typeface="Arial"/>
            </a:endParaRPr>
          </a:p>
          <a:p>
            <a:pPr marL="0" marR="0" indent="0" algn="l" defTabSz="457200" rtl="0" eaLnBrk="1" fontAlgn="auto" latinLnBrk="0" hangingPunct="1">
              <a:lnSpc>
                <a:spcPct val="120000"/>
              </a:lnSpc>
              <a:spcBef>
                <a:spcPts val="0"/>
              </a:spcBef>
              <a:spcAft>
                <a:spcPts val="0"/>
              </a:spcAft>
              <a:buClrTx/>
              <a:buSzTx/>
              <a:buFontTx/>
              <a:buNone/>
              <a:tabLst/>
              <a:defRPr/>
            </a:pPr>
            <a:r>
              <a:rPr lang="en-GB" sz="1200" b="1" baseline="0" dirty="0" smtClean="0">
                <a:latin typeface="Arial"/>
                <a:cs typeface="Arial"/>
              </a:rPr>
              <a:t>Questions you might ask:</a:t>
            </a:r>
          </a:p>
          <a:p>
            <a:pPr marL="0" marR="0" indent="0" algn="l" defTabSz="457200" rtl="0" eaLnBrk="1" fontAlgn="auto" latinLnBrk="0" hangingPunct="1">
              <a:lnSpc>
                <a:spcPct val="120000"/>
              </a:lnSpc>
              <a:spcBef>
                <a:spcPts val="0"/>
              </a:spcBef>
              <a:spcAft>
                <a:spcPts val="0"/>
              </a:spcAft>
              <a:buClrTx/>
              <a:buSzTx/>
              <a:buFontTx/>
              <a:buNone/>
              <a:tabLst/>
              <a:defRPr/>
            </a:pPr>
            <a:endParaRPr lang="en-GB" sz="1200" baseline="0" dirty="0" smtClean="0">
              <a:latin typeface="Arial"/>
              <a:cs typeface="Arial"/>
            </a:endParaRPr>
          </a:p>
          <a:p>
            <a:pPr marL="0" marR="0" indent="0" algn="l" defTabSz="457200" rtl="0" eaLnBrk="1" fontAlgn="auto" latinLnBrk="0" hangingPunct="1">
              <a:lnSpc>
                <a:spcPct val="120000"/>
              </a:lnSpc>
              <a:spcBef>
                <a:spcPts val="0"/>
              </a:spcBef>
              <a:spcAft>
                <a:spcPts val="0"/>
              </a:spcAft>
              <a:buClrTx/>
              <a:buSzTx/>
              <a:buFontTx/>
              <a:buNone/>
              <a:tabLst/>
              <a:defRPr/>
            </a:pPr>
            <a:r>
              <a:rPr lang="en-GB" sz="1200" baseline="0" dirty="0" smtClean="0">
                <a:latin typeface="Arial"/>
                <a:cs typeface="Arial"/>
              </a:rPr>
              <a:t>Why are so many men in this picture?</a:t>
            </a:r>
          </a:p>
          <a:p>
            <a:pPr marL="0" marR="0" indent="0" algn="l" defTabSz="457200" rtl="0" eaLnBrk="1" fontAlgn="auto" latinLnBrk="0" hangingPunct="1">
              <a:lnSpc>
                <a:spcPct val="120000"/>
              </a:lnSpc>
              <a:spcBef>
                <a:spcPts val="0"/>
              </a:spcBef>
              <a:spcAft>
                <a:spcPts val="0"/>
              </a:spcAft>
              <a:buClrTx/>
              <a:buSzTx/>
              <a:buFontTx/>
              <a:buNone/>
              <a:tabLst/>
              <a:defRPr/>
            </a:pPr>
            <a:r>
              <a:rPr lang="en-GB" sz="1200" baseline="0" dirty="0" smtClean="0">
                <a:latin typeface="Arial"/>
                <a:cs typeface="Arial"/>
              </a:rPr>
              <a:t>Why would so many men be required to keep this weapon working?</a:t>
            </a:r>
          </a:p>
          <a:p>
            <a:pPr marL="0" marR="0" indent="0" algn="l" defTabSz="457200" rtl="0" eaLnBrk="1" fontAlgn="auto" latinLnBrk="0" hangingPunct="1">
              <a:lnSpc>
                <a:spcPct val="120000"/>
              </a:lnSpc>
              <a:spcBef>
                <a:spcPts val="0"/>
              </a:spcBef>
              <a:spcAft>
                <a:spcPts val="0"/>
              </a:spcAft>
              <a:buClrTx/>
              <a:buSzTx/>
              <a:buFontTx/>
              <a:buNone/>
              <a:tabLst/>
              <a:defRPr/>
            </a:pPr>
            <a:r>
              <a:rPr lang="en-GB" sz="1200" baseline="0" dirty="0" smtClean="0">
                <a:latin typeface="Arial"/>
                <a:cs typeface="Arial"/>
              </a:rPr>
              <a:t>Why were machine guns such a valuable weapon?</a:t>
            </a:r>
          </a:p>
          <a:p>
            <a:pPr marL="0" marR="0" indent="0" algn="l" defTabSz="457200" rtl="0" eaLnBrk="1" fontAlgn="auto" latinLnBrk="0" hangingPunct="1">
              <a:lnSpc>
                <a:spcPct val="120000"/>
              </a:lnSpc>
              <a:spcBef>
                <a:spcPts val="0"/>
              </a:spcBef>
              <a:spcAft>
                <a:spcPts val="0"/>
              </a:spcAft>
              <a:buClrTx/>
              <a:buSzTx/>
              <a:buFontTx/>
              <a:buNone/>
              <a:tabLst/>
              <a:defRPr/>
            </a:pPr>
            <a:r>
              <a:rPr lang="en-GB" sz="1200" baseline="0" dirty="0" smtClean="0">
                <a:latin typeface="Arial"/>
                <a:cs typeface="Arial"/>
              </a:rPr>
              <a:t>What different uniforms can you see?</a:t>
            </a:r>
            <a:endParaRPr lang="en-US" baseline="0" dirty="0" smtClean="0"/>
          </a:p>
        </p:txBody>
      </p:sp>
      <p:sp>
        <p:nvSpPr>
          <p:cNvPr id="4" name="Slide Number Placeholder 3"/>
          <p:cNvSpPr>
            <a:spLocks noGrp="1"/>
          </p:cNvSpPr>
          <p:nvPr>
            <p:ph type="sldNum" sz="quarter" idx="10"/>
          </p:nvPr>
        </p:nvSpPr>
        <p:spPr/>
        <p:txBody>
          <a:bodyPr/>
          <a:lstStyle/>
          <a:p>
            <a:fld id="{9F0F7986-80EB-0B4F-ABCA-B3D410CB5357}" type="slidenum">
              <a:rPr lang="en-US" smtClean="0"/>
              <a:t>5</a:t>
            </a:fld>
            <a:endParaRPr lang="en-US"/>
          </a:p>
        </p:txBody>
      </p:sp>
    </p:spTree>
    <p:extLst>
      <p:ext uri="{BB962C8B-B14F-4D97-AF65-F5344CB8AC3E}">
        <p14:creationId xmlns:p14="http://schemas.microsoft.com/office/powerpoint/2010/main" val="3470059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Map of Belgium and northern France, c1914</a:t>
            </a:r>
          </a:p>
          <a:p>
            <a:r>
              <a:rPr lang="en-US" sz="1200" kern="1200" dirty="0" smtClean="0">
                <a:solidFill>
                  <a:schemeClr val="tx1"/>
                </a:solidFill>
                <a:latin typeface="+mn-lt"/>
                <a:ea typeface="+mn-ea"/>
                <a:cs typeface="+mn-cs"/>
              </a:rPr>
              <a:t>From a box of 70 lantern slides associated with the German invasion of Belgium, 1914</a:t>
            </a:r>
          </a:p>
          <a:p>
            <a:r>
              <a:rPr lang="en-US" baseline="0" dirty="0" smtClean="0"/>
              <a:t>NAM 1978-11-157-19-19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General notes:</a:t>
            </a:r>
          </a:p>
          <a:p>
            <a:endParaRPr lang="en-US" sz="1200" b="1" kern="1200" dirty="0" smtClean="0">
              <a:solidFill>
                <a:schemeClr val="tx1"/>
              </a:solidFill>
              <a:latin typeface="+mn-lt"/>
              <a:ea typeface="+mn-ea"/>
              <a:cs typeface="+mn-cs"/>
            </a:endParaRPr>
          </a:p>
          <a:p>
            <a:pPr marL="0" marR="0" indent="0" algn="l" defTabSz="457200" rtl="0" eaLnBrk="1" fontAlgn="auto" latinLnBrk="0" hangingPunct="1">
              <a:lnSpc>
                <a:spcPct val="120000"/>
              </a:lnSpc>
              <a:spcBef>
                <a:spcPts val="0"/>
              </a:spcBef>
              <a:spcAft>
                <a:spcPts val="0"/>
              </a:spcAft>
              <a:buClrTx/>
              <a:buSzTx/>
              <a:buFontTx/>
              <a:buNone/>
              <a:tabLst/>
              <a:defRPr/>
            </a:pPr>
            <a:r>
              <a:rPr lang="en-US" sz="1200" kern="1200" dirty="0" smtClean="0">
                <a:solidFill>
                  <a:schemeClr val="tx1"/>
                </a:solidFill>
                <a:latin typeface="+mn-lt"/>
                <a:ea typeface="+mn-ea"/>
                <a:cs typeface="+mn-cs"/>
              </a:rPr>
              <a:t>Lantern slides were an important source of information</a:t>
            </a:r>
            <a:r>
              <a:rPr lang="en-US" sz="1200" kern="1200" baseline="0" dirty="0" smtClean="0">
                <a:solidFill>
                  <a:schemeClr val="tx1"/>
                </a:solidFill>
                <a:latin typeface="+mn-lt"/>
                <a:ea typeface="+mn-ea"/>
                <a:cs typeface="+mn-cs"/>
              </a:rPr>
              <a:t> sharing during the First World War. The NAM holds many in its Collection. These could be used for training and information-giving. This particular map shows the movement of German troops through Belgium. </a:t>
            </a:r>
            <a:endParaRPr lang="en-US" sz="1200" kern="1200" dirty="0" smtClean="0">
              <a:solidFill>
                <a:schemeClr val="tx1"/>
              </a:solidFill>
              <a:latin typeface="+mn-lt"/>
              <a:ea typeface="+mn-ea"/>
              <a:cs typeface="+mn-cs"/>
            </a:endParaRPr>
          </a:p>
          <a:p>
            <a:pPr>
              <a:lnSpc>
                <a:spcPct val="120000"/>
              </a:lnSpc>
            </a:pPr>
            <a:r>
              <a:rPr lang="en-GB" sz="1200" dirty="0" err="1" smtClean="0">
                <a:latin typeface="Arial"/>
                <a:cs typeface="Arial"/>
              </a:rPr>
              <a:t>Khudadad</a:t>
            </a:r>
            <a:r>
              <a:rPr lang="en-GB" sz="1200" dirty="0" smtClean="0">
                <a:latin typeface="Arial"/>
                <a:cs typeface="Arial"/>
              </a:rPr>
              <a:t> Khan won his VC at </a:t>
            </a:r>
            <a:r>
              <a:rPr lang="en-GB" sz="1200" dirty="0" err="1" smtClean="0">
                <a:latin typeface="Arial"/>
                <a:cs typeface="Arial"/>
              </a:rPr>
              <a:t>Hollebeke</a:t>
            </a:r>
            <a:r>
              <a:rPr lang="en-GB" sz="1200" dirty="0" smtClean="0">
                <a:latin typeface="Arial"/>
                <a:cs typeface="Arial"/>
              </a:rPr>
              <a:t>, near Ypres, during the First Battle of Ypres. The fierce</a:t>
            </a:r>
            <a:r>
              <a:rPr lang="en-GB" sz="1200" baseline="0" dirty="0" smtClean="0">
                <a:latin typeface="Arial"/>
                <a:cs typeface="Arial"/>
              </a:rPr>
              <a:t> resistance the German troops faced there stalled them long enough for Allied reinforcements to be sent in. Effectively they </a:t>
            </a:r>
            <a:r>
              <a:rPr lang="en-GB" sz="1200" dirty="0" smtClean="0">
                <a:latin typeface="Arial"/>
                <a:cs typeface="Arial"/>
              </a:rPr>
              <a:t>were stopped from reaching the ports.</a:t>
            </a:r>
            <a:endParaRPr lang="en-US" sz="1200" dirty="0" smtClean="0">
              <a:latin typeface="Arial"/>
              <a:cs typeface="Arial"/>
            </a:endParaRPr>
          </a:p>
          <a:p>
            <a:endParaRPr lang="en-US" sz="1200" kern="120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Questions you might ask:</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Where was </a:t>
            </a:r>
            <a:r>
              <a:rPr lang="en-US" sz="1200" kern="1200" baseline="0" dirty="0" err="1" smtClean="0">
                <a:solidFill>
                  <a:schemeClr val="tx1"/>
                </a:solidFill>
                <a:latin typeface="+mn-lt"/>
                <a:ea typeface="+mn-ea"/>
                <a:cs typeface="+mn-cs"/>
              </a:rPr>
              <a:t>Khudadad</a:t>
            </a:r>
            <a:r>
              <a:rPr lang="en-US" sz="1200" kern="1200" baseline="0" dirty="0" smtClean="0">
                <a:solidFill>
                  <a:schemeClr val="tx1"/>
                </a:solidFill>
                <a:latin typeface="+mn-lt"/>
                <a:ea typeface="+mn-ea"/>
                <a:cs typeface="+mn-cs"/>
              </a:rPr>
              <a:t> serving when he was awarded the Victoria Cross for gallantry?</a:t>
            </a:r>
          </a:p>
          <a:p>
            <a:r>
              <a:rPr lang="en-US" sz="1200" kern="1200" baseline="0" dirty="0" smtClean="0">
                <a:solidFill>
                  <a:schemeClr val="tx1"/>
                </a:solidFill>
                <a:latin typeface="+mn-lt"/>
                <a:ea typeface="+mn-ea"/>
                <a:cs typeface="+mn-cs"/>
              </a:rPr>
              <a:t>Why might </a:t>
            </a:r>
            <a:r>
              <a:rPr lang="en-US" sz="1200" kern="1200" baseline="0" dirty="0" err="1" smtClean="0">
                <a:solidFill>
                  <a:schemeClr val="tx1"/>
                </a:solidFill>
                <a:latin typeface="+mn-lt"/>
                <a:ea typeface="+mn-ea"/>
                <a:cs typeface="+mn-cs"/>
              </a:rPr>
              <a:t>defence</a:t>
            </a:r>
            <a:r>
              <a:rPr lang="en-US" sz="1200" kern="1200" baseline="0" dirty="0" smtClean="0">
                <a:solidFill>
                  <a:schemeClr val="tx1"/>
                </a:solidFill>
                <a:latin typeface="+mn-lt"/>
                <a:ea typeface="+mn-ea"/>
                <a:cs typeface="+mn-cs"/>
              </a:rPr>
              <a:t> of </a:t>
            </a:r>
            <a:r>
              <a:rPr lang="en-US" sz="1200" kern="1200" baseline="0" dirty="0" err="1" smtClean="0">
                <a:solidFill>
                  <a:schemeClr val="tx1"/>
                </a:solidFill>
                <a:latin typeface="+mn-lt"/>
                <a:ea typeface="+mn-ea"/>
                <a:cs typeface="+mn-cs"/>
              </a:rPr>
              <a:t>Hollebeke</a:t>
            </a:r>
            <a:r>
              <a:rPr lang="en-US" sz="1200" kern="1200" baseline="0" dirty="0" smtClean="0">
                <a:solidFill>
                  <a:schemeClr val="tx1"/>
                </a:solidFill>
                <a:latin typeface="+mn-lt"/>
                <a:ea typeface="+mn-ea"/>
                <a:cs typeface="+mn-cs"/>
              </a:rPr>
              <a:t> near Ypres have been strategically important?</a:t>
            </a:r>
          </a:p>
          <a:p>
            <a:r>
              <a:rPr lang="en-US" sz="1200" kern="1200" dirty="0" smtClean="0">
                <a:solidFill>
                  <a:schemeClr val="tx1"/>
                </a:solidFill>
                <a:latin typeface="+mn-lt"/>
                <a:ea typeface="+mn-ea"/>
                <a:cs typeface="+mn-cs"/>
              </a:rPr>
              <a:t>Why were</a:t>
            </a:r>
            <a:r>
              <a:rPr lang="en-US" sz="1200" kern="1200" baseline="0" dirty="0" smtClean="0">
                <a:solidFill>
                  <a:schemeClr val="tx1"/>
                </a:solidFill>
                <a:latin typeface="+mn-lt"/>
                <a:ea typeface="+mn-ea"/>
                <a:cs typeface="+mn-cs"/>
              </a:rPr>
              <a:t> lantern slides used? Who would use them? What are today’s equivalents?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0F7986-80EB-0B4F-ABCA-B3D410CB5357}" type="slidenum">
              <a:rPr lang="en-US" smtClean="0"/>
              <a:t>6</a:t>
            </a:fld>
            <a:endParaRPr lang="en-US"/>
          </a:p>
        </p:txBody>
      </p:sp>
    </p:spTree>
    <p:extLst>
      <p:ext uri="{BB962C8B-B14F-4D97-AF65-F5344CB8AC3E}">
        <p14:creationId xmlns:p14="http://schemas.microsoft.com/office/powerpoint/2010/main" val="3470059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Front page of ‘The Daily Mirror’, 26 January 1915</a:t>
            </a:r>
          </a:p>
          <a:p>
            <a:r>
              <a:rPr lang="en-US" baseline="0" dirty="0" smtClean="0"/>
              <a:t>NAM. 1974-07-83</a:t>
            </a:r>
          </a:p>
          <a:p>
            <a:endParaRPr lang="en-US" baseline="0" dirty="0" smtClean="0"/>
          </a:p>
          <a:p>
            <a:r>
              <a:rPr lang="en-US" b="1" baseline="0" dirty="0" smtClean="0"/>
              <a:t>Transcript:</a:t>
            </a:r>
          </a:p>
          <a:p>
            <a:endParaRPr lang="en-US" baseline="0" dirty="0" smtClean="0"/>
          </a:p>
          <a:p>
            <a:r>
              <a:rPr lang="en-US" baseline="0" dirty="0" smtClean="0"/>
              <a:t>This is </a:t>
            </a:r>
            <a:r>
              <a:rPr lang="en-US" baseline="0" dirty="0" err="1" smtClean="0"/>
              <a:t>Sepoy</a:t>
            </a:r>
            <a:r>
              <a:rPr lang="en-US" baseline="0" dirty="0" smtClean="0"/>
              <a:t> </a:t>
            </a:r>
            <a:r>
              <a:rPr lang="en-US" baseline="0" dirty="0" err="1" smtClean="0"/>
              <a:t>Khudadad</a:t>
            </a:r>
            <a:r>
              <a:rPr lang="en-US" baseline="0" dirty="0" smtClean="0"/>
              <a:t>, of the 129</a:t>
            </a:r>
            <a:r>
              <a:rPr lang="en-US" baseline="30000" dirty="0" smtClean="0"/>
              <a:t>th</a:t>
            </a:r>
            <a:r>
              <a:rPr lang="en-US" baseline="0" dirty="0" smtClean="0"/>
              <a:t> Duke of Connaught’s </a:t>
            </a:r>
            <a:r>
              <a:rPr lang="en-US" baseline="0" dirty="0" err="1" smtClean="0"/>
              <a:t>Baluchis</a:t>
            </a:r>
            <a:r>
              <a:rPr lang="en-US" baseline="0" dirty="0" smtClean="0"/>
              <a:t>. He was the first Indian soldier to win the coveted </a:t>
            </a:r>
            <a:r>
              <a:rPr lang="en-US" baseline="0" dirty="0" err="1" smtClean="0"/>
              <a:t>honour</a:t>
            </a:r>
            <a:r>
              <a:rPr lang="en-US" baseline="0" dirty="0" smtClean="0"/>
              <a:t> of the ‘VC’ through gallantry on the field of battle. He worked a gun single-handed although wounded. All his comrades were killed.</a:t>
            </a:r>
          </a:p>
          <a:p>
            <a:endParaRPr lang="en-US" baseline="0" dirty="0" smtClean="0"/>
          </a:p>
          <a:p>
            <a:r>
              <a:rPr lang="en-US" b="1" baseline="0" dirty="0" smtClean="0"/>
              <a:t>General notes:</a:t>
            </a:r>
          </a:p>
          <a:p>
            <a:endParaRPr lang="en-US" baseline="0" dirty="0" smtClean="0"/>
          </a:p>
          <a:p>
            <a:r>
              <a:rPr lang="en-US" baseline="0" dirty="0" smtClean="0"/>
              <a:t>The </a:t>
            </a:r>
            <a:r>
              <a:rPr lang="en-US" baseline="0" dirty="0" err="1" smtClean="0"/>
              <a:t>Baluchis</a:t>
            </a:r>
            <a:r>
              <a:rPr lang="en-US" baseline="0" dirty="0" smtClean="0"/>
              <a:t> </a:t>
            </a:r>
            <a:r>
              <a:rPr lang="en-US" sz="1200" b="0" kern="1200" dirty="0" smtClean="0">
                <a:solidFill>
                  <a:schemeClr val="tx1"/>
                </a:solidFill>
                <a:latin typeface="+mn-lt"/>
                <a:ea typeface="+mn-ea"/>
                <a:cs typeface="+mn-cs"/>
              </a:rPr>
              <a:t>are the indigenous peoples of Baluchistan, which is split between the Pakistani province of Baluchistan and Iranian Baluchistan. The majority of the </a:t>
            </a:r>
            <a:r>
              <a:rPr lang="en-US" sz="1200" b="0" kern="1200" dirty="0" err="1" smtClean="0">
                <a:solidFill>
                  <a:schemeClr val="tx1"/>
                </a:solidFill>
                <a:latin typeface="+mn-lt"/>
                <a:ea typeface="+mn-ea"/>
                <a:cs typeface="+mn-cs"/>
              </a:rPr>
              <a:t>Baluch</a:t>
            </a:r>
            <a:r>
              <a:rPr lang="en-US" sz="1200" b="0" kern="1200" dirty="0" smtClean="0">
                <a:solidFill>
                  <a:schemeClr val="tx1"/>
                </a:solidFill>
                <a:latin typeface="+mn-lt"/>
                <a:ea typeface="+mn-ea"/>
                <a:cs typeface="+mn-cs"/>
              </a:rPr>
              <a:t> people reside in the Baluchistan province of Pakistan. At the time of the First World War, however, what</a:t>
            </a:r>
            <a:r>
              <a:rPr lang="en-US" sz="1200" b="0" kern="1200" baseline="0" dirty="0" smtClean="0">
                <a:solidFill>
                  <a:schemeClr val="tx1"/>
                </a:solidFill>
                <a:latin typeface="+mn-lt"/>
                <a:ea typeface="+mn-ea"/>
                <a:cs typeface="+mn-cs"/>
              </a:rPr>
              <a:t> is now Pakistan was part of British India.</a:t>
            </a:r>
            <a:endParaRPr lang="en-US" baseline="0" dirty="0" smtClean="0"/>
          </a:p>
          <a:p>
            <a:r>
              <a:rPr lang="en-US" baseline="0" dirty="0" err="1" smtClean="0"/>
              <a:t>Khudadad</a:t>
            </a:r>
            <a:r>
              <a:rPr lang="en-US" baseline="0" dirty="0" smtClean="0"/>
              <a:t> worked his gun as long as was possible against the German advance. He was left for dead by the enemy, but crawled back to his own trenches under cover of darkness. His gallantry in remaining at his post led to his recommendation for the Victoria Cross (VC). </a:t>
            </a:r>
          </a:p>
          <a:p>
            <a:r>
              <a:rPr lang="en-US" baseline="0" dirty="0" smtClean="0"/>
              <a:t>It has been suggested that </a:t>
            </a:r>
            <a:r>
              <a:rPr lang="en-US" baseline="0" dirty="0" err="1" smtClean="0"/>
              <a:t>Khudadad’s</a:t>
            </a:r>
            <a:r>
              <a:rPr lang="en-US" baseline="0" dirty="0" smtClean="0"/>
              <a:t> turban is not as neatly formed as would have been usual because he has clearly been injured in the arm or hand (his hand is bandaged).</a:t>
            </a:r>
          </a:p>
          <a:p>
            <a:r>
              <a:rPr lang="en-US" baseline="0" dirty="0" smtClean="0"/>
              <a:t>The Victoria Cross was introduced by Queen Victoria in 1856 to </a:t>
            </a:r>
            <a:r>
              <a:rPr lang="en-US" baseline="0" dirty="0" err="1" smtClean="0"/>
              <a:t>recognise</a:t>
            </a:r>
            <a:r>
              <a:rPr lang="en-US" baseline="0" dirty="0" smtClean="0"/>
              <a:t> gallantry in the Crimean War. Since then it has been awarded 1,357 times to 1,354 recipients. Originally Indian troops were not eligible for the award because when it was introduced they were under the control of the </a:t>
            </a:r>
            <a:r>
              <a:rPr lang="en-US" baseline="0" dirty="0" err="1" smtClean="0"/>
              <a:t>Honourable</a:t>
            </a:r>
            <a:r>
              <a:rPr lang="en-US" baseline="0" dirty="0" smtClean="0"/>
              <a:t> East India Company. However, they were finally made eligible in 1911.</a:t>
            </a:r>
          </a:p>
          <a:p>
            <a:endParaRPr lang="en-US" baseline="0" dirty="0" smtClean="0"/>
          </a:p>
          <a:p>
            <a:r>
              <a:rPr lang="en-US" b="1" baseline="0" dirty="0" smtClean="0"/>
              <a:t>Questions you might ask:</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What is the significant word in the headline?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Why is this event so significant?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Why do you think </a:t>
            </a:r>
            <a:r>
              <a:rPr lang="en-US" sz="1200" kern="1200" baseline="0" dirty="0" err="1" smtClean="0">
                <a:solidFill>
                  <a:schemeClr val="tx1"/>
                </a:solidFill>
                <a:latin typeface="+mn-lt"/>
                <a:ea typeface="+mn-ea"/>
                <a:cs typeface="+mn-cs"/>
              </a:rPr>
              <a:t>Khudadad</a:t>
            </a:r>
            <a:r>
              <a:rPr lang="en-US" sz="1200" kern="1200" baseline="0" dirty="0" smtClean="0">
                <a:solidFill>
                  <a:schemeClr val="tx1"/>
                </a:solidFill>
                <a:latin typeface="+mn-lt"/>
                <a:ea typeface="+mn-ea"/>
                <a:cs typeface="+mn-cs"/>
              </a:rPr>
              <a:t> fought as he did?</a:t>
            </a:r>
          </a:p>
          <a:p>
            <a:r>
              <a:rPr lang="en-US" baseline="0" dirty="0" smtClean="0"/>
              <a:t>What do you notice about </a:t>
            </a:r>
            <a:r>
              <a:rPr lang="en-US" baseline="0" dirty="0" err="1" smtClean="0"/>
              <a:t>Khudadad’s</a:t>
            </a:r>
            <a:r>
              <a:rPr lang="en-US" baseline="0" dirty="0" smtClean="0"/>
              <a:t> appearance? Is there any evidence of his injury?</a:t>
            </a:r>
          </a:p>
          <a:p>
            <a:r>
              <a:rPr lang="en-US" baseline="0" dirty="0" smtClean="0"/>
              <a:t>Is he wearing his VC? What might this suggest about when the picture was taken?</a:t>
            </a:r>
          </a:p>
          <a:p>
            <a:r>
              <a:rPr lang="en-US" baseline="0" dirty="0" smtClean="0"/>
              <a:t>Why was this the first time an Indian soldier was awarded the Victoria Cross?</a:t>
            </a:r>
          </a:p>
        </p:txBody>
      </p:sp>
      <p:sp>
        <p:nvSpPr>
          <p:cNvPr id="4" name="Slide Number Placeholder 3"/>
          <p:cNvSpPr>
            <a:spLocks noGrp="1"/>
          </p:cNvSpPr>
          <p:nvPr>
            <p:ph type="sldNum" sz="quarter" idx="10"/>
          </p:nvPr>
        </p:nvSpPr>
        <p:spPr/>
        <p:txBody>
          <a:bodyPr/>
          <a:lstStyle/>
          <a:p>
            <a:fld id="{9F0F7986-80EB-0B4F-ABCA-B3D410CB5357}" type="slidenum">
              <a:rPr lang="en-US" smtClean="0"/>
              <a:t>7</a:t>
            </a:fld>
            <a:endParaRPr lang="en-US"/>
          </a:p>
        </p:txBody>
      </p:sp>
    </p:spTree>
    <p:extLst>
      <p:ext uri="{BB962C8B-B14F-4D97-AF65-F5344CB8AC3E}">
        <p14:creationId xmlns:p14="http://schemas.microsoft.com/office/powerpoint/2010/main" val="3470059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London Gazette, 7 December 1914</a:t>
            </a:r>
          </a:p>
          <a:p>
            <a:r>
              <a:rPr lang="en-US" sz="1200" kern="1200" dirty="0" smtClean="0">
                <a:solidFill>
                  <a:schemeClr val="tx1"/>
                </a:solidFill>
                <a:latin typeface="+mn-lt"/>
                <a:ea typeface="+mn-ea"/>
                <a:cs typeface="+mn-cs"/>
              </a:rPr>
              <a:t>NAM.</a:t>
            </a:r>
            <a:r>
              <a:rPr lang="en-US" sz="1200" kern="1200" baseline="0" dirty="0" smtClean="0">
                <a:solidFill>
                  <a:schemeClr val="tx1"/>
                </a:solidFill>
                <a:latin typeface="+mn-lt"/>
                <a:ea typeface="+mn-ea"/>
                <a:cs typeface="+mn-cs"/>
              </a:rPr>
              <a:t> </a:t>
            </a:r>
            <a:r>
              <a:rPr lang="en-US" baseline="0" dirty="0" smtClean="0"/>
              <a:t>1974-07-83</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Transcript: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4050 </a:t>
            </a:r>
            <a:r>
              <a:rPr lang="en-US" sz="1200" kern="1200" dirty="0" err="1" smtClean="0">
                <a:solidFill>
                  <a:schemeClr val="tx1"/>
                </a:solidFill>
                <a:latin typeface="+mn-lt"/>
                <a:ea typeface="+mn-ea"/>
                <a:cs typeface="+mn-cs"/>
              </a:rPr>
              <a:t>Sepoy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Khudadad</a:t>
            </a:r>
            <a:r>
              <a:rPr lang="en-US" sz="1200" kern="1200" dirty="0" smtClean="0">
                <a:solidFill>
                  <a:schemeClr val="tx1"/>
                </a:solidFill>
                <a:latin typeface="+mn-lt"/>
                <a:ea typeface="+mn-ea"/>
                <a:cs typeface="+mn-cs"/>
              </a:rPr>
              <a:t>, 129</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Duke of Connaught’s Own </a:t>
            </a:r>
            <a:r>
              <a:rPr lang="en-US" sz="1200" kern="1200" dirty="0" err="1" smtClean="0">
                <a:solidFill>
                  <a:schemeClr val="tx1"/>
                </a:solidFill>
                <a:latin typeface="+mn-lt"/>
                <a:ea typeface="+mn-ea"/>
                <a:cs typeface="+mn-cs"/>
              </a:rPr>
              <a:t>Baluchis</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On 31</a:t>
            </a:r>
            <a:r>
              <a:rPr lang="en-US" sz="1200" kern="1200" baseline="30000" dirty="0" smtClean="0">
                <a:solidFill>
                  <a:schemeClr val="tx1"/>
                </a:solidFill>
                <a:latin typeface="+mn-lt"/>
                <a:ea typeface="+mn-ea"/>
                <a:cs typeface="+mn-cs"/>
              </a:rPr>
              <a:t>st</a:t>
            </a:r>
            <a:r>
              <a:rPr lang="en-US" sz="1200" kern="1200" dirty="0" smtClean="0">
                <a:solidFill>
                  <a:schemeClr val="tx1"/>
                </a:solidFill>
                <a:latin typeface="+mn-lt"/>
                <a:ea typeface="+mn-ea"/>
                <a:cs typeface="+mn-cs"/>
              </a:rPr>
              <a:t> October, 1914, at </a:t>
            </a:r>
            <a:r>
              <a:rPr lang="en-US" sz="1200" kern="1200" dirty="0" err="1" smtClean="0">
                <a:solidFill>
                  <a:schemeClr val="tx1"/>
                </a:solidFill>
                <a:latin typeface="+mn-lt"/>
                <a:ea typeface="+mn-ea"/>
                <a:cs typeface="+mn-cs"/>
              </a:rPr>
              <a:t>Hollebeke</a:t>
            </a:r>
            <a:r>
              <a:rPr lang="en-US" sz="1200" kern="1200" dirty="0" smtClean="0">
                <a:solidFill>
                  <a:schemeClr val="tx1"/>
                </a:solidFill>
                <a:latin typeface="+mn-lt"/>
                <a:ea typeface="+mn-ea"/>
                <a:cs typeface="+mn-cs"/>
              </a:rPr>
              <a:t>, Belgium, the British Officer in charge of the detachment having been wounded, and the other gun put out of action by</a:t>
            </a:r>
            <a:r>
              <a:rPr lang="en-US" sz="1200" kern="1200" baseline="0" dirty="0" smtClean="0">
                <a:solidFill>
                  <a:schemeClr val="tx1"/>
                </a:solidFill>
                <a:latin typeface="+mn-lt"/>
                <a:ea typeface="+mn-ea"/>
                <a:cs typeface="+mn-cs"/>
              </a:rPr>
              <a:t> a shell, </a:t>
            </a:r>
            <a:r>
              <a:rPr lang="en-US" sz="1200" kern="1200" baseline="0" dirty="0" err="1" smtClean="0">
                <a:solidFill>
                  <a:schemeClr val="tx1"/>
                </a:solidFill>
                <a:latin typeface="+mn-lt"/>
                <a:ea typeface="+mn-ea"/>
                <a:cs typeface="+mn-cs"/>
              </a:rPr>
              <a:t>Sepoy</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Khudadad</a:t>
            </a:r>
            <a:r>
              <a:rPr lang="en-US" sz="1200" kern="1200" baseline="0" dirty="0" smtClean="0">
                <a:solidFill>
                  <a:schemeClr val="tx1"/>
                </a:solidFill>
                <a:latin typeface="+mn-lt"/>
                <a:ea typeface="+mn-ea"/>
                <a:cs typeface="+mn-cs"/>
              </a:rPr>
              <a:t>, though himself wounded, remained working his gun until all the other five men of the gun detachment had been killed.</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General</a:t>
            </a:r>
            <a:r>
              <a:rPr lang="en-US" sz="1200" b="1" kern="1200" baseline="0" dirty="0" smtClean="0">
                <a:solidFill>
                  <a:schemeClr val="tx1"/>
                </a:solidFill>
                <a:latin typeface="+mn-lt"/>
                <a:ea typeface="+mn-ea"/>
                <a:cs typeface="+mn-cs"/>
              </a:rPr>
              <a:t> n</a:t>
            </a:r>
            <a:r>
              <a:rPr lang="en-US" sz="1200" b="1" kern="1200" dirty="0" smtClean="0">
                <a:solidFill>
                  <a:schemeClr val="tx1"/>
                </a:solidFill>
                <a:latin typeface="+mn-lt"/>
                <a:ea typeface="+mn-ea"/>
                <a:cs typeface="+mn-cs"/>
              </a:rPr>
              <a:t>otes: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part of 7th Indian (</a:t>
            </a:r>
            <a:r>
              <a:rPr lang="en-US" sz="1200" kern="1200" dirty="0" err="1" smtClean="0">
                <a:solidFill>
                  <a:schemeClr val="tx1"/>
                </a:solidFill>
                <a:latin typeface="+mn-lt"/>
                <a:ea typeface="+mn-ea"/>
                <a:cs typeface="+mn-cs"/>
              </a:rPr>
              <a:t>Ferozepore</a:t>
            </a:r>
            <a:r>
              <a:rPr lang="en-US" sz="1200" kern="1200" dirty="0" smtClean="0">
                <a:solidFill>
                  <a:schemeClr val="tx1"/>
                </a:solidFill>
                <a:latin typeface="+mn-lt"/>
                <a:ea typeface="+mn-ea"/>
                <a:cs typeface="+mn-cs"/>
              </a:rPr>
              <a:t>) Brigade, the 129th </a:t>
            </a:r>
            <a:r>
              <a:rPr lang="en-US" sz="1200" kern="1200" dirty="0" err="1" smtClean="0">
                <a:solidFill>
                  <a:schemeClr val="tx1"/>
                </a:solidFill>
                <a:latin typeface="+mn-lt"/>
                <a:ea typeface="+mn-ea"/>
                <a:cs typeface="+mn-cs"/>
              </a:rPr>
              <a:t>Baluchis</a:t>
            </a:r>
            <a:r>
              <a:rPr lang="en-US" sz="1200" kern="1200" dirty="0" smtClean="0">
                <a:solidFill>
                  <a:schemeClr val="tx1"/>
                </a:solidFill>
                <a:latin typeface="+mn-lt"/>
                <a:ea typeface="+mn-ea"/>
                <a:cs typeface="+mn-cs"/>
              </a:rPr>
              <a:t> arrived in France from Egypt during September 1914. </a:t>
            </a:r>
            <a:endParaRPr lang="en-US" baseline="0" dirty="0" smtClean="0"/>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Questions you might ask:</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Who else was awarded the VC at the same time? </a:t>
            </a:r>
          </a:p>
          <a:p>
            <a:r>
              <a:rPr lang="en-US" sz="1200" kern="1200" baseline="0" dirty="0" smtClean="0">
                <a:solidFill>
                  <a:schemeClr val="tx1"/>
                </a:solidFill>
                <a:latin typeface="+mn-lt"/>
                <a:ea typeface="+mn-ea"/>
                <a:cs typeface="+mn-cs"/>
              </a:rPr>
              <a:t>Why are these events </a:t>
            </a:r>
            <a:r>
              <a:rPr lang="en-US" sz="1200" kern="1200" baseline="0" dirty="0" err="1" smtClean="0">
                <a:solidFill>
                  <a:schemeClr val="tx1"/>
                </a:solidFill>
                <a:latin typeface="+mn-lt"/>
                <a:ea typeface="+mn-ea"/>
                <a:cs typeface="+mn-cs"/>
              </a:rPr>
              <a:t>gazetted</a:t>
            </a:r>
            <a:r>
              <a:rPr lang="en-US" sz="1200" kern="1200" baseline="0" dirty="0" smtClean="0">
                <a:solidFill>
                  <a:schemeClr val="tx1"/>
                </a:solidFill>
                <a:latin typeface="+mn-lt"/>
                <a:ea typeface="+mn-ea"/>
                <a:cs typeface="+mn-cs"/>
              </a:rPr>
              <a:t>? Does it still happen today?</a:t>
            </a:r>
            <a:endParaRPr lang="en-US" baseline="0" dirty="0" smtClean="0"/>
          </a:p>
        </p:txBody>
      </p:sp>
      <p:sp>
        <p:nvSpPr>
          <p:cNvPr id="4" name="Slide Number Placeholder 3"/>
          <p:cNvSpPr>
            <a:spLocks noGrp="1"/>
          </p:cNvSpPr>
          <p:nvPr>
            <p:ph type="sldNum" sz="quarter" idx="10"/>
          </p:nvPr>
        </p:nvSpPr>
        <p:spPr/>
        <p:txBody>
          <a:bodyPr/>
          <a:lstStyle/>
          <a:p>
            <a:fld id="{9F0F7986-80EB-0B4F-ABCA-B3D410CB5357}" type="slidenum">
              <a:rPr lang="en-US" smtClean="0"/>
              <a:t>8</a:t>
            </a:fld>
            <a:endParaRPr lang="en-US"/>
          </a:p>
        </p:txBody>
      </p:sp>
    </p:spTree>
    <p:extLst>
      <p:ext uri="{BB962C8B-B14F-4D97-AF65-F5344CB8AC3E}">
        <p14:creationId xmlns:p14="http://schemas.microsoft.com/office/powerpoint/2010/main" val="3470059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Subadar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Khudadad</a:t>
            </a:r>
            <a:r>
              <a:rPr lang="en-US" sz="1200" kern="1200" dirty="0" smtClean="0">
                <a:solidFill>
                  <a:schemeClr val="tx1"/>
                </a:solidFill>
                <a:latin typeface="+mn-lt"/>
                <a:ea typeface="+mn-ea"/>
                <a:cs typeface="+mn-cs"/>
              </a:rPr>
              <a:t> Khan VC (1888-1971), 10th </a:t>
            </a:r>
            <a:r>
              <a:rPr lang="en-US" sz="1200" kern="1200" dirty="0" err="1" smtClean="0">
                <a:solidFill>
                  <a:schemeClr val="tx1"/>
                </a:solidFill>
                <a:latin typeface="+mn-lt"/>
                <a:ea typeface="+mn-ea"/>
                <a:cs typeface="+mn-cs"/>
              </a:rPr>
              <a:t>Baluch</a:t>
            </a:r>
            <a:r>
              <a:rPr lang="en-US" sz="1200" kern="1200" dirty="0" smtClean="0">
                <a:solidFill>
                  <a:schemeClr val="tx1"/>
                </a:solidFill>
                <a:latin typeface="+mn-lt"/>
                <a:ea typeface="+mn-ea"/>
                <a:cs typeface="+mn-cs"/>
              </a:rPr>
              <a:t> Regiment, c1935</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Oil on canvas by Henry Charles ‘Hal’ Bevan-</a:t>
            </a:r>
            <a:r>
              <a:rPr lang="en-US" sz="1200" kern="1200" dirty="0" err="1" smtClean="0">
                <a:solidFill>
                  <a:schemeClr val="tx1"/>
                </a:solidFill>
                <a:latin typeface="+mn-lt"/>
                <a:ea typeface="+mn-ea"/>
                <a:cs typeface="+mn-cs"/>
              </a:rPr>
              <a:t>Petman</a:t>
            </a:r>
            <a:r>
              <a:rPr lang="en-US" sz="1200" kern="1200" dirty="0" smtClean="0">
                <a:solidFill>
                  <a:schemeClr val="tx1"/>
                </a:solidFill>
                <a:latin typeface="+mn-lt"/>
                <a:ea typeface="+mn-ea"/>
                <a:cs typeface="+mn-cs"/>
              </a:rPr>
              <a:t> (1894-1980), c1935</a:t>
            </a:r>
          </a:p>
          <a:p>
            <a:r>
              <a:rPr lang="en-US" sz="1200" kern="1200" dirty="0" smtClean="0">
                <a:solidFill>
                  <a:schemeClr val="tx1"/>
                </a:solidFill>
                <a:latin typeface="+mn-lt"/>
                <a:ea typeface="+mn-ea"/>
                <a:cs typeface="+mn-cs"/>
              </a:rPr>
              <a:t>NAM 1956-02-273-1</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General</a:t>
            </a:r>
            <a:r>
              <a:rPr lang="en-US" sz="1200" b="1" kern="1200" baseline="0" dirty="0" smtClean="0">
                <a:solidFill>
                  <a:schemeClr val="tx1"/>
                </a:solidFill>
                <a:latin typeface="+mn-lt"/>
                <a:ea typeface="+mn-ea"/>
                <a:cs typeface="+mn-cs"/>
              </a:rPr>
              <a:t> n</a:t>
            </a:r>
            <a:r>
              <a:rPr lang="en-US" sz="1200" b="1" kern="1200" dirty="0" smtClean="0">
                <a:solidFill>
                  <a:schemeClr val="tx1"/>
                </a:solidFill>
                <a:latin typeface="+mn-lt"/>
                <a:ea typeface="+mn-ea"/>
                <a:cs typeface="+mn-cs"/>
              </a:rPr>
              <a:t>otes:</a:t>
            </a:r>
          </a:p>
          <a:p>
            <a:endParaRPr lang="en-US" sz="1200" b="1"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Khudadad</a:t>
            </a:r>
            <a:r>
              <a:rPr lang="en-US" sz="1200" kern="1200" dirty="0" smtClean="0">
                <a:solidFill>
                  <a:schemeClr val="tx1"/>
                </a:solidFill>
                <a:latin typeface="+mn-lt"/>
                <a:ea typeface="+mn-ea"/>
                <a:cs typeface="+mn-cs"/>
              </a:rPr>
              <a:t> Khan was the first Indian to win the Victoria Cross after eligibility for the award was extended in 1911 to Indian officers and men of the Indian Army. In common with half of the men in his regiment, the 129th Duke of Connaught's Own </a:t>
            </a:r>
            <a:r>
              <a:rPr lang="en-US" sz="1200" kern="1200" dirty="0" err="1" smtClean="0">
                <a:solidFill>
                  <a:schemeClr val="tx1"/>
                </a:solidFill>
                <a:latin typeface="+mn-lt"/>
                <a:ea typeface="+mn-ea"/>
                <a:cs typeface="+mn-cs"/>
              </a:rPr>
              <a:t>Baluchis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Khudadad</a:t>
            </a:r>
            <a:r>
              <a:rPr lang="en-US" sz="1200" kern="1200" dirty="0" smtClean="0">
                <a:solidFill>
                  <a:schemeClr val="tx1"/>
                </a:solidFill>
                <a:latin typeface="+mn-lt"/>
                <a:ea typeface="+mn-ea"/>
                <a:cs typeface="+mn-cs"/>
              </a:rPr>
              <a:t> Khan was a </a:t>
            </a:r>
            <a:r>
              <a:rPr lang="en-US" sz="1200" kern="1200" dirty="0" err="1" smtClean="0">
                <a:solidFill>
                  <a:schemeClr val="tx1"/>
                </a:solidFill>
                <a:latin typeface="+mn-lt"/>
                <a:ea typeface="+mn-ea"/>
                <a:cs typeface="+mn-cs"/>
              </a:rPr>
              <a:t>Pathan</a:t>
            </a:r>
            <a:r>
              <a:rPr lang="en-US" sz="1200" kern="1200" dirty="0" smtClean="0">
                <a:solidFill>
                  <a:schemeClr val="tx1"/>
                </a:solidFill>
                <a:latin typeface="+mn-lt"/>
                <a:ea typeface="+mn-ea"/>
                <a:cs typeface="+mn-cs"/>
              </a:rPr>
              <a:t> from north-west India.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Victoria</a:t>
            </a:r>
            <a:r>
              <a:rPr lang="en-US" sz="1200" kern="1200" baseline="0" dirty="0" smtClean="0">
                <a:solidFill>
                  <a:schemeClr val="tx1"/>
                </a:solidFill>
                <a:latin typeface="+mn-lt"/>
                <a:ea typeface="+mn-ea"/>
                <a:cs typeface="+mn-cs"/>
              </a:rPr>
              <a:t> Cross is the highest award for gallantry. It was instituted to cover the period of the Crimean War in 1854-56, and continues to be awarded today. It is open to all ranks in the Services, and is only awarded for the very highest acts of bravery in the battlefield.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Questions you might ask:</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Where does Khan wear his VC? Why?</a:t>
            </a:r>
          </a:p>
          <a:p>
            <a:r>
              <a:rPr lang="en-US" sz="1200" kern="1200" dirty="0" smtClean="0">
                <a:solidFill>
                  <a:schemeClr val="tx1"/>
                </a:solidFill>
                <a:latin typeface="+mn-lt"/>
                <a:ea typeface="+mn-ea"/>
                <a:cs typeface="+mn-cs"/>
              </a:rPr>
              <a:t>Does the medal look as you would expect it to? Why/why not? What could be the significance of its lack of real monetary value?</a:t>
            </a:r>
          </a:p>
          <a:p>
            <a:r>
              <a:rPr lang="en-US" sz="1200" kern="1200" dirty="0" smtClean="0">
                <a:solidFill>
                  <a:schemeClr val="tx1"/>
                </a:solidFill>
                <a:latin typeface="+mn-lt"/>
                <a:ea typeface="+mn-ea"/>
                <a:cs typeface="+mn-cs"/>
              </a:rPr>
              <a:t>How many years after the First World War was this picture painted? </a:t>
            </a:r>
          </a:p>
          <a:p>
            <a:r>
              <a:rPr lang="en-US" sz="1200" kern="1200" dirty="0" smtClean="0">
                <a:solidFill>
                  <a:schemeClr val="tx1"/>
                </a:solidFill>
                <a:latin typeface="+mn-lt"/>
                <a:ea typeface="+mn-ea"/>
                <a:cs typeface="+mn-cs"/>
              </a:rPr>
              <a:t>What does this suggest about Khan’s further career?</a:t>
            </a:r>
          </a:p>
          <a:p>
            <a:r>
              <a:rPr lang="en-US" sz="1200" kern="1200" dirty="0" smtClean="0">
                <a:solidFill>
                  <a:schemeClr val="tx1"/>
                </a:solidFill>
                <a:latin typeface="+mn-lt"/>
                <a:ea typeface="+mn-ea"/>
                <a:cs typeface="+mn-cs"/>
              </a:rPr>
              <a:t>How has his appearance changed in that time?</a:t>
            </a:r>
          </a:p>
          <a:p>
            <a:r>
              <a:rPr lang="en-US" sz="1200" kern="1200" dirty="0" smtClean="0">
                <a:solidFill>
                  <a:schemeClr val="tx1"/>
                </a:solidFill>
                <a:latin typeface="+mn-lt"/>
                <a:ea typeface="+mn-ea"/>
                <a:cs typeface="+mn-cs"/>
              </a:rPr>
              <a:t>What could having a portrait</a:t>
            </a:r>
            <a:r>
              <a:rPr lang="en-US" sz="1200" kern="1200" baseline="0" dirty="0" smtClean="0">
                <a:solidFill>
                  <a:schemeClr val="tx1"/>
                </a:solidFill>
                <a:latin typeface="+mn-lt"/>
                <a:ea typeface="+mn-ea"/>
                <a:cs typeface="+mn-cs"/>
              </a:rPr>
              <a:t> painted reveal about your status or significance?</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0F7986-80EB-0B4F-ABCA-B3D410CB5357}" type="slidenum">
              <a:rPr lang="en-US" smtClean="0"/>
              <a:t>9</a:t>
            </a:fld>
            <a:endParaRPr lang="en-US"/>
          </a:p>
        </p:txBody>
      </p:sp>
    </p:spTree>
    <p:extLst>
      <p:ext uri="{BB962C8B-B14F-4D97-AF65-F5344CB8AC3E}">
        <p14:creationId xmlns:p14="http://schemas.microsoft.com/office/powerpoint/2010/main" val="3470059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3236"/>
            <a:ext cx="8061626" cy="1470025"/>
          </a:xfrm>
        </p:spPr>
        <p:txBody>
          <a:bodyPr/>
          <a:lstStyle>
            <a:lvl1pPr>
              <a:defRPr b="1"/>
            </a:lvl1pPr>
          </a:lstStyle>
          <a:p>
            <a:r>
              <a:rPr lang="en-GB" dirty="0" smtClean="0"/>
              <a:t>Click to edit Master title style</a:t>
            </a:r>
            <a:endParaRPr lang="en-US" dirty="0"/>
          </a:p>
        </p:txBody>
      </p:sp>
      <p:sp>
        <p:nvSpPr>
          <p:cNvPr id="3" name="Subtitle 2"/>
          <p:cNvSpPr>
            <a:spLocks noGrp="1"/>
          </p:cNvSpPr>
          <p:nvPr>
            <p:ph type="subTitle" idx="1"/>
          </p:nvPr>
        </p:nvSpPr>
        <p:spPr>
          <a:xfrm>
            <a:off x="457200" y="3445917"/>
            <a:ext cx="8061626" cy="1752600"/>
          </a:xfr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5FF909F-AE17-5744-B151-6FE46426A19D}" type="datetimeFigureOut">
              <a:rPr lang="en-US" smtClean="0"/>
              <a:pPr/>
              <a:t>04/11/2014</a:t>
            </a:fld>
            <a:endParaRPr lang="en-US"/>
          </a:p>
        </p:txBody>
      </p:sp>
      <p:sp>
        <p:nvSpPr>
          <p:cNvPr id="5" name="Footer Placeholder 4"/>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6" name="Picture 5" descr="NAM_Logo_Black&amp;Red.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54331" y="5489775"/>
            <a:ext cx="1568370" cy="119218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42374" y="359766"/>
            <a:ext cx="7303943" cy="556364"/>
          </a:xfrm>
        </p:spPr>
        <p:txBody>
          <a:bodyPr>
            <a:noAutofit/>
          </a:bodyPr>
          <a:lstStyle>
            <a:lvl1pPr algn="l">
              <a:defRPr sz="4000" b="1"/>
            </a:lvl1pPr>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166562" y="1600200"/>
            <a:ext cx="7979756" cy="45259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5FF909F-AE17-5744-B151-6FE46426A19D}" type="datetimeFigureOut">
              <a:rPr lang="en-US" smtClean="0"/>
              <a:pPr/>
              <a:t>04/11/2014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9" name="Picture 8"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pic>
        <p:nvPicPr>
          <p:cNvPr id="11" name="Picture 10"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279" y="274638"/>
            <a:ext cx="1965326"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145742" y="274638"/>
            <a:ext cx="5750400" cy="5851525"/>
          </a:xfr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75FF909F-AE17-5744-B151-6FE46426A19D}" type="datetimeFigureOut">
              <a:rPr lang="en-US" smtClean="0"/>
              <a:pPr/>
              <a:t>04/11/2014</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11" name="Picture 10" descr="NAM_Logo_Black&amp;Red.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cluding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249264"/>
            <a:ext cx="8229600" cy="1143000"/>
          </a:xfrm>
        </p:spPr>
        <p:txBody>
          <a:bodyPr/>
          <a:lstStyle>
            <a:lvl1pPr>
              <a:defRPr b="1"/>
            </a:lvl1p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5FF909F-AE17-5744-B151-6FE46426A19D}" type="datetimeFigureOut">
              <a:rPr lang="en-US" smtClean="0"/>
              <a:pPr/>
              <a:t>04/11/2014</a:t>
            </a:fld>
            <a:endParaRPr lang="en-US"/>
          </a:p>
        </p:txBody>
      </p:sp>
      <p:sp>
        <p:nvSpPr>
          <p:cNvPr id="4" name="Footer Placeholder 3"/>
          <p:cNvSpPr>
            <a:spLocks noGrp="1"/>
          </p:cNvSpPr>
          <p:nvPr>
            <p:ph type="ftr" sz="quarter" idx="11"/>
          </p:nvPr>
        </p:nvSpPr>
        <p:spPr/>
        <p:txBody>
          <a:bodyPr/>
          <a:lstStyle/>
          <a:p>
            <a:endParaRPr lang="en-US"/>
          </a:p>
        </p:txBody>
      </p:sp>
      <p:sp>
        <p:nvSpPr>
          <p:cNvPr id="8"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sp>
        <p:nvSpPr>
          <p:cNvPr id="10" name="Text Placeholder 9"/>
          <p:cNvSpPr>
            <a:spLocks noGrp="1"/>
          </p:cNvSpPr>
          <p:nvPr>
            <p:ph type="body" sz="quarter" idx="13"/>
          </p:nvPr>
        </p:nvSpPr>
        <p:spPr>
          <a:xfrm>
            <a:off x="457200" y="2612916"/>
            <a:ext cx="8229600" cy="229642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9" name="Picture 8" descr="NAM_Logo_Black&amp;Red.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5FF909F-AE17-5744-B151-6FE46426A19D}" type="datetimeFigureOut">
              <a:rPr lang="en-US" smtClean="0"/>
              <a:pPr/>
              <a:t>04/11/2014</a:t>
            </a:fld>
            <a:endParaRPr lang="en-US"/>
          </a:p>
        </p:txBody>
      </p:sp>
      <p:sp>
        <p:nvSpPr>
          <p:cNvPr id="4" name="Footer Placeholder 3"/>
          <p:cNvSpPr>
            <a:spLocks noGrp="1"/>
          </p:cNvSpPr>
          <p:nvPr>
            <p:ph type="ftr" sz="quarter" idx="11"/>
          </p:nvPr>
        </p:nvSpPr>
        <p:spPr/>
        <p:txBody>
          <a:bodyPr/>
          <a:lstStyle/>
          <a:p>
            <a:endParaRPr lang="en-US"/>
          </a:p>
        </p:txBody>
      </p:sp>
      <p:sp>
        <p:nvSpPr>
          <p:cNvPr id="8"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2374" y="359766"/>
            <a:ext cx="7350399" cy="556364"/>
          </a:xfrm>
        </p:spPr>
        <p:txBody>
          <a:bodyPr>
            <a:noAutofit/>
          </a:bodyPr>
          <a:lstStyle>
            <a:lvl1pPr algn="l">
              <a:defRPr sz="4000" b="1">
                <a:latin typeface="Arial"/>
                <a:cs typeface="Aria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600200"/>
            <a:ext cx="7735574" cy="4525963"/>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75FF909F-AE17-5744-B151-6FE46426A19D}" type="datetimeFigureOut">
              <a:rPr lang="en-US" smtClean="0"/>
              <a:pPr/>
              <a:t>04/11/2014</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sp>
        <p:nvSpPr>
          <p:cNvPr id="10"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12" name="Picture 11"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148" y="4406900"/>
            <a:ext cx="8061626" cy="1362075"/>
          </a:xfrm>
        </p:spPr>
        <p:txBody>
          <a:bodyPr anchor="t"/>
          <a:lstStyle>
            <a:lvl1pPr algn="l">
              <a:defRPr sz="4000" b="1" cap="all">
                <a:latin typeface="Arial"/>
                <a:cs typeface="Arial"/>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131150" y="2906713"/>
            <a:ext cx="8061624" cy="1500187"/>
          </a:xfrm>
        </p:spPr>
        <p:txBody>
          <a:bodyPr anchor="b"/>
          <a:lstStyle>
            <a:lvl1pPr marL="0" indent="0">
              <a:buNone/>
              <a:defRPr sz="2000">
                <a:solidFill>
                  <a:schemeClr val="tx1">
                    <a:tint val="7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
        <p:nvSpPr>
          <p:cNvPr id="4" name="Date Placeholder 3"/>
          <p:cNvSpPr>
            <a:spLocks noGrp="1"/>
          </p:cNvSpPr>
          <p:nvPr>
            <p:ph type="dt" sz="half" idx="10"/>
          </p:nvPr>
        </p:nvSpPr>
        <p:spPr/>
        <p:txBody>
          <a:bodyPr/>
          <a:lstStyle/>
          <a:p>
            <a:fld id="{75FF909F-AE17-5744-B151-6FE46426A19D}" type="datetimeFigureOut">
              <a:rPr lang="en-US" smtClean="0"/>
              <a:pPr/>
              <a:t>04/11/2014</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sp>
        <p:nvSpPr>
          <p:cNvPr id="10"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12" name="Picture 11"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42374" y="359766"/>
            <a:ext cx="7293534" cy="556364"/>
          </a:xfrm>
        </p:spPr>
        <p:txBody>
          <a:bodyPr>
            <a:noAutofit/>
          </a:bodyPr>
          <a:lstStyle>
            <a:lvl1pPr algn="l">
              <a:defRPr sz="4000" b="1">
                <a:latin typeface="Arial"/>
                <a:cs typeface="Arial"/>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176972" y="1600200"/>
            <a:ext cx="3767936" cy="4525963"/>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367972" y="1600200"/>
            <a:ext cx="3767936" cy="4525963"/>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Date Placeholder 4"/>
          <p:cNvSpPr>
            <a:spLocks noGrp="1"/>
          </p:cNvSpPr>
          <p:nvPr>
            <p:ph type="dt" sz="half" idx="10"/>
          </p:nvPr>
        </p:nvSpPr>
        <p:spPr/>
        <p:txBody>
          <a:bodyPr/>
          <a:lstStyle/>
          <a:p>
            <a:fld id="{75FF909F-AE17-5744-B151-6FE46426A19D}" type="datetimeFigureOut">
              <a:rPr lang="en-US" smtClean="0"/>
              <a:pPr/>
              <a:t>04/11/2014</a:t>
            </a:fld>
            <a:endParaRPr lang="en-US"/>
          </a:p>
        </p:txBody>
      </p:sp>
      <p:sp>
        <p:nvSpPr>
          <p:cNvPr id="6" name="Footer Placeholder 5"/>
          <p:cNvSpPr>
            <a:spLocks noGrp="1"/>
          </p:cNvSpPr>
          <p:nvPr>
            <p:ph type="ftr" sz="quarter" idx="11"/>
          </p:nvPr>
        </p:nvSpPr>
        <p:spPr/>
        <p:txBody>
          <a:bodyPr/>
          <a:lstStyle/>
          <a:p>
            <a:endParaRPr lang="en-US"/>
          </a:p>
        </p:txBody>
      </p:sp>
      <p:pic>
        <p:nvPicPr>
          <p:cNvPr id="10" name="Picture 9"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sp>
        <p:nvSpPr>
          <p:cNvPr id="11"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13" name="Picture 12"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2375" y="359766"/>
            <a:ext cx="7303893" cy="556364"/>
          </a:xfrm>
        </p:spPr>
        <p:txBody>
          <a:bodyPr>
            <a:noAutofit/>
          </a:bodyPr>
          <a:lstStyle>
            <a:lvl1pPr algn="l">
              <a:defRPr sz="4000" b="1"/>
            </a:lvl1pPr>
          </a:lstStyle>
          <a:p>
            <a:r>
              <a:rPr lang="en-GB" dirty="0" smtClean="0"/>
              <a:t>Click to edit Master title style</a:t>
            </a:r>
            <a:endParaRPr lang="en-US" dirty="0"/>
          </a:p>
        </p:txBody>
      </p:sp>
      <p:sp>
        <p:nvSpPr>
          <p:cNvPr id="3" name="Text Placeholder 2"/>
          <p:cNvSpPr>
            <a:spLocks noGrp="1"/>
          </p:cNvSpPr>
          <p:nvPr>
            <p:ph type="body" idx="1"/>
          </p:nvPr>
        </p:nvSpPr>
        <p:spPr>
          <a:xfrm>
            <a:off x="166562" y="1535113"/>
            <a:ext cx="37903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166562" y="2174875"/>
            <a:ext cx="37903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354437" y="1535113"/>
            <a:ext cx="37918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354437" y="2174875"/>
            <a:ext cx="37918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Date Placeholder 6"/>
          <p:cNvSpPr>
            <a:spLocks noGrp="1"/>
          </p:cNvSpPr>
          <p:nvPr>
            <p:ph type="dt" sz="half" idx="10"/>
          </p:nvPr>
        </p:nvSpPr>
        <p:spPr/>
        <p:txBody>
          <a:bodyPr/>
          <a:lstStyle/>
          <a:p>
            <a:fld id="{75FF909F-AE17-5744-B151-6FE46426A19D}" type="datetimeFigureOut">
              <a:rPr lang="en-US" smtClean="0"/>
              <a:pPr/>
              <a:t>04/11/2014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1593068" cy="365125"/>
          </a:xfrm>
        </p:spPr>
        <p:txBody>
          <a:bodyPr/>
          <a:lstStyle/>
          <a:p>
            <a:fld id="{46E2D67D-3712-1F46-97E7-21D332A0337A}" type="slidenum">
              <a:rPr lang="en-US" smtClean="0"/>
              <a:pPr/>
              <a:t>‹#›</a:t>
            </a:fld>
            <a:endParaRPr lang="en-US"/>
          </a:p>
        </p:txBody>
      </p:sp>
      <p:pic>
        <p:nvPicPr>
          <p:cNvPr id="12" name="Picture 11"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pic>
        <p:nvPicPr>
          <p:cNvPr id="14" name="Picture 13"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42375" y="359766"/>
            <a:ext cx="7298348" cy="556364"/>
          </a:xfrm>
        </p:spPr>
        <p:txBody>
          <a:bodyPr>
            <a:noAutofit/>
          </a:bodyPr>
          <a:lstStyle>
            <a:lvl1pPr algn="l">
              <a:defRPr sz="4000" b="1"/>
            </a:lvl1pPr>
          </a:lstStyle>
          <a:p>
            <a:r>
              <a:rPr lang="en-GB" dirty="0" smtClean="0"/>
              <a:t>Click to edit Master title style</a:t>
            </a:r>
            <a:endParaRPr lang="en-US" dirty="0"/>
          </a:p>
        </p:txBody>
      </p:sp>
      <p:sp>
        <p:nvSpPr>
          <p:cNvPr id="3" name="Date Placeholder 2"/>
          <p:cNvSpPr>
            <a:spLocks noGrp="1"/>
          </p:cNvSpPr>
          <p:nvPr>
            <p:ph type="dt" sz="half" idx="10"/>
          </p:nvPr>
        </p:nvSpPr>
        <p:spPr/>
        <p:txBody>
          <a:bodyPr/>
          <a:lstStyle/>
          <a:p>
            <a:fld id="{75FF909F-AE17-5744-B151-6FE46426A19D}" type="datetimeFigureOut">
              <a:rPr lang="en-US" smtClean="0"/>
              <a:pPr/>
              <a:t>04/11/2014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1587523" cy="365125"/>
          </a:xfrm>
        </p:spPr>
        <p:txBody>
          <a:bodyPr/>
          <a:lstStyle/>
          <a:p>
            <a:fld id="{46E2D67D-3712-1F46-97E7-21D332A0337A}" type="slidenum">
              <a:rPr lang="en-US" smtClean="0"/>
              <a:pPr/>
              <a:t>‹#›</a:t>
            </a:fld>
            <a:endParaRPr lang="en-US"/>
          </a:p>
        </p:txBody>
      </p:sp>
      <p:pic>
        <p:nvPicPr>
          <p:cNvPr id="8" name="Picture 7"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pic>
        <p:nvPicPr>
          <p:cNvPr id="10" name="Picture 9"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Branded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F909F-AE17-5744-B151-6FE46426A19D}" type="datetimeFigureOut">
              <a:rPr lang="en-US" smtClean="0"/>
              <a:pPr/>
              <a:t>04/11/2014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1592440" cy="365125"/>
          </a:xfrm>
        </p:spPr>
        <p:txBody>
          <a:bodyPr/>
          <a:lstStyle/>
          <a:p>
            <a:fld id="{46E2D67D-3712-1F46-97E7-21D332A0337A}" type="slidenum">
              <a:rPr lang="en-US" smtClean="0"/>
              <a:pPr/>
              <a:t>‹#›</a:t>
            </a:fld>
            <a:endParaRPr lang="en-US"/>
          </a:p>
        </p:txBody>
      </p:sp>
      <p:pic>
        <p:nvPicPr>
          <p:cNvPr id="7" name="Picture 6"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pic>
        <p:nvPicPr>
          <p:cNvPr id="9" name="Picture 8"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203" y="273050"/>
            <a:ext cx="2750348"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416237" y="273050"/>
            <a:ext cx="467341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208203" y="1435100"/>
            <a:ext cx="275034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5FF909F-AE17-5744-B151-6FE46426A19D}" type="datetimeFigureOut">
              <a:rPr lang="en-US" smtClean="0"/>
              <a:pPr/>
              <a:t>04/11/2014</a:t>
            </a:fld>
            <a:endParaRPr lang="en-US"/>
          </a:p>
        </p:txBody>
      </p:sp>
      <p:sp>
        <p:nvSpPr>
          <p:cNvPr id="6" name="Footer Placeholder 5"/>
          <p:cNvSpPr>
            <a:spLocks noGrp="1"/>
          </p:cNvSpPr>
          <p:nvPr>
            <p:ph type="ftr" sz="quarter" idx="11"/>
          </p:nvPr>
        </p:nvSpPr>
        <p:spPr/>
        <p:txBody>
          <a:bodyPr/>
          <a:lstStyle/>
          <a:p>
            <a:endParaRPr lang="en-US"/>
          </a:p>
        </p:txBody>
      </p:sp>
      <p:sp>
        <p:nvSpPr>
          <p:cNvPr id="12"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11" name="Picture 10" descr="NAM_Logo_Black&amp;Red.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1413" y="4800600"/>
            <a:ext cx="6318620" cy="566738"/>
          </a:xfrm>
        </p:spPr>
        <p:txBody>
          <a:bodyPr anchor="b">
            <a:noAutofit/>
          </a:bodyPr>
          <a:lstStyle>
            <a:lvl1pPr algn="l">
              <a:defRPr sz="32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1001413" y="612775"/>
            <a:ext cx="63186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01413" y="5367338"/>
            <a:ext cx="6318620" cy="80486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p:txBody>
          <a:bodyPr/>
          <a:lstStyle/>
          <a:p>
            <a:fld id="{75FF909F-AE17-5744-B151-6FE46426A19D}" type="datetimeFigureOut">
              <a:rPr lang="en-US" smtClean="0"/>
              <a:pPr/>
              <a:t>04/11/2014</a:t>
            </a:fld>
            <a:endParaRPr lang="en-US"/>
          </a:p>
        </p:txBody>
      </p:sp>
      <p:sp>
        <p:nvSpPr>
          <p:cNvPr id="6" name="Footer Placeholder 5"/>
          <p:cNvSpPr>
            <a:spLocks noGrp="1"/>
          </p:cNvSpPr>
          <p:nvPr>
            <p:ph type="ftr" sz="quarter" idx="11"/>
          </p:nvPr>
        </p:nvSpPr>
        <p:spPr/>
        <p:txBody>
          <a:bodyPr/>
          <a:lstStyle/>
          <a:p>
            <a:endParaRPr lang="en-US"/>
          </a:p>
        </p:txBody>
      </p:sp>
      <p:pic>
        <p:nvPicPr>
          <p:cNvPr id="10" name="Picture 9"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sp>
        <p:nvSpPr>
          <p:cNvPr id="11"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13" name="Picture 12"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F909F-AE17-5744-B151-6FE46426A19D}" type="datetimeFigureOut">
              <a:rPr lang="en-US" smtClean="0"/>
              <a:pPr/>
              <a:t>04/11/2014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2D67D-3712-1F46-97E7-21D332A033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0" r:id="rId13"/>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0870"/>
            <a:ext cx="9143999" cy="923330"/>
          </a:xfrm>
          <a:prstGeom prst="rect">
            <a:avLst/>
          </a:prstGeom>
          <a:noFill/>
        </p:spPr>
        <p:txBody>
          <a:bodyPr wrap="square" rtlCol="0">
            <a:spAutoFit/>
          </a:bodyPr>
          <a:lstStyle/>
          <a:p>
            <a:pPr algn="ctr"/>
            <a:r>
              <a:rPr lang="en-US" sz="5400" b="1" dirty="0" err="1" smtClean="0">
                <a:latin typeface="Arial"/>
                <a:cs typeface="Arial"/>
              </a:rPr>
              <a:t>Khudadad</a:t>
            </a:r>
            <a:r>
              <a:rPr lang="en-US" sz="5400" b="1" dirty="0" smtClean="0">
                <a:latin typeface="Arial"/>
                <a:cs typeface="Arial"/>
              </a:rPr>
              <a:t> Khan</a:t>
            </a:r>
            <a:endParaRPr lang="en-US" sz="5400" b="1" dirty="0">
              <a:latin typeface="Arial"/>
              <a:cs typeface="Arial"/>
            </a:endParaRPr>
          </a:p>
        </p:txBody>
      </p:sp>
      <p:pic>
        <p:nvPicPr>
          <p:cNvPr id="3" name="Picture 2" descr="NAM_Logo_Black&amp;Red.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2442" y="5131428"/>
            <a:ext cx="1980960" cy="1505809"/>
          </a:xfrm>
          <a:prstGeom prst="rect">
            <a:avLst/>
          </a:prstGeom>
        </p:spPr>
      </p:pic>
      <p:pic>
        <p:nvPicPr>
          <p:cNvPr id="2" name="Picture 1" descr="HLFHI_BLK.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80785" y="4882158"/>
            <a:ext cx="3209358" cy="1975842"/>
          </a:xfrm>
          <a:prstGeom prst="rect">
            <a:avLst/>
          </a:prstGeom>
        </p:spPr>
      </p:pic>
      <p:pic>
        <p:nvPicPr>
          <p:cNvPr id="6" name="Picture 5" descr="FWW_Centenary__Led_By_IWM_Red-rgb-150.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44900" y="5089093"/>
            <a:ext cx="1403511" cy="1522288"/>
          </a:xfrm>
          <a:prstGeom prst="rect">
            <a:avLst/>
          </a:prstGeom>
        </p:spPr>
      </p:pic>
    </p:spTree>
    <p:extLst>
      <p:ext uri="{BB962C8B-B14F-4D97-AF65-F5344CB8AC3E}">
        <p14:creationId xmlns:p14="http://schemas.microsoft.com/office/powerpoint/2010/main" val="28196638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2824" y="918882"/>
            <a:ext cx="6835588" cy="4031873"/>
          </a:xfrm>
          <a:prstGeom prst="rect">
            <a:avLst/>
          </a:prstGeom>
          <a:noFill/>
        </p:spPr>
        <p:txBody>
          <a:bodyPr wrap="square" rtlCol="0">
            <a:spAutoFit/>
          </a:bodyPr>
          <a:lstStyle/>
          <a:p>
            <a:pPr>
              <a:defRPr/>
            </a:pPr>
            <a:r>
              <a:rPr lang="en-US" sz="1400" dirty="0"/>
              <a:t>This PowerPoint presentation contains a selection of images and archives which students can use to explore the story of one British soldier in the First World War. In the main, the materials come from the </a:t>
            </a:r>
            <a:r>
              <a:rPr lang="en-US" sz="1400" dirty="0" smtClean="0"/>
              <a:t>Collection </a:t>
            </a:r>
            <a:r>
              <a:rPr lang="en-US" sz="1400" dirty="0"/>
              <a:t>of the National Army </a:t>
            </a:r>
            <a:r>
              <a:rPr lang="en-US" sz="1400" dirty="0" smtClean="0"/>
              <a:t>Museum (NAM).  </a:t>
            </a:r>
            <a:r>
              <a:rPr lang="en-US" sz="1400" dirty="0"/>
              <a:t>Occasionally these are supplemented by materials from outside the NAM </a:t>
            </a:r>
            <a:r>
              <a:rPr lang="en-US" sz="1400" dirty="0" smtClean="0"/>
              <a:t>to </a:t>
            </a:r>
            <a:r>
              <a:rPr lang="en-US" sz="1400" dirty="0"/>
              <a:t>provide context.</a:t>
            </a:r>
          </a:p>
          <a:p>
            <a:pPr>
              <a:defRPr/>
            </a:pPr>
            <a:endParaRPr lang="en-US" sz="1400" dirty="0"/>
          </a:p>
          <a:p>
            <a:pPr>
              <a:defRPr/>
            </a:pPr>
            <a:r>
              <a:rPr lang="en-US" sz="1400" dirty="0"/>
              <a:t>These images can be used to build up a picture of an individual soldier’s experience of service in the First World War. These images can encourage literacy and visual literacy. Suggestions for questions you might discuss with your students are included in the notes</a:t>
            </a:r>
            <a:r>
              <a:rPr lang="en-US" sz="1400" dirty="0" smtClean="0"/>
              <a:t>.</a:t>
            </a:r>
          </a:p>
          <a:p>
            <a:pPr>
              <a:defRPr/>
            </a:pPr>
            <a:endParaRPr lang="en-US" sz="1400" dirty="0"/>
          </a:p>
          <a:p>
            <a:pPr>
              <a:defRPr/>
            </a:pPr>
            <a:r>
              <a:rPr lang="en-US" sz="1400" dirty="0" smtClean="0"/>
              <a:t>Unless otherwise stated in the notes, the images can be freely used for non-commercial purposes within the classroom. You can use the entire presentation or choose individual images for use in other non-commercial contexts. When using individual images in other contexts, please always retain the attribution statements provided in this document (e.g. NAM. </a:t>
            </a:r>
            <a:r>
              <a:rPr lang="en-US" sz="1400" dirty="0"/>
              <a:t>2005-08-66-</a:t>
            </a:r>
            <a:r>
              <a:rPr lang="en-US" sz="1400" dirty="0" smtClean="0"/>
              <a:t>1).</a:t>
            </a:r>
          </a:p>
          <a:p>
            <a:pPr>
              <a:defRPr/>
            </a:pPr>
            <a:endParaRPr lang="en-US" sz="1400" dirty="0"/>
          </a:p>
          <a:p>
            <a:pPr lvl="0">
              <a:defRPr/>
            </a:pPr>
            <a:r>
              <a:rPr lang="en-GB" sz="1400" dirty="0">
                <a:ea typeface="Arial"/>
                <a:cs typeface="Arial"/>
                <a:sym typeface="Arial"/>
              </a:rPr>
              <a:t>By downloading this </a:t>
            </a:r>
            <a:r>
              <a:rPr lang="en-GB" sz="1400" dirty="0" smtClean="0">
                <a:ea typeface="Arial"/>
                <a:cs typeface="Arial"/>
                <a:sym typeface="Arial"/>
              </a:rPr>
              <a:t>document and </a:t>
            </a:r>
            <a:r>
              <a:rPr lang="en-GB" sz="1400" dirty="0">
                <a:ea typeface="Arial"/>
                <a:cs typeface="Arial"/>
                <a:sym typeface="Arial"/>
              </a:rPr>
              <a:t>using these images you agree to these terms of use, including your use of the attribution statement specified for each object by </a:t>
            </a:r>
            <a:r>
              <a:rPr lang="en-GB" sz="1400" dirty="0" smtClean="0">
                <a:ea typeface="Arial"/>
                <a:cs typeface="Arial"/>
                <a:sym typeface="Arial"/>
              </a:rPr>
              <a:t>NAM.</a:t>
            </a:r>
            <a:endParaRPr lang="en-GB" sz="1400" dirty="0">
              <a:ea typeface="Arial"/>
              <a:cs typeface="Arial"/>
              <a:sym typeface="Arial"/>
            </a:endParaRPr>
          </a:p>
          <a:p>
            <a:endParaRPr lang="en-US" dirty="0"/>
          </a:p>
        </p:txBody>
      </p:sp>
    </p:spTree>
    <p:extLst>
      <p:ext uri="{BB962C8B-B14F-4D97-AF65-F5344CB8AC3E}">
        <p14:creationId xmlns:p14="http://schemas.microsoft.com/office/powerpoint/2010/main" val="1766820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345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94375"/>
          </a:xfrm>
          <a:prstGeom prst="rect">
            <a:avLst/>
          </a:prstGeom>
        </p:spPr>
      </p:pic>
    </p:spTree>
    <p:extLst>
      <p:ext uri="{BB962C8B-B14F-4D97-AF65-F5344CB8AC3E}">
        <p14:creationId xmlns:p14="http://schemas.microsoft.com/office/powerpoint/2010/main" val="2590968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41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174236" cy="6858000"/>
          </a:xfrm>
          <a:prstGeom prst="rect">
            <a:avLst/>
          </a:prstGeom>
        </p:spPr>
      </p:pic>
    </p:spTree>
    <p:extLst>
      <p:ext uri="{BB962C8B-B14F-4D97-AF65-F5344CB8AC3E}">
        <p14:creationId xmlns:p14="http://schemas.microsoft.com/office/powerpoint/2010/main" val="1296837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004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087780" cy="5370286"/>
          </a:xfrm>
          <a:prstGeom prst="rect">
            <a:avLst/>
          </a:prstGeom>
        </p:spPr>
      </p:pic>
    </p:spTree>
    <p:extLst>
      <p:ext uri="{BB962C8B-B14F-4D97-AF65-F5344CB8AC3E}">
        <p14:creationId xmlns:p14="http://schemas.microsoft.com/office/powerpoint/2010/main" val="2704060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5271.jpg"/>
          <p:cNvPicPr>
            <a:picLocks noChangeAspect="1"/>
          </p:cNvPicPr>
          <p:nvPr/>
        </p:nvPicPr>
        <p:blipFill rotWithShape="1">
          <a:blip r:embed="rId3">
            <a:extLst>
              <a:ext uri="{28A0092B-C50C-407E-A947-70E740481C1C}">
                <a14:useLocalDpi xmlns:a14="http://schemas.microsoft.com/office/drawing/2010/main" val="0"/>
              </a:ext>
            </a:extLst>
          </a:blip>
          <a:srcRect l="1758" t="1412" r="2461" b="1939"/>
          <a:stretch/>
        </p:blipFill>
        <p:spPr>
          <a:xfrm>
            <a:off x="0" y="-1"/>
            <a:ext cx="6833810" cy="6871427"/>
          </a:xfrm>
          <a:prstGeom prst="rect">
            <a:avLst/>
          </a:prstGeom>
        </p:spPr>
      </p:pic>
    </p:spTree>
    <p:extLst>
      <p:ext uri="{BB962C8B-B14F-4D97-AF65-F5344CB8AC3E}">
        <p14:creationId xmlns:p14="http://schemas.microsoft.com/office/powerpoint/2010/main" val="645854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322"/>
            <a:ext cx="4293810" cy="6856678"/>
          </a:xfrm>
          <a:prstGeom prst="rect">
            <a:avLst/>
          </a:prstGeom>
        </p:spPr>
      </p:pic>
    </p:spTree>
    <p:extLst>
      <p:ext uri="{BB962C8B-B14F-4D97-AF65-F5344CB8AC3E}">
        <p14:creationId xmlns:p14="http://schemas.microsoft.com/office/powerpoint/2010/main" val="2076366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poy khudada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01" y="0"/>
            <a:ext cx="4147264" cy="6858000"/>
          </a:xfrm>
          <a:prstGeom prst="rect">
            <a:avLst/>
          </a:prstGeom>
        </p:spPr>
      </p:pic>
    </p:spTree>
    <p:extLst>
      <p:ext uri="{BB962C8B-B14F-4D97-AF65-F5344CB8AC3E}">
        <p14:creationId xmlns:p14="http://schemas.microsoft.com/office/powerpoint/2010/main" val="4188263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573268" cy="6858000"/>
          </a:xfrm>
          <a:prstGeom prst="rect">
            <a:avLst/>
          </a:prstGeom>
        </p:spPr>
      </p:pic>
    </p:spTree>
    <p:extLst>
      <p:ext uri="{BB962C8B-B14F-4D97-AF65-F5344CB8AC3E}">
        <p14:creationId xmlns:p14="http://schemas.microsoft.com/office/powerpoint/2010/main" val="1484329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2967</TotalTime>
  <Words>2180</Words>
  <Application>Microsoft Macintosh PowerPoint</Application>
  <PresentationFormat>On-screen Show (4:3)</PresentationFormat>
  <Paragraphs>146</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Army Museum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NAM Administrator</dc:creator>
  <cp:lastModifiedBy>Kevin Blaney</cp:lastModifiedBy>
  <cp:revision>173</cp:revision>
  <dcterms:created xsi:type="dcterms:W3CDTF">2010-10-29T11:03:29Z</dcterms:created>
  <dcterms:modified xsi:type="dcterms:W3CDTF">2014-11-04T15:26:20Z</dcterms:modified>
</cp:coreProperties>
</file>