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5"/>
    <p:sldMasterId id="2147483776" r:id="rId6"/>
    <p:sldMasterId id="2147484218" r:id="rId7"/>
  </p:sldMasterIdLst>
  <p:notesMasterIdLst>
    <p:notesMasterId r:id="rId26"/>
  </p:notesMasterIdLst>
  <p:handoutMasterIdLst>
    <p:handoutMasterId r:id="rId27"/>
  </p:handoutMasterIdLst>
  <p:sldIdLst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</p:sldIdLst>
  <p:sldSz cx="12195175" cy="6858000"/>
  <p:notesSz cx="6797675" cy="987425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E0EAF4"/>
    <a:srgbClr val="B9CFE7"/>
    <a:srgbClr val="D81E05"/>
    <a:srgbClr val="56008C"/>
    <a:srgbClr val="003893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4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82" y="629"/>
      </p:cViewPr>
      <p:guideLst>
        <p:guide orient="horz" pos="2157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9755A3C-E9A7-4ABF-BA7F-D984AD580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5C55625-93B2-43D0-BE42-3A4CE361D6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770FE3-9E57-4D19-B001-F486C2874108}" type="datetimeFigureOut">
              <a:rPr lang="en-GB" altLang="en-US"/>
              <a:pPr>
                <a:defRPr/>
              </a:pPr>
              <a:t>28/02/2019</a:t>
            </a:fld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2CA41E2-E0F1-46F2-8F11-645C20E0C3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6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39E65C5-1CC8-4DA9-8F27-955B7FFB6C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86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A61224-190B-4539-9168-1C45F9BCA3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02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8B8FE-29FE-45BA-AE11-789C80B49CF2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2399"/>
            <a:ext cx="5438775" cy="3887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486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86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D427-816C-45A4-B92B-20A4C16C7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1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7080-C027-4B31-89A0-669E3BD96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DBEEB-68CA-4C41-A03D-062C0943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1428-8877-4794-9940-A7FD5DB1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BDE47-2157-4014-81C3-DD2396E62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9F9E7-3365-433A-8312-0E868976D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1825625"/>
            <a:ext cx="2014537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24360-E186-4B27-B028-8F617566C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825625"/>
            <a:ext cx="5891213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0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>
            <a:extLst>
              <a:ext uri="{FF2B5EF4-FFF2-40B4-BE49-F238E27FC236}">
                <a16:creationId xmlns:a16="http://schemas.microsoft.com/office/drawing/2014/main" id="{DE2C95A9-0D2F-4F7F-B2B5-D079E0E3C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0"/>
            <a:ext cx="121951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NHSBT">
            <a:extLst>
              <a:ext uri="{FF2B5EF4-FFF2-40B4-BE49-F238E27FC236}">
                <a16:creationId xmlns:a16="http://schemas.microsoft.com/office/drawing/2014/main" id="{785D53B5-FE62-4C68-8BB8-8F05E267A9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354013"/>
            <a:ext cx="250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aringExpertQuality">
            <a:extLst>
              <a:ext uri="{FF2B5EF4-FFF2-40B4-BE49-F238E27FC236}">
                <a16:creationId xmlns:a16="http://schemas.microsoft.com/office/drawing/2014/main" id="{172D569F-3F62-4E18-AD54-60EFA3675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1" b="23351"/>
          <a:stretch>
            <a:fillRect/>
          </a:stretch>
        </p:blipFill>
        <p:spPr bwMode="auto">
          <a:xfrm>
            <a:off x="8686800" y="614362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3426288"/>
            <a:ext cx="7208026" cy="840293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94" y="4385254"/>
            <a:ext cx="6400800" cy="690362"/>
          </a:xfrm>
        </p:spPr>
        <p:txBody>
          <a:bodyPr/>
          <a:lstStyle>
            <a:lvl1pPr marL="0" indent="0" algn="l">
              <a:buNone/>
              <a:defRPr sz="3500">
                <a:solidFill>
                  <a:srgbClr val="0091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684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_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>
            <a:extLst>
              <a:ext uri="{FF2B5EF4-FFF2-40B4-BE49-F238E27FC236}">
                <a16:creationId xmlns:a16="http://schemas.microsoft.com/office/drawing/2014/main" id="{55762E26-C7FA-4D1E-B921-17E70C0FF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4321175"/>
            <a:ext cx="121951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HSBT">
            <a:extLst>
              <a:ext uri="{FF2B5EF4-FFF2-40B4-BE49-F238E27FC236}">
                <a16:creationId xmlns:a16="http://schemas.microsoft.com/office/drawing/2014/main" id="{1F768DAA-C56C-4029-8E06-CA5F6F2C5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3" y="277813"/>
            <a:ext cx="19081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6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EF1E355-753E-4FF8-B5B9-6A4EF4B587EA}"/>
              </a:ext>
            </a:extLst>
          </p:cNvPr>
          <p:cNvSpPr/>
          <p:nvPr/>
        </p:nvSpPr>
        <p:spPr>
          <a:xfrm>
            <a:off x="-6350" y="-9525"/>
            <a:ext cx="12215813" cy="2019300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7" descr="_0000_NHSBT_Ribbon_NHS_Blue_RGB_WhiteAbv_DRAFT.png">
            <a:extLst>
              <a:ext uri="{FF2B5EF4-FFF2-40B4-BE49-F238E27FC236}">
                <a16:creationId xmlns:a16="http://schemas.microsoft.com/office/drawing/2014/main" id="{885261A0-F411-4670-96FF-EE8CFB64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9514" r="3648"/>
          <a:stretch>
            <a:fillRect/>
          </a:stretch>
        </p:blipFill>
        <p:spPr bwMode="auto">
          <a:xfrm>
            <a:off x="-6350" y="-9525"/>
            <a:ext cx="122158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HSBT">
            <a:extLst>
              <a:ext uri="{FF2B5EF4-FFF2-40B4-BE49-F238E27FC236}">
                <a16:creationId xmlns:a16="http://schemas.microsoft.com/office/drawing/2014/main" id="{6A6103F3-0660-459F-8A26-5626B8D607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354013"/>
            <a:ext cx="250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ringExpertQualityRev">
            <a:extLst>
              <a:ext uri="{FF2B5EF4-FFF2-40B4-BE49-F238E27FC236}">
                <a16:creationId xmlns:a16="http://schemas.microsoft.com/office/drawing/2014/main" id="{3873664E-9AE5-41F0-991D-1EEDD36F99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276975"/>
            <a:ext cx="29257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357880"/>
            <a:ext cx="7772400" cy="1362075"/>
          </a:xfrm>
        </p:spPr>
        <p:txBody>
          <a:bodyPr/>
          <a:lstStyle>
            <a:lvl1pPr algn="l">
              <a:defRPr sz="50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4121579"/>
            <a:ext cx="7772400" cy="669607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63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C566A8A-47D2-408E-B291-11FE8642E7A7}"/>
              </a:ext>
            </a:extLst>
          </p:cNvPr>
          <p:cNvSpPr/>
          <p:nvPr/>
        </p:nvSpPr>
        <p:spPr>
          <a:xfrm>
            <a:off x="-6350" y="-9525"/>
            <a:ext cx="12215813" cy="6029325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6614 w 9160577"/>
              <a:gd name="connsiteY0" fmla="*/ 1900327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524605 w 9160577"/>
              <a:gd name="connsiteY2" fmla="*/ 181137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4182446 w 9160577"/>
              <a:gd name="connsiteY3" fmla="*/ 1729004 h 2019721"/>
              <a:gd name="connsiteX4" fmla="*/ 5253561 w 9160577"/>
              <a:gd name="connsiteY4" fmla="*/ 1973818 h 2019721"/>
              <a:gd name="connsiteX5" fmla="*/ 7084656 w 9160577"/>
              <a:gd name="connsiteY5" fmla="*/ 2019721 h 2019721"/>
              <a:gd name="connsiteX6" fmla="*/ 8885148 w 9160577"/>
              <a:gd name="connsiteY6" fmla="*/ 1764706 h 2019721"/>
              <a:gd name="connsiteX7" fmla="*/ 9155476 w 9160577"/>
              <a:gd name="connsiteY7" fmla="*/ 1606596 h 2019721"/>
              <a:gd name="connsiteX8" fmla="*/ 9160577 w 9160577"/>
              <a:gd name="connsiteY8" fmla="*/ 0 h 2019721"/>
              <a:gd name="connsiteX9" fmla="*/ 0 w 9160577"/>
              <a:gd name="connsiteY9" fmla="*/ 2627 h 2019721"/>
              <a:gd name="connsiteX10" fmla="*/ 6614 w 9160577"/>
              <a:gd name="connsiteY10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916744 w 9160577"/>
              <a:gd name="connsiteY2" fmla="*/ 1972136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48861 w 9160577"/>
              <a:gd name="connsiteY5" fmla="*/ 1886323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40205"/>
              <a:gd name="connsiteX1" fmla="*/ 1255132 w 9160577"/>
              <a:gd name="connsiteY1" fmla="*/ 1814761 h 2040205"/>
              <a:gd name="connsiteX2" fmla="*/ 4916744 w 9160577"/>
              <a:gd name="connsiteY2" fmla="*/ 1972136 h 2040205"/>
              <a:gd name="connsiteX3" fmla="*/ 7084656 w 9160577"/>
              <a:gd name="connsiteY3" fmla="*/ 2019721 h 2040205"/>
              <a:gd name="connsiteX4" fmla="*/ 9148861 w 9160577"/>
              <a:gd name="connsiteY4" fmla="*/ 1886323 h 2040205"/>
              <a:gd name="connsiteX5" fmla="*/ 9160577 w 9160577"/>
              <a:gd name="connsiteY5" fmla="*/ 0 h 2040205"/>
              <a:gd name="connsiteX6" fmla="*/ 0 w 9160577"/>
              <a:gd name="connsiteY6" fmla="*/ 2627 h 2040205"/>
              <a:gd name="connsiteX7" fmla="*/ 6614 w 9160577"/>
              <a:gd name="connsiteY7" fmla="*/ 1900327 h 20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577" h="2040205">
                <a:moveTo>
                  <a:pt x="6614" y="1900327"/>
                </a:moveTo>
                <a:lnTo>
                  <a:pt x="1255132" y="1814761"/>
                </a:lnTo>
                <a:lnTo>
                  <a:pt x="4916744" y="1972136"/>
                </a:lnTo>
                <a:cubicBezTo>
                  <a:pt x="6069337" y="2064084"/>
                  <a:pt x="6335560" y="2044139"/>
                  <a:pt x="7084656" y="2019721"/>
                </a:cubicBezTo>
                <a:cubicBezTo>
                  <a:pt x="8361433" y="1979731"/>
                  <a:pt x="8460793" y="1930789"/>
                  <a:pt x="9148861" y="1886323"/>
                </a:cubicBezTo>
                <a:cubicBezTo>
                  <a:pt x="9151411" y="1083025"/>
                  <a:pt x="9158026" y="803298"/>
                  <a:pt x="9160577" y="0"/>
                </a:cubicBezTo>
                <a:lnTo>
                  <a:pt x="0" y="2627"/>
                </a:lnTo>
                <a:cubicBezTo>
                  <a:pt x="2205" y="635194"/>
                  <a:pt x="4409" y="1267760"/>
                  <a:pt x="6614" y="1900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7" descr="_0000_NHSBT_Ribbon_NHS_Blue_RGB_WhiteAbv_DRAFT.png">
            <a:extLst>
              <a:ext uri="{FF2B5EF4-FFF2-40B4-BE49-F238E27FC236}">
                <a16:creationId xmlns:a16="http://schemas.microsoft.com/office/drawing/2014/main" id="{5ED2CFD6-690B-45A4-8981-DBA64D607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449"/>
          <a:stretch>
            <a:fillRect/>
          </a:stretch>
        </p:blipFill>
        <p:spPr bwMode="auto">
          <a:xfrm>
            <a:off x="-6350" y="3584575"/>
            <a:ext cx="1221581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HSBT">
            <a:extLst>
              <a:ext uri="{FF2B5EF4-FFF2-40B4-BE49-F238E27FC236}">
                <a16:creationId xmlns:a16="http://schemas.microsoft.com/office/drawing/2014/main" id="{EC7436AF-4873-4D42-92D3-040EADA30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354013"/>
            <a:ext cx="250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066925"/>
            <a:ext cx="7772400" cy="1362075"/>
          </a:xfrm>
        </p:spPr>
        <p:txBody>
          <a:bodyPr/>
          <a:lstStyle>
            <a:lvl1pPr algn="l">
              <a:defRPr sz="5000" b="1" cap="none">
                <a:solidFill>
                  <a:srgbClr val="0072C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2837021"/>
            <a:ext cx="7772400" cy="669607"/>
          </a:xfrm>
        </p:spPr>
        <p:txBody>
          <a:bodyPr/>
          <a:lstStyle>
            <a:lvl1pPr marL="0" indent="0" algn="l">
              <a:buNone/>
              <a:defRPr sz="3500">
                <a:solidFill>
                  <a:srgbClr val="0072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16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HSBT">
            <a:extLst>
              <a:ext uri="{FF2B5EF4-FFF2-40B4-BE49-F238E27FC236}">
                <a16:creationId xmlns:a16="http://schemas.microsoft.com/office/drawing/2014/main" id="{EC128990-EC2C-4DFE-B55A-B5573F77A5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3" y="277813"/>
            <a:ext cx="19081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3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>
            <a:extLst>
              <a:ext uri="{FF2B5EF4-FFF2-40B4-BE49-F238E27FC236}">
                <a16:creationId xmlns:a16="http://schemas.microsoft.com/office/drawing/2014/main" id="{E117E44F-6DC4-44D6-82DD-14457E79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0"/>
            <a:ext cx="12195175" cy="265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EQ">
            <a:extLst>
              <a:ext uri="{FF2B5EF4-FFF2-40B4-BE49-F238E27FC236}">
                <a16:creationId xmlns:a16="http://schemas.microsoft.com/office/drawing/2014/main" id="{DB2C855D-0D82-4EEC-9277-2563AF9C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0"/>
          <a:stretch>
            <a:fillRect/>
          </a:stretch>
        </p:blipFill>
        <p:spPr bwMode="auto">
          <a:xfrm>
            <a:off x="8051781" y="6187017"/>
            <a:ext cx="37538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NHSBloodandTransplantR1RGB">
            <a:extLst>
              <a:ext uri="{FF2B5EF4-FFF2-40B4-BE49-F238E27FC236}">
                <a16:creationId xmlns:a16="http://schemas.microsoft.com/office/drawing/2014/main" id="{D7D10DBB-77F1-403E-94BE-79CDEBFAB7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49" y="273051"/>
            <a:ext cx="2466558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56" y="3426290"/>
            <a:ext cx="9613204" cy="840293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17" y="4385253"/>
            <a:ext cx="8536623" cy="690363"/>
          </a:xfrm>
        </p:spPr>
        <p:txBody>
          <a:bodyPr/>
          <a:lstStyle>
            <a:lvl1pPr marL="0" indent="0" algn="l">
              <a:buNone/>
              <a:defRPr sz="3500">
                <a:solidFill>
                  <a:srgbClr val="0091C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59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_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_0000_NHSBT_Ribbon_NHS_Blue_RGB_WhiteAbv_DRAFT.png">
            <a:extLst>
              <a:ext uri="{FF2B5EF4-FFF2-40B4-BE49-F238E27FC236}">
                <a16:creationId xmlns:a16="http://schemas.microsoft.com/office/drawing/2014/main" id="{BA949ACC-BA3D-4247-B9B4-996C34DD9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4322233"/>
            <a:ext cx="12195175" cy="265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HSBloodandTransplantR1RGB">
            <a:extLst>
              <a:ext uri="{FF2B5EF4-FFF2-40B4-BE49-F238E27FC236}">
                <a16:creationId xmlns:a16="http://schemas.microsoft.com/office/drawing/2014/main" id="{B279EEB7-92C3-4239-87DE-27B6E002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80" y="262467"/>
            <a:ext cx="2494083" cy="5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7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DFB4CE44-28CE-45B6-B166-1F025C12B691}"/>
              </a:ext>
            </a:extLst>
          </p:cNvPr>
          <p:cNvSpPr/>
          <p:nvPr/>
        </p:nvSpPr>
        <p:spPr>
          <a:xfrm>
            <a:off x="-6353" y="-10584"/>
            <a:ext cx="12216349" cy="2019301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5" name="Picture 7" descr="_0000_NHSBT_Ribbon_NHS_Blue_RGB_WhiteAbv_DRAFT.png">
            <a:extLst>
              <a:ext uri="{FF2B5EF4-FFF2-40B4-BE49-F238E27FC236}">
                <a16:creationId xmlns:a16="http://schemas.microsoft.com/office/drawing/2014/main" id="{426E1CD1-919F-402E-8708-856E287F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9514" r="3648"/>
          <a:stretch>
            <a:fillRect/>
          </a:stretch>
        </p:blipFill>
        <p:spPr bwMode="auto">
          <a:xfrm>
            <a:off x="-6353" y="-10584"/>
            <a:ext cx="12216349" cy="26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EQ">
            <a:extLst>
              <a:ext uri="{FF2B5EF4-FFF2-40B4-BE49-F238E27FC236}">
                <a16:creationId xmlns:a16="http://schemas.microsoft.com/office/drawing/2014/main" id="{49D22BDA-2080-4142-A69F-EA45DF9B04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88" y="6201834"/>
            <a:ext cx="3696662" cy="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HSBloodandTransplantR1RGB">
            <a:extLst>
              <a:ext uri="{FF2B5EF4-FFF2-40B4-BE49-F238E27FC236}">
                <a16:creationId xmlns:a16="http://schemas.microsoft.com/office/drawing/2014/main" id="{F423E44C-E699-49A2-8AB0-E7389ADF3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89" y="366185"/>
            <a:ext cx="3288040" cy="6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55" y="3357881"/>
            <a:ext cx="10365899" cy="1362075"/>
          </a:xfrm>
        </p:spPr>
        <p:txBody>
          <a:bodyPr/>
          <a:lstStyle>
            <a:lvl1pPr algn="l">
              <a:defRPr sz="50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055" y="4121582"/>
            <a:ext cx="10365899" cy="669607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76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0034-4428-45FD-902B-63B67091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2643-9DB4-4F47-9C67-5C0C0E4E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78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928F41C-3B21-4627-BD70-68492573C725}"/>
              </a:ext>
            </a:extLst>
          </p:cNvPr>
          <p:cNvSpPr/>
          <p:nvPr/>
        </p:nvSpPr>
        <p:spPr>
          <a:xfrm>
            <a:off x="-6353" y="-10584"/>
            <a:ext cx="12216349" cy="6030384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6614 w 9160577"/>
              <a:gd name="connsiteY0" fmla="*/ 1900327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524605 w 9160577"/>
              <a:gd name="connsiteY2" fmla="*/ 181137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6614 w 9160577"/>
              <a:gd name="connsiteY11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4182446 w 9160577"/>
              <a:gd name="connsiteY3" fmla="*/ 1729004 h 2019721"/>
              <a:gd name="connsiteX4" fmla="*/ 5253561 w 9160577"/>
              <a:gd name="connsiteY4" fmla="*/ 1973818 h 2019721"/>
              <a:gd name="connsiteX5" fmla="*/ 7084656 w 9160577"/>
              <a:gd name="connsiteY5" fmla="*/ 2019721 h 2019721"/>
              <a:gd name="connsiteX6" fmla="*/ 8885148 w 9160577"/>
              <a:gd name="connsiteY6" fmla="*/ 1764706 h 2019721"/>
              <a:gd name="connsiteX7" fmla="*/ 9155476 w 9160577"/>
              <a:gd name="connsiteY7" fmla="*/ 1606596 h 2019721"/>
              <a:gd name="connsiteX8" fmla="*/ 9160577 w 9160577"/>
              <a:gd name="connsiteY8" fmla="*/ 0 h 2019721"/>
              <a:gd name="connsiteX9" fmla="*/ 0 w 9160577"/>
              <a:gd name="connsiteY9" fmla="*/ 2627 h 2019721"/>
              <a:gd name="connsiteX10" fmla="*/ 6614 w 9160577"/>
              <a:gd name="connsiteY10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2733892 w 9160577"/>
              <a:gd name="connsiteY2" fmla="*/ 1448487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5253561 w 9160577"/>
              <a:gd name="connsiteY3" fmla="*/ 1973818 h 2019721"/>
              <a:gd name="connsiteX4" fmla="*/ 7084656 w 9160577"/>
              <a:gd name="connsiteY4" fmla="*/ 2019721 h 2019721"/>
              <a:gd name="connsiteX5" fmla="*/ 8885148 w 9160577"/>
              <a:gd name="connsiteY5" fmla="*/ 1764706 h 2019721"/>
              <a:gd name="connsiteX6" fmla="*/ 9155476 w 9160577"/>
              <a:gd name="connsiteY6" fmla="*/ 1606596 h 2019721"/>
              <a:gd name="connsiteX7" fmla="*/ 9160577 w 9160577"/>
              <a:gd name="connsiteY7" fmla="*/ 0 h 2019721"/>
              <a:gd name="connsiteX8" fmla="*/ 0 w 9160577"/>
              <a:gd name="connsiteY8" fmla="*/ 2627 h 2019721"/>
              <a:gd name="connsiteX9" fmla="*/ 6614 w 9160577"/>
              <a:gd name="connsiteY9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890285 w 9160577"/>
              <a:gd name="connsiteY2" fmla="*/ 1956471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19721"/>
              <a:gd name="connsiteX1" fmla="*/ 1255132 w 9160577"/>
              <a:gd name="connsiteY1" fmla="*/ 1814761 h 2019721"/>
              <a:gd name="connsiteX2" fmla="*/ 4916744 w 9160577"/>
              <a:gd name="connsiteY2" fmla="*/ 1972136 h 2019721"/>
              <a:gd name="connsiteX3" fmla="*/ 7084656 w 9160577"/>
              <a:gd name="connsiteY3" fmla="*/ 2019721 h 2019721"/>
              <a:gd name="connsiteX4" fmla="*/ 8885148 w 9160577"/>
              <a:gd name="connsiteY4" fmla="*/ 1764706 h 2019721"/>
              <a:gd name="connsiteX5" fmla="*/ 9155476 w 9160577"/>
              <a:gd name="connsiteY5" fmla="*/ 1606596 h 2019721"/>
              <a:gd name="connsiteX6" fmla="*/ 9160577 w 9160577"/>
              <a:gd name="connsiteY6" fmla="*/ 0 h 2019721"/>
              <a:gd name="connsiteX7" fmla="*/ 0 w 9160577"/>
              <a:gd name="connsiteY7" fmla="*/ 2627 h 2019721"/>
              <a:gd name="connsiteX8" fmla="*/ 6614 w 9160577"/>
              <a:gd name="connsiteY8" fmla="*/ 1900327 h 2019721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55476 w 9160577"/>
              <a:gd name="connsiteY5" fmla="*/ 1606596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8885148 w 9160577"/>
              <a:gd name="connsiteY4" fmla="*/ 1764706 h 2024643"/>
              <a:gd name="connsiteX5" fmla="*/ 9148861 w 9160577"/>
              <a:gd name="connsiteY5" fmla="*/ 1886323 h 2024643"/>
              <a:gd name="connsiteX6" fmla="*/ 9160577 w 9160577"/>
              <a:gd name="connsiteY6" fmla="*/ 0 h 2024643"/>
              <a:gd name="connsiteX7" fmla="*/ 0 w 9160577"/>
              <a:gd name="connsiteY7" fmla="*/ 2627 h 2024643"/>
              <a:gd name="connsiteX8" fmla="*/ 6614 w 9160577"/>
              <a:gd name="connsiteY8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24643"/>
              <a:gd name="connsiteX1" fmla="*/ 1255132 w 9160577"/>
              <a:gd name="connsiteY1" fmla="*/ 1814761 h 2024643"/>
              <a:gd name="connsiteX2" fmla="*/ 4916744 w 9160577"/>
              <a:gd name="connsiteY2" fmla="*/ 1972136 h 2024643"/>
              <a:gd name="connsiteX3" fmla="*/ 7084656 w 9160577"/>
              <a:gd name="connsiteY3" fmla="*/ 2019721 h 2024643"/>
              <a:gd name="connsiteX4" fmla="*/ 9148861 w 9160577"/>
              <a:gd name="connsiteY4" fmla="*/ 1886323 h 2024643"/>
              <a:gd name="connsiteX5" fmla="*/ 9160577 w 9160577"/>
              <a:gd name="connsiteY5" fmla="*/ 0 h 2024643"/>
              <a:gd name="connsiteX6" fmla="*/ 0 w 9160577"/>
              <a:gd name="connsiteY6" fmla="*/ 2627 h 2024643"/>
              <a:gd name="connsiteX7" fmla="*/ 6614 w 9160577"/>
              <a:gd name="connsiteY7" fmla="*/ 1900327 h 2024643"/>
              <a:gd name="connsiteX0" fmla="*/ 6614 w 9160577"/>
              <a:gd name="connsiteY0" fmla="*/ 1900327 h 2040205"/>
              <a:gd name="connsiteX1" fmla="*/ 1255132 w 9160577"/>
              <a:gd name="connsiteY1" fmla="*/ 1814761 h 2040205"/>
              <a:gd name="connsiteX2" fmla="*/ 4916744 w 9160577"/>
              <a:gd name="connsiteY2" fmla="*/ 1972136 h 2040205"/>
              <a:gd name="connsiteX3" fmla="*/ 7084656 w 9160577"/>
              <a:gd name="connsiteY3" fmla="*/ 2019721 h 2040205"/>
              <a:gd name="connsiteX4" fmla="*/ 9148861 w 9160577"/>
              <a:gd name="connsiteY4" fmla="*/ 1886323 h 2040205"/>
              <a:gd name="connsiteX5" fmla="*/ 9160577 w 9160577"/>
              <a:gd name="connsiteY5" fmla="*/ 0 h 2040205"/>
              <a:gd name="connsiteX6" fmla="*/ 0 w 9160577"/>
              <a:gd name="connsiteY6" fmla="*/ 2627 h 2040205"/>
              <a:gd name="connsiteX7" fmla="*/ 6614 w 9160577"/>
              <a:gd name="connsiteY7" fmla="*/ 1900327 h 20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0577" h="2040205">
                <a:moveTo>
                  <a:pt x="6614" y="1900327"/>
                </a:moveTo>
                <a:lnTo>
                  <a:pt x="1255132" y="1814761"/>
                </a:lnTo>
                <a:lnTo>
                  <a:pt x="4916744" y="1972136"/>
                </a:lnTo>
                <a:cubicBezTo>
                  <a:pt x="6069337" y="2064084"/>
                  <a:pt x="6335560" y="2044139"/>
                  <a:pt x="7084656" y="2019721"/>
                </a:cubicBezTo>
                <a:cubicBezTo>
                  <a:pt x="8361433" y="1979731"/>
                  <a:pt x="8460793" y="1930789"/>
                  <a:pt x="9148861" y="1886323"/>
                </a:cubicBezTo>
                <a:cubicBezTo>
                  <a:pt x="9151411" y="1083025"/>
                  <a:pt x="9158026" y="803298"/>
                  <a:pt x="9160577" y="0"/>
                </a:cubicBezTo>
                <a:lnTo>
                  <a:pt x="0" y="2627"/>
                </a:lnTo>
                <a:cubicBezTo>
                  <a:pt x="2205" y="635194"/>
                  <a:pt x="4409" y="1267760"/>
                  <a:pt x="6614" y="1900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5" name="Picture 7" descr="_0000_NHSBT_Ribbon_NHS_Blue_RGB_WhiteAbv_DRAFT.png">
            <a:extLst>
              <a:ext uri="{FF2B5EF4-FFF2-40B4-BE49-F238E27FC236}">
                <a16:creationId xmlns:a16="http://schemas.microsoft.com/office/drawing/2014/main" id="{743D3D33-3C31-4A2A-9E8B-0D275544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r="4449"/>
          <a:stretch>
            <a:fillRect/>
          </a:stretch>
        </p:blipFill>
        <p:spPr bwMode="auto">
          <a:xfrm>
            <a:off x="-6353" y="3583518"/>
            <a:ext cx="12216349" cy="29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55" y="2066927"/>
            <a:ext cx="10365899" cy="1362075"/>
          </a:xfrm>
        </p:spPr>
        <p:txBody>
          <a:bodyPr/>
          <a:lstStyle>
            <a:lvl1pPr algn="l">
              <a:defRPr sz="5000" b="1" cap="none">
                <a:solidFill>
                  <a:srgbClr val="0072C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055" y="2837023"/>
            <a:ext cx="10365899" cy="669607"/>
          </a:xfrm>
        </p:spPr>
        <p:txBody>
          <a:bodyPr/>
          <a:lstStyle>
            <a:lvl1pPr marL="0" indent="0" algn="l">
              <a:buNone/>
              <a:defRPr sz="3500">
                <a:solidFill>
                  <a:srgbClr val="0072C6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762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HSBloodandTransplantR1RGB">
            <a:extLst>
              <a:ext uri="{FF2B5EF4-FFF2-40B4-BE49-F238E27FC236}">
                <a16:creationId xmlns:a16="http://schemas.microsoft.com/office/drawing/2014/main" id="{6B47922A-F047-40C3-B270-9E7CEFFC60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80" y="262467"/>
            <a:ext cx="2494083" cy="5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1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0ABC-A481-4772-98A2-03E9C5CE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8D108-191C-4D88-9FA0-DBC6EC994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49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E794-85E4-4D32-A652-C5115E3E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0A4-4684-4F1D-A51C-85B3E07E4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D168-D837-454E-98BC-49277381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7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3794-67C2-45D3-A70C-E85655BE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61F5-D07E-4624-87EE-FF3D49D7E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6B7A9-0016-4B9D-B239-3A51EE63E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5740D-EB16-4DED-B81E-C5F20AB65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67389-0DEF-4D3D-A82A-BD9A2E2C9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7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83EC-C6A4-4499-B5AE-E3C0E914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86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9E04-607F-491F-8EB8-78FD9A99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C79D-59CB-4933-9C5C-67EEC40B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10776-1840-4325-BC11-9CD86425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77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B9DD-66C4-49AC-8E85-D880729E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E79F6-3585-46A3-A4E3-E06133073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CA771-ECE3-40CD-84A7-24DB29C04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95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_0000_NHSBT_Ribbon_NHS_Blue_RGB_WhiteAbv_DRAFT.png">
            <a:extLst>
              <a:ext uri="{FF2B5EF4-FFF2-40B4-BE49-F238E27FC236}">
                <a16:creationId xmlns:a16="http://schemas.microsoft.com/office/drawing/2014/main" id="{9D071343-C4C7-4F09-8A67-1117E950CD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9860" r="3767"/>
          <a:stretch>
            <a:fillRect/>
          </a:stretch>
        </p:blipFill>
        <p:spPr bwMode="auto">
          <a:xfrm>
            <a:off x="0" y="3917950"/>
            <a:ext cx="121951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DD8254C-2C52-4016-9BD8-A884BD46B5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651125"/>
            <a:ext cx="93075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28" name="Picture 5" descr="NHSBT">
            <a:extLst>
              <a:ext uri="{FF2B5EF4-FFF2-40B4-BE49-F238E27FC236}">
                <a16:creationId xmlns:a16="http://schemas.microsoft.com/office/drawing/2014/main" id="{9585749F-E8AF-414E-A0AC-59E440BA99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354013"/>
            <a:ext cx="250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EBCADBAF-970E-4211-86C9-7D3E5A8379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979488"/>
            <a:ext cx="93075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52C3CE5F-5999-47D0-B189-E9B90C96E9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089150"/>
            <a:ext cx="93075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BE060793-49AA-415D-9A34-70F97692D2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980017"/>
            <a:ext cx="9307290" cy="10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9727561-8689-4A03-ABDB-7803E4FF2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759" y="2089151"/>
            <a:ext cx="9307290" cy="33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59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3733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0072C6"/>
          </a:solidFill>
          <a:latin typeface="Arial" panose="020B0604020202020204" pitchFamily="34" charset="0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0072C6"/>
          </a:solidFill>
          <a:latin typeface="Arial" panose="020B0604020202020204" pitchFamily="34" charset="0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0072C6"/>
          </a:solidFill>
          <a:latin typeface="Arial" panose="020B0604020202020204" pitchFamily="34" charset="0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0072C6"/>
          </a:solidFill>
          <a:latin typeface="Arial" panose="020B0604020202020204" pitchFamily="34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800" b="1">
          <a:solidFill>
            <a:srgbClr val="0072C6"/>
          </a:solidFill>
          <a:latin typeface="Arial" panose="020B0604020202020204" pitchFamily="34" charset="0"/>
        </a:defRPr>
      </a:lvl9pPr>
    </p:titleStyle>
    <p:bodyStyle>
      <a:lvl1pPr marL="177796" indent="-177796" algn="l" defTabSz="457189" rtl="0" eaLnBrk="0" fontAlgn="base" hangingPunct="0">
        <a:spcBef>
          <a:spcPts val="800"/>
        </a:spcBef>
        <a:spcAft>
          <a:spcPts val="800"/>
        </a:spcAft>
        <a:buClr>
          <a:srgbClr val="0072C6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46606" indent="-268811" algn="l" defTabSz="457189" rtl="0" eaLnBrk="0" fontAlgn="base" hangingPunct="0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624402" indent="-177796" algn="l" defTabSz="457189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895328" indent="-268811" algn="l" defTabSz="457189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164138" indent="-268811" algn="l" defTabSz="457189" rtl="0" eaLnBrk="0" fontAlgn="base" hangingPunct="0">
        <a:spcBef>
          <a:spcPts val="400"/>
        </a:spcBef>
        <a:spcAft>
          <a:spcPct val="0"/>
        </a:spcAft>
        <a:buFont typeface="Lucida Grande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070A7-A039-43F9-B83C-5F4FBC90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C3919-D423-47BF-9289-0093EB21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4874" cy="68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776A2-C08E-49D4-B341-07454D96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51E91-33BB-4259-9472-883AFA17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9"/>
            <a:ext cx="12195174" cy="68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2ED2AB-9A08-4A4A-BFE7-EB830206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4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AB476-C867-488B-B6CF-FA1F52D2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86DD6-EFB1-4622-B964-96F528F3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3" y="-51646"/>
            <a:ext cx="12269819" cy="69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6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22019-4687-4C71-A0F8-D42CE1DF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8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2BF8E-037F-4C8B-AE87-CA6BAA0B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9"/>
            <a:ext cx="12195174" cy="68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6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D6E64-32A3-4BA9-A4F1-266F3682B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9"/>
            <a:ext cx="12195174" cy="68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44C6D-1AF0-46E9-B2BC-E34FE61C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5D452-5FF7-4C80-8BD1-4868DFBD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69533-29E6-4F3E-9ABA-E155A8BB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7FB4A-4DDB-480A-80DC-8D2C618BF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" y="0"/>
            <a:ext cx="121945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8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28FF46-11B1-443C-AE4A-43489F84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841" y="-169"/>
            <a:ext cx="12311016" cy="69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40BDA3-0BD3-4C51-80FD-3E1475AF7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442E2-52FE-4A8E-81A1-0B0B8AA3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4DC25-E1AA-4A67-A271-6C08E89A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" y="-169"/>
            <a:ext cx="12194877" cy="6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83081"/>
      </p:ext>
    </p:extLst>
  </p:cSld>
  <p:clrMapOvr>
    <a:masterClrMapping/>
  </p:clrMapOvr>
</p:sld>
</file>

<file path=ppt/theme/theme1.xml><?xml version="1.0" encoding="utf-8"?>
<a:theme xmlns:a="http://schemas.openxmlformats.org/drawingml/2006/main" name="7_NHSBT_presentation_style_v2">
  <a:themeElements>
    <a:clrScheme name="7_NHSBT_presentation_style_v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7_NHSBT_presentation_styl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NHSBT_presentation_style_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NHSBT_presentation_style_v2">
  <a:themeElements>
    <a:clrScheme name="NHSB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003893"/>
      </a:accent3>
      <a:accent4>
        <a:srgbClr val="56008C"/>
      </a:accent4>
      <a:accent5>
        <a:srgbClr val="009E49"/>
      </a:accent5>
      <a:accent6>
        <a:srgbClr val="D81E05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NHSBT_presentation_style_v2">
  <a:themeElements>
    <a:clrScheme name="NHSB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003893"/>
      </a:accent3>
      <a:accent4>
        <a:srgbClr val="56008C"/>
      </a:accent4>
      <a:accent5>
        <a:srgbClr val="009E49"/>
      </a:accent5>
      <a:accent6>
        <a:srgbClr val="D81E05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6AE3D09F8D0429FCA2A40A1ACA5B7" ma:contentTypeVersion="4" ma:contentTypeDescription="Create a new document." ma:contentTypeScope="" ma:versionID="159e4c14681db461c9bfe4730eb4e3f4">
  <xsd:schema xmlns:xsd="http://www.w3.org/2001/XMLSchema" xmlns:xs="http://www.w3.org/2001/XMLSchema" xmlns:p="http://schemas.microsoft.com/office/2006/metadata/properties" xmlns:ns2="c940888e-1b50-45a2-b537-a527494ddb26" xmlns:ns3="3b0ff876-29ee-4bfb-abfd-1ce8750b20e6" targetNamespace="http://schemas.microsoft.com/office/2006/metadata/properties" ma:root="true" ma:fieldsID="e886a7d416bb8997284f06e60e00dc11" ns2:_="" ns3:_="">
    <xsd:import namespace="c940888e-1b50-45a2-b537-a527494ddb26"/>
    <xsd:import namespace="3b0ff876-29ee-4bfb-abfd-1ce8750b20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0888e-1b50-45a2-b537-a527494dd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ff876-29ee-4bfb-abfd-1ce8750b20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0ff876-29ee-4bfb-abfd-1ce8750b20e6">
      <UserInfo>
        <DisplayName>Ho Lorna</DisplayName>
        <AccountId>418</AccountId>
        <AccountType/>
      </UserInfo>
      <UserInfo>
        <DisplayName>McAfee Mary</DisplayName>
        <AccountId>231</AccountId>
        <AccountType/>
      </UserInfo>
      <UserInfo>
        <DisplayName>Melvin Gail</DisplayName>
        <AccountId>1222</AccountId>
        <AccountType/>
      </UserInfo>
      <UserInfo>
        <DisplayName>Zmitrowicz Justyna</DisplayName>
        <AccountId>3671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A980A776-BE4E-4D60-BAFD-87F2B6F7E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0888e-1b50-45a2-b537-a527494ddb26"/>
    <ds:schemaRef ds:uri="3b0ff876-29ee-4bfb-abfd-1ce8750b2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971947-3D8C-4E9B-BC2C-208D13DB0DE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b0ff876-29ee-4bfb-abfd-1ce8750b20e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940888e-1b50-45a2-b537-a527494ddb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7FE2E5-1E01-4FD1-9C65-6E0D93E054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F56FC3C-F3E2-4F83-A50C-8BBAB244155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NHSBT corp Presentation</Template>
  <TotalTime>2864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Lucida Grande</vt:lpstr>
      <vt:lpstr>7_NHSBT_presentation_style_v2</vt:lpstr>
      <vt:lpstr>15_NHSBT_presentation_style_v2</vt:lpstr>
      <vt:lpstr>16_NHSBT_presentation_style_v2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NHSBT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Presentaion</dc:title>
  <dc:creator>verm0001</dc:creator>
  <dc:description>includes blood donation and organ donation slides for recruitment presentations_x000d_
1718 289mv</dc:description>
  <cp:lastModifiedBy>Madden Susanna</cp:lastModifiedBy>
  <cp:revision>171</cp:revision>
  <cp:lastPrinted>2019-02-25T18:00:10Z</cp:lastPrinted>
  <dcterms:created xsi:type="dcterms:W3CDTF">2013-09-27T15:02:28Z</dcterms:created>
  <dcterms:modified xsi:type="dcterms:W3CDTF">2019-02-28T18:45:43Z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Ho Lorna;McAfee Mary;Melvin Gail;Zmitrowicz Justyna</vt:lpwstr>
  </property>
  <property fmtid="{D5CDD505-2E9C-101B-9397-08002B2CF9AE}" pid="3" name="SharedWithUsers">
    <vt:lpwstr>418;#Ho Lorna;#231;#McAfee Mary;#1222;#Melvin Gail;#3671;#Zmitrowicz Justyna</vt:lpwstr>
  </property>
  <property fmtid="{D5CDD505-2E9C-101B-9397-08002B2CF9AE}" pid="4" name="Order">
    <vt:r8>17100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ntentTypeId">
    <vt:lpwstr>0x0101008706AE3D09F8D0429FCA2A40A1ACA5B7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