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205" r:id="rId1"/>
  </p:sldMasterIdLst>
  <p:notesMasterIdLst>
    <p:notesMasterId r:id="rId29"/>
  </p:notesMasterIdLst>
  <p:sldIdLst>
    <p:sldId id="353" r:id="rId2"/>
    <p:sldId id="327" r:id="rId3"/>
    <p:sldId id="328" r:id="rId4"/>
    <p:sldId id="329" r:id="rId5"/>
    <p:sldId id="330" r:id="rId6"/>
    <p:sldId id="331" r:id="rId7"/>
    <p:sldId id="332" r:id="rId8"/>
    <p:sldId id="333" r:id="rId9"/>
    <p:sldId id="334" r:id="rId10"/>
    <p:sldId id="335" r:id="rId11"/>
    <p:sldId id="336" r:id="rId12"/>
    <p:sldId id="337" r:id="rId13"/>
    <p:sldId id="338" r:id="rId14"/>
    <p:sldId id="339" r:id="rId15"/>
    <p:sldId id="340" r:id="rId16"/>
    <p:sldId id="341" r:id="rId17"/>
    <p:sldId id="342" r:id="rId18"/>
    <p:sldId id="343" r:id="rId19"/>
    <p:sldId id="344" r:id="rId20"/>
    <p:sldId id="354" r:id="rId21"/>
    <p:sldId id="346" r:id="rId22"/>
    <p:sldId id="347" r:id="rId23"/>
    <p:sldId id="348" r:id="rId24"/>
    <p:sldId id="349" r:id="rId25"/>
    <p:sldId id="350" r:id="rId26"/>
    <p:sldId id="351" r:id="rId27"/>
    <p:sldId id="352" r:id="rId2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19">
          <p15:clr>
            <a:srgbClr val="A4A3A4"/>
          </p15:clr>
        </p15:guide>
        <p15:guide id="3" orient="horz" pos="890">
          <p15:clr>
            <a:srgbClr val="A4A3A4"/>
          </p15:clr>
        </p15:guide>
        <p15:guide id="4" orient="horz" pos="845">
          <p15:clr>
            <a:srgbClr val="A4A3A4"/>
          </p15:clr>
        </p15:guide>
        <p15:guide id="5" pos="2880">
          <p15:clr>
            <a:srgbClr val="A4A3A4"/>
          </p15:clr>
        </p15:guide>
        <p15:guide id="6" pos="295">
          <p15:clr>
            <a:srgbClr val="A4A3A4"/>
          </p15:clr>
        </p15:guide>
        <p15:guide id="7" pos="5465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ophie Laurenson" initials="SL" lastIdx="6" clrIdx="0"/>
  <p:cmAuthor id="1" name="Hamish Lunagaria" initials="HL" lastIdx="1" clrIdx="1">
    <p:extLst>
      <p:ext uri="{19B8F6BF-5375-455C-9EA6-DF929625EA0E}">
        <p15:presenceInfo xmlns:p15="http://schemas.microsoft.com/office/powerpoint/2012/main" userId="S-1-5-21-2135317788-1047624253-925700815-26565" providerId="AD"/>
      </p:ext>
    </p:extLst>
  </p:cmAuthor>
  <p:cmAuthor id="2" name="Zoe Charles" initials="ZC" lastIdx="1" clrIdx="2">
    <p:extLst>
      <p:ext uri="{19B8F6BF-5375-455C-9EA6-DF929625EA0E}">
        <p15:presenceInfo xmlns:p15="http://schemas.microsoft.com/office/powerpoint/2012/main" userId="S-1-5-21-2135317788-1047624253-925700815-142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53" autoAdjust="0"/>
    <p:restoredTop sz="86312" autoAdjust="0"/>
  </p:normalViewPr>
  <p:slideViewPr>
    <p:cSldViewPr>
      <p:cViewPr varScale="1">
        <p:scale>
          <a:sx n="114" d="100"/>
          <a:sy n="114" d="100"/>
        </p:scale>
        <p:origin x="1716" y="96"/>
      </p:cViewPr>
      <p:guideLst>
        <p:guide orient="horz" pos="2160"/>
        <p:guide orient="horz" pos="119"/>
        <p:guide orient="horz" pos="890"/>
        <p:guide orient="horz" pos="845"/>
        <p:guide pos="2880"/>
        <p:guide pos="295"/>
        <p:guide pos="546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102" charset="0"/>
                <a:ea typeface="ＭＳ Ｐゴシック" pitchFamily="-102" charset="-128"/>
              </a:defRPr>
            </a:lvl1pPr>
          </a:lstStyle>
          <a:p>
            <a:pPr>
              <a:defRPr/>
            </a:pPr>
            <a:fld id="{E95BAAF4-8179-484B-A7B1-195F95963429}" type="datetime1">
              <a:rPr lang="en-US" altLang="en-US"/>
              <a:pPr>
                <a:defRPr/>
              </a:pPr>
              <a:t>8/7/2017</a:t>
            </a:fld>
            <a:endParaRPr lang="en-GB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altLang="en-US" noProof="0" smtClean="0"/>
              <a:t>Click to edit Master text styles</a:t>
            </a:r>
          </a:p>
          <a:p>
            <a:pPr lvl="1"/>
            <a:r>
              <a:rPr lang="en-US" altLang="en-US" noProof="0" smtClean="0"/>
              <a:t>Second level</a:t>
            </a:r>
          </a:p>
          <a:p>
            <a:pPr lvl="2"/>
            <a:r>
              <a:rPr lang="en-US" altLang="en-US" noProof="0" smtClean="0"/>
              <a:t>Third level</a:t>
            </a:r>
          </a:p>
          <a:p>
            <a:pPr lvl="3"/>
            <a:r>
              <a:rPr lang="en-US" altLang="en-US" noProof="0" smtClean="0"/>
              <a:t>Fourth level</a:t>
            </a:r>
          </a:p>
          <a:p>
            <a:pPr lvl="4"/>
            <a:r>
              <a:rPr lang="en-US" altLang="en-US" noProof="0" smtClean="0"/>
              <a:t>Fifth level</a:t>
            </a:r>
            <a:endParaRPr lang="en-GB" alt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102" charset="0"/>
                <a:ea typeface="ＭＳ Ｐゴシック" pitchFamily="-102" charset="-128"/>
              </a:defRPr>
            </a:lvl1pPr>
          </a:lstStyle>
          <a:p>
            <a:pPr>
              <a:defRPr/>
            </a:pPr>
            <a:fld id="{C670CA27-AEAB-457E-A5F4-3E650061ED3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102698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2" charset="-128"/>
        <a:cs typeface="ＭＳ Ｐゴシック" pitchFamily="-10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>
              <a:defRPr/>
            </a:pPr>
            <a:endParaRPr lang="en-GB" dirty="0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37931725" indent="-374745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0E70335A-8990-4CC1-B70C-2A5FC1768233}" type="slidenum">
              <a:rPr lang="en-GB" altLang="en-US" smtClean="0"/>
              <a:pPr eaLnBrk="1" hangingPunct="1">
                <a:spcBef>
                  <a:spcPct val="0"/>
                </a:spcBef>
              </a:pPr>
              <a:t>1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6826533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u="sng" baseline="0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dirty="0" smtClean="0"/>
              <a:t>CONFIDENTIAL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52141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dirty="0" smtClean="0"/>
              <a:t>CONFIDENTIAL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19188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dirty="0" smtClean="0"/>
              <a:t>CONFIDENTIAL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68783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dirty="0" smtClean="0"/>
              <a:t>CONFIDENTIAL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70059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dirty="0" smtClean="0"/>
              <a:t>CONFIDENTIAL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28986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b="0" i="0" u="none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dirty="0" smtClean="0"/>
              <a:t>CONFIDENTIAL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61171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dirty="0" smtClean="0"/>
              <a:t>CONFIDENTIAL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89989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u="none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dirty="0" smtClean="0"/>
              <a:t>CONFIDENTIAL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51849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dirty="0" smtClean="0"/>
              <a:t>CONFIDENTIAL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61467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dirty="0" smtClean="0"/>
              <a:t>CONFIDENTIAL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9877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dirty="0" smtClean="0"/>
              <a:t>CONFIDENTIAL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56306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dirty="0" smtClean="0"/>
              <a:t>CONFIDENTIAL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44071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dirty="0" smtClean="0"/>
              <a:t>CONFIDENTIAL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29305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dirty="0" smtClean="0"/>
              <a:t>CONFIDENTIAL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68700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dirty="0" smtClean="0"/>
              <a:t>CONFIDENTIAL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31617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dirty="0" smtClean="0"/>
              <a:t>CONFIDENTIAL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388284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dirty="0" smtClean="0"/>
              <a:t>CONFIDENTIAL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47813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dirty="0" smtClean="0"/>
              <a:t>CONFIDENTIAL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199847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dirty="0" smtClean="0"/>
              <a:t>CONFIDENTIAL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7459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dirty="0"/>
              <a:t>CONFIDENTIAL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98545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u="none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dirty="0"/>
              <a:t>CONFIDENTIAL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36152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000" b="0" u="none" baseline="0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dirty="0"/>
              <a:t>CONFIDENTIAL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97656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0" kern="1200" baseline="0" dirty="0" smtClean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dirty="0"/>
              <a:t>CONFIDENTIAL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77669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dirty="0"/>
              <a:t>CONFIDENTIAL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79761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u="none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dirty="0"/>
              <a:t>CONFIDENTIAL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89795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dirty="0"/>
              <a:t>CONFIDENTIAL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6784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774632" cy="14700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2592487"/>
            <a:ext cx="7776000" cy="1752600"/>
          </a:xfrm>
        </p:spPr>
        <p:txBody>
          <a:bodyPr/>
          <a:lstStyle>
            <a:lvl1pPr marL="0" indent="0" algn="l">
              <a:spcBef>
                <a:spcPts val="300"/>
              </a:spcBef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3041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18488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18488" cy="4968552"/>
          </a:xfrm>
        </p:spPr>
        <p:txBody>
          <a:bodyPr/>
          <a:lstStyle>
            <a:lvl1pPr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defRPr/>
            </a:lvl1pPr>
            <a:lvl2pPr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defRPr/>
            </a:lvl2pPr>
            <a:lvl3pPr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defRPr/>
            </a:lvl3pPr>
            <a:lvl4pPr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defRPr/>
            </a:lvl4pPr>
            <a:lvl5pPr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48264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smtClean="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92508B95-668A-4FBD-B1CA-06AFA4FF490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9400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41438"/>
            <a:ext cx="4038600" cy="496788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41438"/>
            <a:ext cx="4027488" cy="496788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48264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smtClean="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92508B95-668A-4FBD-B1CA-06AFA4FF490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7636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title - for large figs +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18488" cy="11430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18488" cy="5328592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75475" y="6453188"/>
            <a:ext cx="2133600" cy="365125"/>
          </a:xfrm>
        </p:spPr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5F6DC2C9-A942-49FD-A584-C39B7429034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642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685" y="264146"/>
            <a:ext cx="8637490" cy="940609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255685" y="1268413"/>
            <a:ext cx="8637490" cy="50403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26309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32824D6-1CC4-45B0-B658-13A760FABFF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2830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88913"/>
            <a:ext cx="82184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  <a:endParaRPr lang="en-GB" altLang="en-US" dirty="0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340768"/>
            <a:ext cx="8218488" cy="464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  <a:endParaRPr lang="en-GB" alt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48264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smtClean="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92508B95-668A-4FBD-B1CA-06AFA4FF490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4" r:id="rId1"/>
    <p:sldLayoutId id="2147484215" r:id="rId2"/>
    <p:sldLayoutId id="2147484216" r:id="rId3"/>
    <p:sldLayoutId id="2147484217" r:id="rId4"/>
    <p:sldLayoutId id="2147484218" r:id="rId5"/>
  </p:sldLayoutIdLst>
  <p:hf hdr="0" ftr="0" dt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lnSpc>
          <a:spcPct val="95000"/>
        </a:lnSpc>
        <a:spcBef>
          <a:spcPts val="0"/>
        </a:spcBef>
        <a:spcAft>
          <a:spcPts val="800"/>
        </a:spcAft>
        <a:buFont typeface="Arial" charset="0"/>
        <a:buChar char="•"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lnSpc>
          <a:spcPct val="95000"/>
        </a:lnSpc>
        <a:spcBef>
          <a:spcPts val="0"/>
        </a:spcBef>
        <a:spcAft>
          <a:spcPts val="800"/>
        </a:spcAft>
        <a:buFont typeface="Arial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lnSpc>
          <a:spcPct val="95000"/>
        </a:lnSpc>
        <a:spcBef>
          <a:spcPts val="0"/>
        </a:spcBef>
        <a:spcAft>
          <a:spcPts val="800"/>
        </a:spcAft>
        <a:buFont typeface="Arial" charset="0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lnSpc>
          <a:spcPct val="95000"/>
        </a:lnSpc>
        <a:spcBef>
          <a:spcPts val="0"/>
        </a:spcBef>
        <a:spcAft>
          <a:spcPts val="800"/>
        </a:spcAft>
        <a:buFont typeface="Arial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lnSpc>
          <a:spcPct val="95000"/>
        </a:lnSpc>
        <a:spcBef>
          <a:spcPts val="0"/>
        </a:spcBef>
        <a:spcAft>
          <a:spcPts val="800"/>
        </a:spcAft>
        <a:buFont typeface="Arial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ctrTitle"/>
          </p:nvPr>
        </p:nvSpPr>
        <p:spPr>
          <a:xfrm>
            <a:off x="684213" y="836613"/>
            <a:ext cx="7773987" cy="1470025"/>
          </a:xfrm>
        </p:spPr>
        <p:txBody>
          <a:bodyPr/>
          <a:lstStyle/>
          <a:p>
            <a:r>
              <a:rPr lang="en-GB" altLang="en-US" b="1" dirty="0" smtClean="0">
                <a:latin typeface="Arial" charset="0"/>
                <a:ea typeface="ＭＳ Ｐゴシック" pitchFamily="34" charset="-128"/>
                <a:cs typeface="Arial" charset="0"/>
              </a:rPr>
              <a:t>Lead team presentation</a:t>
            </a:r>
            <a:br>
              <a:rPr lang="en-GB" altLang="en-US" b="1" dirty="0" smtClean="0">
                <a:latin typeface="Arial" charset="0"/>
                <a:ea typeface="ＭＳ Ｐゴシック" pitchFamily="34" charset="-128"/>
                <a:cs typeface="Arial" charset="0"/>
              </a:rPr>
            </a:br>
            <a:r>
              <a:rPr lang="en-GB" dirty="0"/>
              <a:t>Fulvestrant for untreated hormone-receptor positive locally advanced or metastatic breast cancer </a:t>
            </a:r>
            <a:endParaRPr lang="en-GB" altLang="en-US" b="1" dirty="0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6147" name="Subtitle 2"/>
          <p:cNvSpPr>
            <a:spLocks noGrp="1"/>
          </p:cNvSpPr>
          <p:nvPr>
            <p:ph type="subTitle" idx="1"/>
          </p:nvPr>
        </p:nvSpPr>
        <p:spPr>
          <a:xfrm>
            <a:off x="680580" y="2996952"/>
            <a:ext cx="7775575" cy="1752600"/>
          </a:xfrm>
        </p:spPr>
        <p:txBody>
          <a:bodyPr/>
          <a:lstStyle/>
          <a:p>
            <a:pPr eaLnBrk="1" hangingPunct="1"/>
            <a:r>
              <a:rPr lang="en-GB" altLang="en-US" sz="2400" dirty="0" smtClean="0">
                <a:latin typeface="Arial" charset="0"/>
                <a:ea typeface="ＭＳ Ｐゴシック" pitchFamily="34" charset="-128"/>
                <a:cs typeface="Arial" charset="0"/>
              </a:rPr>
              <a:t>1</a:t>
            </a:r>
            <a:r>
              <a:rPr lang="en-GB" altLang="en-US" sz="2400" baseline="30000" dirty="0" smtClean="0">
                <a:latin typeface="Arial" charset="0"/>
                <a:ea typeface="ＭＳ Ｐゴシック" pitchFamily="34" charset="-128"/>
                <a:cs typeface="Arial" charset="0"/>
              </a:rPr>
              <a:t>st</a:t>
            </a:r>
            <a:r>
              <a:rPr lang="en-GB" altLang="en-US" sz="2400" dirty="0" smtClean="0">
                <a:latin typeface="Arial" charset="0"/>
                <a:ea typeface="ＭＳ Ｐゴシック" pitchFamily="34" charset="-128"/>
                <a:cs typeface="Arial" charset="0"/>
              </a:rPr>
              <a:t> Appraisal Committee meeting</a:t>
            </a:r>
          </a:p>
          <a:p>
            <a:pPr eaLnBrk="1" hangingPunct="1"/>
            <a:r>
              <a:rPr lang="en-GB" altLang="en-US" sz="2400" dirty="0" smtClean="0">
                <a:latin typeface="Arial" charset="0"/>
                <a:ea typeface="ＭＳ Ｐゴシック" pitchFamily="34" charset="-128"/>
                <a:cs typeface="Arial" charset="0"/>
              </a:rPr>
              <a:t>Cost Effectiveness</a:t>
            </a:r>
          </a:p>
          <a:p>
            <a:pPr eaLnBrk="1" hangingPunct="1"/>
            <a:r>
              <a:rPr lang="en-GB" altLang="en-US" sz="2400" dirty="0" smtClean="0">
                <a:latin typeface="Arial" charset="0"/>
                <a:ea typeface="ＭＳ Ｐゴシック" pitchFamily="34" charset="-128"/>
                <a:cs typeface="Arial" charset="0"/>
              </a:rPr>
              <a:t>Committee </a:t>
            </a:r>
            <a:r>
              <a:rPr lang="en-GB" altLang="en-US" sz="2400" dirty="0">
                <a:latin typeface="Arial" charset="0"/>
                <a:ea typeface="ＭＳ Ｐゴシック" pitchFamily="34" charset="-128"/>
                <a:cs typeface="Arial" charset="0"/>
              </a:rPr>
              <a:t>A</a:t>
            </a:r>
            <a:endParaRPr lang="en-GB" altLang="en-US" sz="2400" dirty="0" smtClean="0">
              <a:latin typeface="Arial" charset="0"/>
              <a:ea typeface="ＭＳ Ｐゴシック" pitchFamily="34" charset="-128"/>
              <a:cs typeface="Arial" charset="0"/>
            </a:endParaRPr>
          </a:p>
          <a:p>
            <a:pPr eaLnBrk="1" hangingPunct="1"/>
            <a:r>
              <a:rPr lang="en-GB" altLang="en-US" sz="2400" dirty="0" smtClean="0">
                <a:latin typeface="Arial" charset="0"/>
                <a:ea typeface="ＭＳ Ｐゴシック" pitchFamily="34" charset="-128"/>
                <a:cs typeface="Arial" charset="0"/>
              </a:rPr>
              <a:t>Lead team: Olivia Wu</a:t>
            </a:r>
          </a:p>
          <a:p>
            <a:pPr eaLnBrk="1" hangingPunct="1"/>
            <a:r>
              <a:rPr lang="en-GB" altLang="en-US" sz="2400" dirty="0" smtClean="0">
                <a:latin typeface="Arial" charset="0"/>
                <a:ea typeface="ＭＳ Ｐゴシック" pitchFamily="34" charset="-128"/>
                <a:cs typeface="Arial" charset="0"/>
              </a:rPr>
              <a:t>ERG: Southampton Health Technology </a:t>
            </a:r>
            <a:r>
              <a:rPr lang="en-GB" altLang="en-US" sz="2400" dirty="0">
                <a:latin typeface="Arial" charset="0"/>
                <a:ea typeface="ＭＳ Ｐゴシック" pitchFamily="34" charset="-128"/>
                <a:cs typeface="Arial" charset="0"/>
              </a:rPr>
              <a:t>A</a:t>
            </a:r>
            <a:r>
              <a:rPr lang="en-GB" altLang="en-US" sz="2400" dirty="0" smtClean="0">
                <a:latin typeface="Arial" charset="0"/>
                <a:ea typeface="ＭＳ Ｐゴシック" pitchFamily="34" charset="-128"/>
                <a:cs typeface="Arial" charset="0"/>
              </a:rPr>
              <a:t>ssessment </a:t>
            </a:r>
            <a:r>
              <a:rPr lang="en-GB" altLang="en-US" sz="2400" dirty="0">
                <a:latin typeface="Arial" charset="0"/>
                <a:ea typeface="ＭＳ Ｐゴシック" pitchFamily="34" charset="-128"/>
                <a:cs typeface="Arial" charset="0"/>
              </a:rPr>
              <a:t>C</a:t>
            </a:r>
            <a:r>
              <a:rPr lang="en-GB" altLang="en-US" sz="2400" dirty="0" smtClean="0">
                <a:latin typeface="Arial" charset="0"/>
                <a:ea typeface="ＭＳ Ｐゴシック" pitchFamily="34" charset="-128"/>
                <a:cs typeface="Arial" charset="0"/>
              </a:rPr>
              <a:t>entre </a:t>
            </a:r>
          </a:p>
          <a:p>
            <a:pPr eaLnBrk="1" hangingPunct="1"/>
            <a:r>
              <a:rPr lang="en-GB" altLang="en-US" sz="2400" dirty="0" smtClean="0">
                <a:latin typeface="Arial" charset="0"/>
                <a:ea typeface="ＭＳ Ｐゴシック" pitchFamily="34" charset="-128"/>
                <a:cs typeface="Arial" charset="0"/>
              </a:rPr>
              <a:t>8</a:t>
            </a:r>
            <a:r>
              <a:rPr lang="en-GB" altLang="en-US" sz="2400" baseline="30000" dirty="0" smtClean="0">
                <a:latin typeface="Arial" charset="0"/>
                <a:ea typeface="ＭＳ Ｐゴシック" pitchFamily="34" charset="-128"/>
                <a:cs typeface="Arial" charset="0"/>
              </a:rPr>
              <a:t>th</a:t>
            </a:r>
            <a:r>
              <a:rPr lang="en-GB" altLang="en-US" sz="2400" dirty="0" smtClean="0">
                <a:latin typeface="Arial" charset="0"/>
                <a:ea typeface="ＭＳ Ｐゴシック" pitchFamily="34" charset="-128"/>
                <a:cs typeface="Arial" charset="0"/>
              </a:rPr>
              <a:t> August 2017</a:t>
            </a:r>
          </a:p>
          <a:p>
            <a:pPr eaLnBrk="1" hangingPunct="1"/>
            <a:endParaRPr lang="en-GB" altLang="en-US" dirty="0" smtClean="0">
              <a:solidFill>
                <a:srgbClr val="898989"/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48087" y="6237312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i="1" dirty="0" smtClean="0">
                <a:solidFill>
                  <a:srgbClr val="FF0000"/>
                </a:solidFill>
              </a:rPr>
              <a:t>Public slides and handouts</a:t>
            </a:r>
            <a:endParaRPr lang="en-GB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94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Utility values used in the model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255685" y="1268413"/>
            <a:ext cx="8637490" cy="5040312"/>
          </a:xfrm>
        </p:spPr>
        <p:txBody>
          <a:bodyPr/>
          <a:lstStyle/>
          <a:p>
            <a:r>
              <a:rPr lang="en-GB" sz="2000" dirty="0"/>
              <a:t>Utility values were derived from a mixed models with repeated measurements (MMRM) from the FALCON </a:t>
            </a:r>
            <a:r>
              <a:rPr lang="en-GB" sz="2000" dirty="0" smtClean="0"/>
              <a:t>trial </a:t>
            </a:r>
          </a:p>
          <a:p>
            <a:pPr lvl="1"/>
            <a:r>
              <a:rPr lang="en-GB" sz="2000" dirty="0"/>
              <a:t>u</a:t>
            </a:r>
            <a:r>
              <a:rPr lang="en-GB" sz="2000" dirty="0" smtClean="0"/>
              <a:t>sed direct EQ-5D-3L data from the trial</a:t>
            </a:r>
          </a:p>
          <a:p>
            <a:pPr lvl="1"/>
            <a:r>
              <a:rPr lang="en-GB" sz="2000" dirty="0" smtClean="0"/>
              <a:t>used </a:t>
            </a:r>
            <a:r>
              <a:rPr lang="en-GB" sz="2000" dirty="0"/>
              <a:t>to account for repeated measurements of utility during the trial</a:t>
            </a:r>
          </a:p>
          <a:p>
            <a:pPr lvl="1"/>
            <a:r>
              <a:rPr lang="en-GB" sz="2000" dirty="0" smtClean="0"/>
              <a:t>company explored the fit of a covariate-adjusted model but chose the unadjusted model (progression was the only covariate) because it was the best match to the NICE reference case</a:t>
            </a:r>
          </a:p>
          <a:p>
            <a:pPr marL="0" indent="0">
              <a:buNone/>
            </a:pPr>
            <a:endParaRPr lang="en-GB" sz="2400" dirty="0"/>
          </a:p>
          <a:p>
            <a:endParaRPr lang="en-GB" dirty="0"/>
          </a:p>
          <a:p>
            <a:pPr lv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10</a:t>
            </a:fld>
            <a:endParaRPr lang="en-GB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7697312"/>
              </p:ext>
            </p:extLst>
          </p:nvPr>
        </p:nvGraphicFramePr>
        <p:xfrm>
          <a:off x="474358" y="3788569"/>
          <a:ext cx="8200141" cy="22322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7879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02134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744083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200"/>
                        </a:spcAft>
                        <a:tabLst>
                          <a:tab pos="914400" algn="l"/>
                        </a:tabLst>
                      </a:pPr>
                      <a:r>
                        <a:rPr lang="en-GB" sz="2000" dirty="0">
                          <a:effectLst/>
                        </a:rPr>
                        <a:t>Health state</a:t>
                      </a:r>
                      <a:endParaRPr lang="en-GB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200"/>
                        </a:spcAft>
                        <a:tabLst>
                          <a:tab pos="914400" algn="l"/>
                        </a:tabLst>
                      </a:pPr>
                      <a:r>
                        <a:rPr lang="en-GB" sz="2000" dirty="0">
                          <a:effectLst/>
                        </a:rPr>
                        <a:t>Base case: MMRM </a:t>
                      </a:r>
                      <a:endParaRPr lang="en-GB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44083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200"/>
                        </a:spcAft>
                        <a:tabLst>
                          <a:tab pos="914400" algn="l"/>
                        </a:tabLst>
                      </a:pPr>
                      <a:r>
                        <a:rPr lang="en-GB" sz="2000" dirty="0" smtClean="0">
                          <a:effectLst/>
                        </a:rPr>
                        <a:t>Progression-free (PF)</a:t>
                      </a:r>
                      <a:endParaRPr lang="en-GB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2000" dirty="0">
                          <a:effectLst/>
                        </a:rPr>
                        <a:t>0.7511</a:t>
                      </a:r>
                      <a:endParaRPr lang="en-GB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44083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200"/>
                        </a:spcAft>
                        <a:tabLst>
                          <a:tab pos="914400" algn="l"/>
                        </a:tabLst>
                      </a:pPr>
                      <a:r>
                        <a:rPr lang="en-GB" sz="2000" dirty="0">
                          <a:effectLst/>
                        </a:rPr>
                        <a:t>Progressed </a:t>
                      </a:r>
                      <a:r>
                        <a:rPr lang="en-GB" sz="2000" dirty="0" smtClean="0">
                          <a:effectLst/>
                        </a:rPr>
                        <a:t>disease (PD)</a:t>
                      </a:r>
                      <a:endParaRPr lang="en-GB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2000" dirty="0">
                          <a:effectLst/>
                        </a:rPr>
                        <a:t>0.6913</a:t>
                      </a:r>
                      <a:endParaRPr lang="en-GB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74357" y="6016337"/>
            <a:ext cx="82001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Note; the company acknowledge the PD value used in the base case is higher than those used in past appraisals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57325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219" y="188640"/>
            <a:ext cx="8637490" cy="687474"/>
          </a:xfrm>
        </p:spPr>
        <p:txBody>
          <a:bodyPr/>
          <a:lstStyle/>
          <a:p>
            <a:r>
              <a:rPr lang="en-GB" sz="2800" b="1" dirty="0" smtClean="0"/>
              <a:t>Utility values used in other technology appraisals</a:t>
            </a:r>
            <a:endParaRPr lang="en-GB" sz="28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0"/>
            <p:extLst/>
          </p:nvPr>
        </p:nvGraphicFramePr>
        <p:xfrm>
          <a:off x="246220" y="809434"/>
          <a:ext cx="8637490" cy="53888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28340"/>
                <a:gridCol w="2861261"/>
                <a:gridCol w="2147889"/>
              </a:tblGrid>
              <a:tr h="284613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200"/>
                        </a:spcAft>
                        <a:tabLst>
                          <a:tab pos="914400" algn="l"/>
                        </a:tabLst>
                      </a:pPr>
                      <a:r>
                        <a:rPr lang="en-GB" sz="1600" dirty="0">
                          <a:effectLst/>
                        </a:rPr>
                        <a:t>Treatment (submission)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584" marR="52584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200"/>
                        </a:spcAft>
                        <a:tabLst>
                          <a:tab pos="914400" algn="l"/>
                        </a:tabLst>
                      </a:pPr>
                      <a:r>
                        <a:rPr lang="en-GB" sz="1600" dirty="0">
                          <a:effectLst/>
                        </a:rPr>
                        <a:t>PFS 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584" marR="52584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200"/>
                        </a:spcAft>
                        <a:tabLst>
                          <a:tab pos="914400" algn="l"/>
                        </a:tabLst>
                      </a:pPr>
                      <a:r>
                        <a:rPr lang="en-GB" sz="1600" dirty="0">
                          <a:effectLst/>
                        </a:rPr>
                        <a:t>PD 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584" marR="52584" marT="0" marB="0"/>
                </a:tc>
              </a:tr>
              <a:tr h="628521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b="0" dirty="0">
                          <a:effectLst/>
                        </a:rPr>
                        <a:t>Trastuzumab emtansine (TA371</a:t>
                      </a:r>
                      <a:r>
                        <a:rPr lang="en-GB" sz="1600" b="0" dirty="0" smtClean="0">
                          <a:effectLst/>
                        </a:rPr>
                        <a:t>)</a:t>
                      </a:r>
                      <a:endParaRPr lang="en-GB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584" marR="52584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dirty="0">
                          <a:effectLst/>
                        </a:rPr>
                        <a:t>0.78 (</a:t>
                      </a:r>
                      <a:r>
                        <a:rPr lang="en-GB" sz="1600" dirty="0" smtClean="0">
                          <a:effectLst/>
                        </a:rPr>
                        <a:t>TRA)</a:t>
                      </a:r>
                      <a:endParaRPr lang="en-GB" sz="1600" dirty="0">
                        <a:effectLst/>
                      </a:endParaRPr>
                    </a:p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dirty="0">
                          <a:effectLst/>
                        </a:rPr>
                        <a:t>0.72 (</a:t>
                      </a:r>
                      <a:r>
                        <a:rPr lang="en-GB" sz="1600" dirty="0" smtClean="0">
                          <a:effectLst/>
                        </a:rPr>
                        <a:t>LAP+CAP)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584" marR="52584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dirty="0">
                          <a:effectLst/>
                        </a:rPr>
                        <a:t>0.5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584" marR="52584" marT="0" marB="0"/>
                </a:tc>
              </a:tr>
              <a:tr h="628521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b="0" dirty="0" err="1" smtClean="0">
                          <a:effectLst/>
                        </a:rPr>
                        <a:t>Everolimus</a:t>
                      </a:r>
                      <a:r>
                        <a:rPr lang="en-GB" sz="1600" b="0" dirty="0" smtClean="0">
                          <a:effectLst/>
                        </a:rPr>
                        <a:t> </a:t>
                      </a:r>
                      <a:r>
                        <a:rPr lang="en-GB" sz="1600" b="0" dirty="0">
                          <a:effectLst/>
                        </a:rPr>
                        <a:t>in combination with </a:t>
                      </a:r>
                      <a:r>
                        <a:rPr lang="en-GB" sz="1600" b="0" dirty="0" err="1" smtClean="0">
                          <a:effectLst/>
                        </a:rPr>
                        <a:t>exemestane</a:t>
                      </a:r>
                      <a:r>
                        <a:rPr lang="en-GB" sz="1600" b="0" dirty="0" smtClean="0">
                          <a:effectLst/>
                        </a:rPr>
                        <a:t> </a:t>
                      </a:r>
                      <a:r>
                        <a:rPr lang="en-GB" sz="1600" b="0" dirty="0">
                          <a:effectLst/>
                        </a:rPr>
                        <a:t>(TA295</a:t>
                      </a:r>
                      <a:r>
                        <a:rPr lang="en-GB" sz="1600" b="0" dirty="0" smtClean="0">
                          <a:effectLst/>
                        </a:rPr>
                        <a:t>)</a:t>
                      </a:r>
                      <a:endParaRPr lang="en-GB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584" marR="52584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dirty="0">
                          <a:effectLst/>
                        </a:rPr>
                        <a:t>0.7644 (</a:t>
                      </a:r>
                      <a:r>
                        <a:rPr lang="en-GB" sz="1600" dirty="0" smtClean="0">
                          <a:effectLst/>
                        </a:rPr>
                        <a:t>EVE+EXE)</a:t>
                      </a:r>
                      <a:endParaRPr lang="en-GB" sz="1600" dirty="0">
                        <a:effectLst/>
                      </a:endParaRPr>
                    </a:p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dirty="0">
                          <a:effectLst/>
                        </a:rPr>
                        <a:t>0.7571 (</a:t>
                      </a:r>
                      <a:r>
                        <a:rPr lang="en-GB" sz="1600" dirty="0" smtClean="0">
                          <a:effectLst/>
                        </a:rPr>
                        <a:t>PLC+EXE)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584" marR="52584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dirty="0">
                          <a:effectLst/>
                        </a:rPr>
                        <a:t>0.65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584" marR="52584" marT="0" marB="0"/>
                </a:tc>
              </a:tr>
              <a:tr h="569227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b="0" dirty="0">
                          <a:effectLst/>
                        </a:rPr>
                        <a:t>Bevacizumab with </a:t>
                      </a:r>
                      <a:r>
                        <a:rPr lang="en-GB" sz="1600" b="0" dirty="0" err="1">
                          <a:effectLst/>
                        </a:rPr>
                        <a:t>capecitabine</a:t>
                      </a:r>
                      <a:r>
                        <a:rPr lang="en-GB" sz="1600" b="0" dirty="0">
                          <a:effectLst/>
                        </a:rPr>
                        <a:t> (TA263</a:t>
                      </a:r>
                      <a:r>
                        <a:rPr lang="en-GB" sz="1600" b="0" dirty="0" smtClean="0">
                          <a:effectLst/>
                        </a:rPr>
                        <a:t>)</a:t>
                      </a:r>
                      <a:endParaRPr lang="en-GB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584" marR="52584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dirty="0">
                          <a:effectLst/>
                        </a:rPr>
                        <a:t>0.784 (BEV+CAP) 0.774 (CAP)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584" marR="52584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dirty="0">
                          <a:effectLst/>
                        </a:rPr>
                        <a:t>0.496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584" marR="52584" marT="0" marB="0"/>
                </a:tc>
              </a:tr>
              <a:tr h="538538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b="0" dirty="0" err="1">
                          <a:effectLst/>
                        </a:rPr>
                        <a:t>Lapatinib</a:t>
                      </a:r>
                      <a:r>
                        <a:rPr lang="en-GB" sz="1600" b="0" dirty="0">
                          <a:effectLst/>
                        </a:rPr>
                        <a:t> plus letrozole (TA257</a:t>
                      </a:r>
                      <a:r>
                        <a:rPr lang="en-GB" sz="1600" b="0" dirty="0" smtClean="0">
                          <a:effectLst/>
                        </a:rPr>
                        <a:t>)</a:t>
                      </a:r>
                      <a:endParaRPr lang="en-GB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584" marR="52584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dirty="0">
                          <a:effectLst/>
                        </a:rPr>
                        <a:t>0.86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584" marR="52584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dirty="0">
                          <a:effectLst/>
                        </a:rPr>
                        <a:t>0.62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584" marR="52584" marT="0" marB="0"/>
                </a:tc>
              </a:tr>
              <a:tr h="284613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b="0" dirty="0">
                          <a:effectLst/>
                        </a:rPr>
                        <a:t>Trastuzumab plus anastrozole (TA257</a:t>
                      </a:r>
                      <a:r>
                        <a:rPr lang="en-GB" sz="1600" b="0" dirty="0" smtClean="0">
                          <a:effectLst/>
                        </a:rPr>
                        <a:t>)</a:t>
                      </a:r>
                      <a:endParaRPr lang="en-GB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584" marR="52584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dirty="0">
                          <a:effectLst/>
                        </a:rPr>
                        <a:t>0.73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584" marR="52584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dirty="0">
                          <a:effectLst/>
                        </a:rPr>
                        <a:t>0.45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584" marR="52584" marT="0" marB="0"/>
                </a:tc>
              </a:tr>
              <a:tr h="628521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b="0" dirty="0">
                          <a:effectLst/>
                        </a:rPr>
                        <a:t>Eribulin (TA423</a:t>
                      </a:r>
                      <a:r>
                        <a:rPr lang="en-GB" sz="1600" b="0" dirty="0" smtClean="0">
                          <a:effectLst/>
                        </a:rPr>
                        <a:t>)</a:t>
                      </a:r>
                      <a:endParaRPr lang="en-GB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584" marR="52584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dirty="0">
                          <a:effectLst/>
                        </a:rPr>
                        <a:t>0.715 (stable)</a:t>
                      </a:r>
                    </a:p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dirty="0">
                          <a:effectLst/>
                        </a:rPr>
                        <a:t>0.790 (response)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584" marR="52584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dirty="0">
                          <a:effectLst/>
                        </a:rPr>
                        <a:t>0.443</a:t>
                      </a:r>
                    </a:p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dirty="0">
                          <a:effectLst/>
                        </a:rPr>
                        <a:t>0.16 (terminal)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584" marR="52584" marT="0" marB="0"/>
                </a:tc>
              </a:tr>
              <a:tr h="284613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b="0" dirty="0">
                          <a:effectLst/>
                        </a:rPr>
                        <a:t>Fulvestrant (TA239</a:t>
                      </a:r>
                      <a:r>
                        <a:rPr lang="en-GB" sz="1600" b="0" dirty="0" smtClean="0">
                          <a:effectLst/>
                        </a:rPr>
                        <a:t>)</a:t>
                      </a:r>
                      <a:endParaRPr lang="en-GB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584" marR="52584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dirty="0">
                          <a:effectLst/>
                        </a:rPr>
                        <a:t>0.72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584" marR="52584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dirty="0">
                          <a:effectLst/>
                        </a:rPr>
                        <a:t>0.44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584" marR="52584" marT="0" marB="0"/>
                </a:tc>
              </a:tr>
              <a:tr h="628521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b="0" dirty="0">
                          <a:effectLst/>
                        </a:rPr>
                        <a:t>Bevacizumab plus weekly paclitaxel  (TA214</a:t>
                      </a:r>
                      <a:r>
                        <a:rPr lang="en-GB" sz="1600" b="0" dirty="0" smtClean="0">
                          <a:effectLst/>
                        </a:rPr>
                        <a:t>)</a:t>
                      </a:r>
                      <a:endParaRPr lang="en-GB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584" marR="52584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dirty="0">
                          <a:effectLst/>
                        </a:rPr>
                        <a:t>0.65 (stable)</a:t>
                      </a:r>
                    </a:p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dirty="0">
                          <a:effectLst/>
                        </a:rPr>
                        <a:t>0.81 (response)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584" marR="52584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dirty="0">
                          <a:effectLst/>
                        </a:rPr>
                        <a:t>0.45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584" marR="52584" marT="0" marB="0"/>
                </a:tc>
              </a:tr>
              <a:tr h="628521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b="0" dirty="0">
                          <a:effectLst/>
                        </a:rPr>
                        <a:t>Gemcitabine plus paclitaxel (TA116</a:t>
                      </a:r>
                      <a:r>
                        <a:rPr lang="en-GB" sz="1600" b="0" dirty="0" smtClean="0">
                          <a:effectLst/>
                        </a:rPr>
                        <a:t>)</a:t>
                      </a:r>
                      <a:endParaRPr lang="en-GB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584" marR="52584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dirty="0">
                          <a:effectLst/>
                        </a:rPr>
                        <a:t>0.72 (stable)</a:t>
                      </a:r>
                    </a:p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dirty="0">
                          <a:effectLst/>
                        </a:rPr>
                        <a:t>0.80 (response)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584" marR="52584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dirty="0">
                          <a:effectLst/>
                        </a:rPr>
                        <a:t>0.46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584" marR="52584" marT="0" marB="0"/>
                </a:tc>
              </a:tr>
              <a:tr h="284613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b="0" dirty="0">
                          <a:effectLst/>
                        </a:rPr>
                        <a:t>Trastuzumab plus paclitaxel (TA34</a:t>
                      </a:r>
                      <a:r>
                        <a:rPr lang="en-GB" sz="1600" b="0" dirty="0" smtClean="0">
                          <a:effectLst/>
                        </a:rPr>
                        <a:t>)</a:t>
                      </a:r>
                      <a:endParaRPr lang="en-GB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584" marR="52584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dirty="0">
                          <a:effectLst/>
                        </a:rPr>
                        <a:t>NR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584" marR="52584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dirty="0">
                          <a:effectLst/>
                        </a:rPr>
                        <a:t>NR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584" marR="52584" marT="0" marB="0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240426" y="6198255"/>
            <a:ext cx="86374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BEV</a:t>
            </a:r>
            <a:r>
              <a:rPr lang="en-GB" sz="1400" dirty="0"/>
              <a:t>, bevacizumab; CAP, </a:t>
            </a:r>
            <a:r>
              <a:rPr lang="en-GB" sz="1400" dirty="0" err="1"/>
              <a:t>capecitabine</a:t>
            </a:r>
            <a:r>
              <a:rPr lang="en-GB" sz="1400" dirty="0"/>
              <a:t>; EVE, </a:t>
            </a:r>
            <a:r>
              <a:rPr lang="en-GB" sz="1400" dirty="0" err="1"/>
              <a:t>everolimus</a:t>
            </a:r>
            <a:r>
              <a:rPr lang="en-GB" sz="1400" dirty="0"/>
              <a:t>; EXE, </a:t>
            </a:r>
            <a:r>
              <a:rPr lang="en-GB" sz="1400" dirty="0" err="1"/>
              <a:t>exemestane</a:t>
            </a:r>
            <a:r>
              <a:rPr lang="en-GB" sz="1400" dirty="0"/>
              <a:t>; LAP, </a:t>
            </a:r>
            <a:r>
              <a:rPr lang="en-GB" sz="1400" dirty="0" err="1"/>
              <a:t>lapatinib</a:t>
            </a:r>
            <a:r>
              <a:rPr lang="en-GB" sz="1400" dirty="0"/>
              <a:t>; </a:t>
            </a:r>
            <a:r>
              <a:rPr lang="en-GB" sz="1400" dirty="0" smtClean="0"/>
              <a:t>NR, not reported; </a:t>
            </a:r>
            <a:r>
              <a:rPr lang="en-GB" sz="1400" dirty="0"/>
              <a:t>TA, technology appraisal; TRA, trastuzumab </a:t>
            </a:r>
            <a:r>
              <a:rPr lang="en-GB" sz="1400" dirty="0" err="1"/>
              <a:t>emtansine</a:t>
            </a:r>
            <a:r>
              <a:rPr lang="en-GB" sz="1400" dirty="0" smtClean="0"/>
              <a:t>;.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4809714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Resource use (1)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2000" dirty="0"/>
              <a:t>Total drug acquisition per 4-week cycle - based on estimated time-to-treatment discontinuation (assumed to be until disease progression – PFS) and compliance rate (sourced from the FALCON trial; fulvestrant and anastrozole, 0.99; letrozole and tamoxifen assumed to be 1.00 full compliance)</a:t>
            </a:r>
          </a:p>
          <a:p>
            <a:pPr lvl="1"/>
            <a:r>
              <a:rPr lang="en-GB" sz="1800" b="1" dirty="0"/>
              <a:t>Fulvestrant</a:t>
            </a:r>
            <a:r>
              <a:rPr lang="en-GB" sz="1800" dirty="0"/>
              <a:t> </a:t>
            </a:r>
            <a:r>
              <a:rPr lang="en-GB" sz="1800" b="1" dirty="0"/>
              <a:t>(1</a:t>
            </a:r>
            <a:r>
              <a:rPr lang="en-GB" sz="1800" b="1" baseline="30000" dirty="0"/>
              <a:t>st</a:t>
            </a:r>
            <a:r>
              <a:rPr lang="en-GB" sz="1800" b="1" dirty="0"/>
              <a:t> 4 weeks): </a:t>
            </a:r>
            <a:r>
              <a:rPr lang="en-GB" sz="1800" dirty="0"/>
              <a:t>£1,044.82, </a:t>
            </a:r>
            <a:r>
              <a:rPr lang="en-GB" sz="1800" b="1" dirty="0"/>
              <a:t>(after 1</a:t>
            </a:r>
            <a:r>
              <a:rPr lang="en-GB" sz="1800" b="1" baseline="30000" dirty="0"/>
              <a:t>st</a:t>
            </a:r>
            <a:r>
              <a:rPr lang="en-GB" sz="1800" b="1" dirty="0"/>
              <a:t> 4 weeks): </a:t>
            </a:r>
            <a:r>
              <a:rPr lang="en-GB" sz="1800" dirty="0"/>
              <a:t>£522.41</a:t>
            </a:r>
          </a:p>
          <a:p>
            <a:pPr lvl="1"/>
            <a:r>
              <a:rPr lang="en-GB" sz="1800" b="1" dirty="0"/>
              <a:t>anastrozole: </a:t>
            </a:r>
            <a:r>
              <a:rPr lang="en-GB" sz="1800" dirty="0"/>
              <a:t>£0.75, </a:t>
            </a:r>
            <a:r>
              <a:rPr lang="en-GB" sz="1800" b="1" dirty="0"/>
              <a:t>Letrozole: </a:t>
            </a:r>
            <a:r>
              <a:rPr lang="en-GB" sz="1800" dirty="0"/>
              <a:t>£1.52, </a:t>
            </a:r>
            <a:r>
              <a:rPr lang="en-GB" sz="1800" b="1" dirty="0"/>
              <a:t>Tamoxifen: </a:t>
            </a:r>
            <a:r>
              <a:rPr lang="en-GB" sz="1800" dirty="0"/>
              <a:t>£1.51</a:t>
            </a:r>
          </a:p>
          <a:p>
            <a:r>
              <a:rPr lang="en-GB" sz="2000" dirty="0"/>
              <a:t>Disease management costs were based on NICE clinical guideline CG81</a:t>
            </a:r>
          </a:p>
          <a:p>
            <a:r>
              <a:rPr lang="en-GB" sz="2000" dirty="0"/>
              <a:t>Progression-free health state costs sourced from PSSRU 2015/16</a:t>
            </a:r>
          </a:p>
          <a:p>
            <a:pPr lvl="1"/>
            <a:r>
              <a:rPr lang="en-GB" sz="1800" dirty="0"/>
              <a:t>Total per 4-week cycle: £183.36</a:t>
            </a:r>
          </a:p>
          <a:p>
            <a:r>
              <a:rPr lang="en-GB" sz="2000" dirty="0"/>
              <a:t>Progressed disease health state costs sourced from PSSRU 2015/16</a:t>
            </a:r>
          </a:p>
          <a:p>
            <a:pPr lvl="1"/>
            <a:r>
              <a:rPr lang="en-GB" sz="1800" dirty="0"/>
              <a:t>Total per 4-week cycle: £704.67</a:t>
            </a:r>
          </a:p>
          <a:p>
            <a:r>
              <a:rPr lang="en-GB" sz="2000" dirty="0"/>
              <a:t>Adverse event costs </a:t>
            </a:r>
          </a:p>
          <a:p>
            <a:pPr lvl="1"/>
            <a:r>
              <a:rPr lang="en-GB" sz="1800" dirty="0"/>
              <a:t>NHS reference costs sourced from previous NICE submissions</a:t>
            </a:r>
          </a:p>
          <a:p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537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Resource use (2)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dirty="0"/>
              <a:t>Subsequent treatment therapies &amp; cost (2</a:t>
            </a:r>
            <a:r>
              <a:rPr lang="en-GB" baseline="30000" dirty="0"/>
              <a:t>nd</a:t>
            </a:r>
            <a:r>
              <a:rPr lang="en-GB" dirty="0"/>
              <a:t> and 3</a:t>
            </a:r>
            <a:r>
              <a:rPr lang="en-GB" baseline="30000" dirty="0"/>
              <a:t>rd</a:t>
            </a:r>
            <a:r>
              <a:rPr lang="en-GB" dirty="0"/>
              <a:t> line) </a:t>
            </a:r>
          </a:p>
          <a:p>
            <a:pPr lvl="1"/>
            <a:r>
              <a:rPr lang="en-GB" dirty="0"/>
              <a:t>no retreatment with fulvestrant assumed (expert opinion) </a:t>
            </a:r>
          </a:p>
          <a:p>
            <a:pPr lvl="1"/>
            <a:r>
              <a:rPr lang="en-GB" dirty="0" smtClean="0"/>
              <a:t>estimates </a:t>
            </a:r>
            <a:r>
              <a:rPr lang="en-GB" dirty="0"/>
              <a:t>for proportion of people going on to the next line of treatment, duration and type of treatment </a:t>
            </a:r>
            <a:r>
              <a:rPr lang="en-GB" dirty="0" smtClean="0"/>
              <a:t>were sourced </a:t>
            </a:r>
            <a:r>
              <a:rPr lang="en-GB" dirty="0"/>
              <a:t>from literature (Kurosky, 2015; Yardley, 2013)</a:t>
            </a:r>
          </a:p>
          <a:p>
            <a:pPr lvl="1"/>
            <a:r>
              <a:rPr lang="en-GB" b="1" dirty="0"/>
              <a:t>second line:</a:t>
            </a:r>
            <a:r>
              <a:rPr lang="en-GB" dirty="0"/>
              <a:t> endocrine therapy, 54.35%; chemotherapy, 37.57%; targeted therapy, 8.08%; no treatment, 0%</a:t>
            </a:r>
          </a:p>
          <a:p>
            <a:pPr lvl="1"/>
            <a:r>
              <a:rPr lang="en-GB" b="1" dirty="0"/>
              <a:t>third line: </a:t>
            </a:r>
            <a:r>
              <a:rPr lang="en-GB" dirty="0"/>
              <a:t>endocrine therapy, 24.02%; chemotherapy, 30.39%; targeted therapy, 0%; no treatment, 45.59%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7640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Summary of key </a:t>
            </a:r>
            <a:r>
              <a:rPr lang="en-GB" b="1" dirty="0"/>
              <a:t>modelling </a:t>
            </a:r>
            <a:r>
              <a:rPr lang="en-GB" b="1" dirty="0" smtClean="0"/>
              <a:t>assumptions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1800" dirty="0" smtClean="0"/>
              <a:t>Average </a:t>
            </a:r>
            <a:r>
              <a:rPr lang="en-GB" sz="1800" dirty="0"/>
              <a:t>treatment dosage assumed to account for dose reductions and treatment gaps </a:t>
            </a:r>
          </a:p>
          <a:p>
            <a:r>
              <a:rPr lang="en-GB" sz="1800" dirty="0" smtClean="0"/>
              <a:t>Subsequent treatment costs are a weighted average </a:t>
            </a:r>
          </a:p>
          <a:p>
            <a:pPr lvl="1"/>
            <a:r>
              <a:rPr lang="en-GB" sz="1800" dirty="0" smtClean="0"/>
              <a:t>this is applied as a one-off when people progress </a:t>
            </a:r>
          </a:p>
          <a:p>
            <a:r>
              <a:rPr lang="en-GB" sz="1800" dirty="0" smtClean="0"/>
              <a:t>Subsequent </a:t>
            </a:r>
            <a:r>
              <a:rPr lang="en-GB" sz="1800" dirty="0"/>
              <a:t>treatments only impact costs not on survival </a:t>
            </a:r>
          </a:p>
          <a:p>
            <a:pPr lvl="1"/>
            <a:r>
              <a:rPr lang="en-GB" sz="1800" dirty="0"/>
              <a:t>this is assumed to be captured in the overall survival estimate </a:t>
            </a:r>
          </a:p>
          <a:p>
            <a:r>
              <a:rPr lang="en-GB" sz="1800" dirty="0"/>
              <a:t>Population characteristics used from the FALCON trial – mean age 63.8 years </a:t>
            </a:r>
          </a:p>
          <a:p>
            <a:r>
              <a:rPr lang="en-GB" sz="1800" dirty="0"/>
              <a:t>Treatment duration is </a:t>
            </a:r>
            <a:r>
              <a:rPr lang="en-GB" sz="1800" dirty="0" smtClean="0"/>
              <a:t>until </a:t>
            </a:r>
            <a:r>
              <a:rPr lang="en-GB" sz="1800" dirty="0"/>
              <a:t>objective disease progression</a:t>
            </a:r>
          </a:p>
          <a:p>
            <a:r>
              <a:rPr lang="en-GB" sz="1800" dirty="0"/>
              <a:t>A mix of subsequent treatments </a:t>
            </a:r>
            <a:r>
              <a:rPr lang="en-GB" sz="1800" dirty="0" smtClean="0"/>
              <a:t>are assumed </a:t>
            </a:r>
            <a:r>
              <a:rPr lang="en-GB" sz="1800" dirty="0"/>
              <a:t>for all people </a:t>
            </a:r>
          </a:p>
          <a:p>
            <a:pPr lvl="1"/>
            <a:r>
              <a:rPr lang="en-GB" sz="1800" dirty="0"/>
              <a:t>m</a:t>
            </a:r>
            <a:r>
              <a:rPr lang="en-GB" sz="1800" dirty="0" smtClean="0"/>
              <a:t>ix differs for fulvestrant </a:t>
            </a:r>
            <a:r>
              <a:rPr lang="en-GB" sz="1800" dirty="0"/>
              <a:t>and the comparators because fulvestrant is not included in the treatment mix – i.e. those who receive fulvestrant are not expected to be retreated with fulvestrant subsequently </a:t>
            </a:r>
          </a:p>
          <a:p>
            <a:r>
              <a:rPr lang="en-GB" sz="1800" dirty="0" smtClean="0"/>
              <a:t>Costs </a:t>
            </a:r>
            <a:r>
              <a:rPr lang="en-GB" sz="1800" dirty="0"/>
              <a:t>and </a:t>
            </a:r>
            <a:r>
              <a:rPr lang="en-GB" sz="1800" dirty="0" smtClean="0"/>
              <a:t>disutilities </a:t>
            </a:r>
            <a:r>
              <a:rPr lang="en-GB" sz="1800" dirty="0"/>
              <a:t>due to adverse events </a:t>
            </a:r>
            <a:r>
              <a:rPr lang="en-GB" sz="1800" dirty="0" smtClean="0"/>
              <a:t>occur </a:t>
            </a:r>
            <a:r>
              <a:rPr lang="en-GB" sz="1800" dirty="0"/>
              <a:t>as a one-off in the first cycle of treatment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761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Company’s </a:t>
            </a:r>
            <a:r>
              <a:rPr lang="en-GB" b="1" dirty="0"/>
              <a:t>base case </a:t>
            </a:r>
            <a:r>
              <a:rPr lang="en-GB" b="1" dirty="0" smtClean="0"/>
              <a:t>results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204172898"/>
              </p:ext>
            </p:extLst>
          </p:nvPr>
        </p:nvGraphicFramePr>
        <p:xfrm>
          <a:off x="107502" y="1844824"/>
          <a:ext cx="8928993" cy="44459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68154"/>
                <a:gridCol w="936104"/>
                <a:gridCol w="912970"/>
                <a:gridCol w="1319278"/>
                <a:gridCol w="1296144"/>
                <a:gridCol w="1584176"/>
                <a:gridCol w="1512167"/>
              </a:tblGrid>
              <a:tr h="120499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Treatments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Total costs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Total QALYs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Incremental costs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Incremental QALYs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Incremental </a:t>
                      </a:r>
                      <a:r>
                        <a:rPr lang="en-GB" sz="1600" dirty="0" smtClean="0">
                          <a:effectLst/>
                        </a:rPr>
                        <a:t>ICER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Pairwise ICER</a:t>
                      </a:r>
                      <a:r>
                        <a:rPr lang="en-GB" sz="1600" baseline="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(fulvestrant vs comparator)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6284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Letrozole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£26,221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2.46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--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--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--</a:t>
                      </a:r>
                      <a:endParaRPr lang="en-GB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£29,991</a:t>
                      </a:r>
                      <a:endParaRPr lang="en-GB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6284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Anastrozole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£30,572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2.68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£4,351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0.22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£19,702</a:t>
                      </a:r>
                      <a:endParaRPr lang="en-GB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£34,099</a:t>
                      </a:r>
                      <a:endParaRPr lang="en-GB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6284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Tamoxifen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£32,328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2.47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£1,756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01295"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33400" algn="dec"/>
                        </a:tabLst>
                      </a:pPr>
                      <a:r>
                        <a:rPr lang="en-GB" sz="1600" dirty="0" smtClean="0">
                          <a:effectLst/>
                        </a:rPr>
                        <a:t>	-0.21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Dominated</a:t>
                      </a:r>
                      <a:endParaRPr lang="en-GB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£22,498</a:t>
                      </a:r>
                      <a:endParaRPr lang="en-GB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6284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Fulvestrant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£49,431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3.23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£18,859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01295"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33400" algn="dec"/>
                        </a:tabLst>
                      </a:pPr>
                      <a:r>
                        <a:rPr lang="en-GB" sz="1600" dirty="0" smtClean="0">
                          <a:effectLst/>
                        </a:rPr>
                        <a:t>	0.54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£34,099</a:t>
                      </a:r>
                      <a:endParaRPr lang="en-GB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--</a:t>
                      </a:r>
                      <a:endParaRPr lang="en-GB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62848">
                <a:tc gridSpan="7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Probabilistic ICERs</a:t>
                      </a:r>
                      <a:r>
                        <a:rPr lang="en-GB" sz="1600" baseline="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b="0" baseline="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fulvestrant; vs anastrozole, </a:t>
                      </a:r>
                      <a:r>
                        <a:rPr lang="en-GB" sz="1600" baseline="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£33,762</a:t>
                      </a:r>
                      <a:r>
                        <a:rPr lang="en-GB" sz="1600" b="0" baseline="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; vs letrozole, </a:t>
                      </a:r>
                      <a:r>
                        <a:rPr lang="en-GB" sz="1600" baseline="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£31,264</a:t>
                      </a:r>
                      <a:r>
                        <a:rPr lang="en-GB" sz="1600" b="0" baseline="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; vs tamoxifen, </a:t>
                      </a:r>
                      <a:r>
                        <a:rPr lang="en-GB" sz="1600" baseline="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£22,815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GB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GB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GB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GB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GB" sz="2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183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Company’s </a:t>
            </a:r>
            <a:r>
              <a:rPr lang="en-GB" b="1" dirty="0"/>
              <a:t>base case results</a:t>
            </a:r>
            <a:r>
              <a:rPr lang="en-GB" b="1" dirty="0" smtClean="0"/>
              <a:t>: </a:t>
            </a:r>
            <a:r>
              <a:rPr lang="en-GB" dirty="0" smtClean="0"/>
              <a:t>survival outcomes – time spent in health states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2588019846"/>
              </p:ext>
            </p:extLst>
          </p:nvPr>
        </p:nvGraphicFramePr>
        <p:xfrm>
          <a:off x="255685" y="1850518"/>
          <a:ext cx="8628024" cy="45081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52020"/>
                <a:gridCol w="1152128"/>
                <a:gridCol w="1080120"/>
                <a:gridCol w="1087992"/>
                <a:gridCol w="1288272"/>
                <a:gridCol w="1296144"/>
                <a:gridCol w="1071348"/>
              </a:tblGrid>
              <a:tr h="1046252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Treatment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Time in PFS (months)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Time in PD (months)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Time alive (months)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60327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Median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Mean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Median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Mean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Median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Mean</a:t>
                      </a:r>
                      <a:endParaRPr lang="en-GB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547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Fulvestrant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</a:rPr>
                        <a:t>16.56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29.58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31.28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30.51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47.84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</a:rPr>
                        <a:t>60.08</a:t>
                      </a:r>
                      <a:endParaRPr lang="en-GB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7200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Anastrozole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11.96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19.56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27.60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29.38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39.56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</a:rPr>
                        <a:t>48.95</a:t>
                      </a:r>
                      <a:endParaRPr lang="en-GB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7731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Letrozole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14.72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22.16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23.92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21.26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38.64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</a:rPr>
                        <a:t>43.42</a:t>
                      </a:r>
                      <a:endParaRPr lang="en-GB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7106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Tamoxifen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9.20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13.16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27.60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31.89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36.80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</a:rPr>
                        <a:t>45.05</a:t>
                      </a:r>
                      <a:endParaRPr lang="en-GB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465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Company’s deterministic sensitivity analysis:</a:t>
            </a:r>
            <a:r>
              <a:rPr lang="en-GB" dirty="0" smtClean="0"/>
              <a:t> fulvestrant vs anastrozole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0"/>
            <p:extLst/>
          </p:nvPr>
        </p:nvGraphicFramePr>
        <p:xfrm>
          <a:off x="255685" y="1318977"/>
          <a:ext cx="8637588" cy="54300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25879"/>
                <a:gridCol w="1512168"/>
                <a:gridCol w="1440160"/>
                <a:gridCol w="1359381"/>
              </a:tblGrid>
              <a:tr h="71742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Parameter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Base case</a:t>
                      </a:r>
                      <a:endParaRPr lang="en-GB" sz="18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(ICER)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Lower value</a:t>
                      </a:r>
                      <a:endParaRPr lang="en-GB" sz="18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(ICER)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Upper value</a:t>
                      </a:r>
                      <a:endParaRPr lang="en-GB" sz="18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(ICER)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1742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(OS) fulvestrant: Weibull scale parameter 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£34,099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0015" algn="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87705" algn="l"/>
                        </a:tabLst>
                      </a:pPr>
                      <a:r>
                        <a:rPr lang="en-GB" sz="1600" dirty="0">
                          <a:effectLst/>
                        </a:rPr>
                        <a:t>£338,729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£23,236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5871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Health state utilities: PF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£34,099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0015" algn="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87705" algn="l"/>
                        </a:tabLst>
                      </a:pPr>
                      <a:r>
                        <a:rPr lang="en-GB" sz="1600" dirty="0">
                          <a:effectLst/>
                        </a:rPr>
                        <a:t>£42,187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£28,613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5871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Discount rate - Outcomes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£34,099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0015" algn="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87705" algn="l"/>
                        </a:tabLst>
                      </a:pPr>
                      <a:r>
                        <a:rPr lang="en-GB" sz="1600" dirty="0">
                          <a:effectLst/>
                        </a:rPr>
                        <a:t>£27,193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£39,387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1742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Treatment acquisition costs per 4 weeks: fulvestrant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£34,099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0015" algn="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87705" algn="l"/>
                        </a:tabLst>
                      </a:pPr>
                      <a:r>
                        <a:rPr lang="en-GB" sz="1600" dirty="0">
                          <a:effectLst/>
                        </a:rPr>
                        <a:t>£28,371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£39,827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5871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Discount rate - Costs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£34,099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0015" algn="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87705" algn="l"/>
                        </a:tabLst>
                      </a:pPr>
                      <a:r>
                        <a:rPr lang="en-GB" sz="1600" dirty="0">
                          <a:effectLst/>
                        </a:rPr>
                        <a:t>£38,592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£31,660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1742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(OS) anastrozole: Weibull scale parameter 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£34,099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0015" algn="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87705" algn="l"/>
                        </a:tabLst>
                      </a:pPr>
                      <a:r>
                        <a:rPr lang="en-GB" sz="1600" dirty="0">
                          <a:effectLst/>
                        </a:rPr>
                        <a:t>£36,757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£31,584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1742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</a:rPr>
                        <a:t>(PFS) anastrozole: gamma scale parameter 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£34,099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0015" algn="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87705" algn="l"/>
                        </a:tabLst>
                      </a:pPr>
                      <a:r>
                        <a:rPr lang="en-GB" sz="1600" dirty="0">
                          <a:effectLst/>
                        </a:rPr>
                        <a:t>£31,560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£36,791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1742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(OS) fulvestrant: Weibull shape parameter 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£34,099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0015" algn="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87705" algn="l"/>
                        </a:tabLst>
                      </a:pPr>
                      <a:r>
                        <a:rPr lang="en-GB" sz="1600" dirty="0">
                          <a:effectLst/>
                        </a:rPr>
                        <a:t>£31,031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£35,450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82807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Company deterministic sensitivity analysis:</a:t>
            </a:r>
            <a:r>
              <a:rPr lang="en-GB" dirty="0"/>
              <a:t> fulvestrant vs </a:t>
            </a:r>
            <a:r>
              <a:rPr lang="en-GB" dirty="0" smtClean="0"/>
              <a:t>tamoxifen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0"/>
            <p:extLst/>
          </p:nvPr>
        </p:nvGraphicFramePr>
        <p:xfrm>
          <a:off x="246121" y="1340769"/>
          <a:ext cx="8637588" cy="54352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53871"/>
                <a:gridCol w="1440160"/>
                <a:gridCol w="1512168"/>
                <a:gridCol w="1431389"/>
              </a:tblGrid>
              <a:tr h="70896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Parameter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Base case (ICER)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Lower value (ICER)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Upper value (ICER)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1872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(OS) tamoxifen: Weibull scale parameter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£22,498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£19,408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£40,262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5936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Health state utilities: PF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£22,498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£25,502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£20,495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1872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Treatment acquisition costs per 4 weeks: fulvestrant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£22,498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£18,330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£26,665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5936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Discount rate - Outcomes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£22,498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£17,981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£25,976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5936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Discount rate - Costs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£22,498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£26,239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£20,495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1872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(PFS) tamoxifen: gamma scale parameter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£22,498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£19,975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£25,710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1872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(PFS) tamoxifen: gamma shape parameter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£22,498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£21,151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£24,158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1872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(OS) fulvestrant: Weibull scale parameter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£22,498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£41,586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£18,470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27820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Key company </a:t>
            </a:r>
            <a:r>
              <a:rPr lang="en-GB" b="1" dirty="0"/>
              <a:t>scenario </a:t>
            </a:r>
            <a:r>
              <a:rPr lang="en-GB" b="1" dirty="0" smtClean="0"/>
              <a:t>analyses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255685" y="1204755"/>
            <a:ext cx="8637490" cy="5040312"/>
          </a:xfrm>
        </p:spPr>
        <p:txBody>
          <a:bodyPr/>
          <a:lstStyle/>
          <a:p>
            <a:r>
              <a:rPr lang="en-GB" sz="2000" b="1" dirty="0"/>
              <a:t>U</a:t>
            </a:r>
            <a:r>
              <a:rPr lang="en-GB" sz="2000" b="1" dirty="0" smtClean="0"/>
              <a:t>sing generalised gamma for OS instead of Weibull (PFS; generalised gamma)</a:t>
            </a:r>
            <a:endParaRPr lang="en-GB" sz="2000" b="1" dirty="0"/>
          </a:p>
          <a:p>
            <a:pPr lvl="1"/>
            <a:r>
              <a:rPr lang="en-GB" sz="1800" dirty="0"/>
              <a:t>no significant effect on </a:t>
            </a:r>
            <a:r>
              <a:rPr lang="en-GB" sz="1800" dirty="0" smtClean="0"/>
              <a:t>ICERs </a:t>
            </a:r>
          </a:p>
          <a:p>
            <a:pPr lvl="1"/>
            <a:r>
              <a:rPr lang="en-GB" sz="1800" dirty="0" smtClean="0"/>
              <a:t>ICER for fulvestrant vs anastrozole decreased by £712</a:t>
            </a:r>
          </a:p>
          <a:p>
            <a:r>
              <a:rPr lang="en-GB" sz="2000" b="1" dirty="0"/>
              <a:t>U</a:t>
            </a:r>
            <a:r>
              <a:rPr lang="en-GB" sz="2000" b="1" dirty="0" smtClean="0"/>
              <a:t>sing alternative parametric distributions for PFS (OS; Weibull) and </a:t>
            </a:r>
            <a:r>
              <a:rPr lang="en-GB" sz="2000" b="1" dirty="0"/>
              <a:t>assuming </a:t>
            </a:r>
            <a:r>
              <a:rPr lang="en-GB" sz="2000" b="1" dirty="0" smtClean="0"/>
              <a:t>equivalent </a:t>
            </a:r>
            <a:r>
              <a:rPr lang="en-GB" sz="2000" b="1" dirty="0"/>
              <a:t>efficacy </a:t>
            </a:r>
            <a:r>
              <a:rPr lang="en-GB" sz="2000" b="1" dirty="0" smtClean="0"/>
              <a:t>for </a:t>
            </a:r>
            <a:r>
              <a:rPr lang="en-GB" sz="2000" b="1" dirty="0"/>
              <a:t>letrozole </a:t>
            </a:r>
            <a:r>
              <a:rPr lang="en-GB" sz="2000" b="1" dirty="0" smtClean="0"/>
              <a:t>and anastrozole</a:t>
            </a:r>
            <a:r>
              <a:rPr lang="en-GB" sz="2000" dirty="0" smtClean="0"/>
              <a:t> </a:t>
            </a:r>
            <a:r>
              <a:rPr lang="en-GB" sz="2000" b="1" dirty="0" smtClean="0"/>
              <a:t>(excluding PO25 from the NMA)</a:t>
            </a:r>
          </a:p>
          <a:p>
            <a:pPr lvl="1"/>
            <a:r>
              <a:rPr lang="en-GB" sz="1800" dirty="0"/>
              <a:t>f</a:t>
            </a:r>
            <a:r>
              <a:rPr lang="en-GB" sz="1800" dirty="0" smtClean="0"/>
              <a:t>ulvestrant vs letrozole ICER range </a:t>
            </a:r>
            <a:r>
              <a:rPr lang="en-GB" sz="1800" dirty="0"/>
              <a:t>£33,123 - £</a:t>
            </a:r>
            <a:r>
              <a:rPr lang="en-GB" sz="1800" dirty="0" smtClean="0"/>
              <a:t>35,284</a:t>
            </a:r>
          </a:p>
          <a:p>
            <a:pPr lvl="1"/>
            <a:r>
              <a:rPr lang="en-GB" sz="1800" dirty="0"/>
              <a:t>f</a:t>
            </a:r>
            <a:r>
              <a:rPr lang="en-GB" sz="1800" dirty="0" smtClean="0"/>
              <a:t>ulvestrant vs anastrozole ICER range </a:t>
            </a:r>
            <a:r>
              <a:rPr lang="en-GB" sz="1800" dirty="0"/>
              <a:t>£33,079 - £</a:t>
            </a:r>
            <a:r>
              <a:rPr lang="en-GB" sz="1800" dirty="0" smtClean="0"/>
              <a:t>35,252</a:t>
            </a:r>
          </a:p>
          <a:p>
            <a:pPr lvl="1"/>
            <a:r>
              <a:rPr lang="en-GB" sz="1800" dirty="0"/>
              <a:t>f</a:t>
            </a:r>
            <a:r>
              <a:rPr lang="en-GB" sz="1800" dirty="0" smtClean="0"/>
              <a:t>ulvestrant vs tamoxifen ICER range </a:t>
            </a:r>
            <a:r>
              <a:rPr lang="en-GB" sz="1800" dirty="0"/>
              <a:t>£</a:t>
            </a:r>
            <a:r>
              <a:rPr lang="en-GB" sz="1800" dirty="0" smtClean="0"/>
              <a:t>22,233 </a:t>
            </a:r>
            <a:r>
              <a:rPr lang="en-GB" sz="1800" dirty="0"/>
              <a:t>- £</a:t>
            </a:r>
            <a:r>
              <a:rPr lang="en-GB" sz="1800" dirty="0" smtClean="0"/>
              <a:t>24,442</a:t>
            </a:r>
          </a:p>
          <a:p>
            <a:r>
              <a:rPr lang="en-GB" sz="2000" b="1" dirty="0"/>
              <a:t>E</a:t>
            </a:r>
            <a:r>
              <a:rPr lang="en-GB" sz="2000" b="1" dirty="0" smtClean="0"/>
              <a:t>ffect of using alternative utility values from literature (Lloyd, 2006; assuming a higher value for PD)</a:t>
            </a:r>
          </a:p>
          <a:p>
            <a:pPr lvl="1"/>
            <a:r>
              <a:rPr lang="en-GB" sz="1800" dirty="0"/>
              <a:t>no significant effect on </a:t>
            </a:r>
            <a:r>
              <a:rPr lang="en-GB" sz="1800" dirty="0" smtClean="0"/>
              <a:t>ICERs but the </a:t>
            </a:r>
            <a:r>
              <a:rPr lang="en-GB" sz="1800" dirty="0"/>
              <a:t>ICER for fulvestrant vs </a:t>
            </a:r>
            <a:r>
              <a:rPr lang="en-GB" sz="1800" dirty="0" smtClean="0"/>
              <a:t>letrozole increases by approx. £5,000</a:t>
            </a:r>
            <a:endParaRPr lang="en-GB" sz="1800" dirty="0"/>
          </a:p>
          <a:p>
            <a:pPr marL="0" indent="0">
              <a:buNone/>
            </a:pP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3694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Key issues: </a:t>
            </a:r>
            <a:r>
              <a:rPr lang="en-GB" dirty="0"/>
              <a:t>cost effectiveness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265699" y="1204755"/>
            <a:ext cx="8637490" cy="5040312"/>
          </a:xfrm>
        </p:spPr>
        <p:txBody>
          <a:bodyPr/>
          <a:lstStyle/>
          <a:p>
            <a:pPr lvl="0"/>
            <a:r>
              <a:rPr lang="en-GB" sz="2200" dirty="0"/>
              <a:t>What is the committee’s view on the approach used to estimate treatment effects </a:t>
            </a:r>
            <a:r>
              <a:rPr lang="en-GB" sz="2200" dirty="0" smtClean="0"/>
              <a:t>in </a:t>
            </a:r>
            <a:r>
              <a:rPr lang="en-GB" sz="2200" dirty="0"/>
              <a:t>the economic model?</a:t>
            </a:r>
          </a:p>
          <a:p>
            <a:pPr lvl="1"/>
            <a:r>
              <a:rPr lang="en-GB" sz="2200" dirty="0"/>
              <a:t>Is the ‘matched’ population relevant to the decision problem?</a:t>
            </a:r>
          </a:p>
          <a:p>
            <a:pPr lvl="1"/>
            <a:r>
              <a:rPr lang="en-GB" sz="2200" dirty="0"/>
              <a:t>Does generating a more homogenous </a:t>
            </a:r>
            <a:r>
              <a:rPr lang="en-GB" sz="2200" dirty="0" smtClean="0"/>
              <a:t>subgroup </a:t>
            </a:r>
            <a:r>
              <a:rPr lang="en-GB" sz="2200" dirty="0"/>
              <a:t>for the </a:t>
            </a:r>
            <a:r>
              <a:rPr lang="en-GB" sz="2200" dirty="0" smtClean="0"/>
              <a:t>network meta-analysis (NMA) outweigh </a:t>
            </a:r>
            <a:r>
              <a:rPr lang="en-GB" sz="2200" dirty="0"/>
              <a:t>the potential bias associated with violating trial randomisation?</a:t>
            </a:r>
          </a:p>
          <a:p>
            <a:pPr lvl="0"/>
            <a:r>
              <a:rPr lang="en-GB" sz="2200" dirty="0"/>
              <a:t>What is the committee’s view on the robustness of the estimated OS based on the survival </a:t>
            </a:r>
            <a:r>
              <a:rPr lang="en-GB" sz="2200" dirty="0" smtClean="0"/>
              <a:t>extrapolations? </a:t>
            </a:r>
          </a:p>
          <a:p>
            <a:pPr lvl="0"/>
            <a:r>
              <a:rPr lang="en-GB" sz="2200" dirty="0" smtClean="0"/>
              <a:t>What </a:t>
            </a:r>
            <a:r>
              <a:rPr lang="en-GB" sz="2200" dirty="0"/>
              <a:t>is the committee’s view on the estimated health </a:t>
            </a:r>
            <a:r>
              <a:rPr lang="en-GB" sz="2200" dirty="0" smtClean="0"/>
              <a:t>utilities?</a:t>
            </a:r>
            <a:endParaRPr lang="en-GB" sz="2200" dirty="0"/>
          </a:p>
          <a:p>
            <a:pPr lvl="0"/>
            <a:r>
              <a:rPr lang="en-GB" sz="2200" dirty="0" smtClean="0"/>
              <a:t>What </a:t>
            </a:r>
            <a:r>
              <a:rPr lang="en-GB" sz="2200" dirty="0"/>
              <a:t>is the committee’s view on the cost effectiveness estimates </a:t>
            </a:r>
            <a:r>
              <a:rPr lang="en-GB" sz="2200" dirty="0" smtClean="0"/>
              <a:t>for fulvestrant</a:t>
            </a:r>
          </a:p>
          <a:p>
            <a:pPr lvl="1"/>
            <a:r>
              <a:rPr lang="en-GB" sz="2200" dirty="0" smtClean="0"/>
              <a:t>compared with anastrozole, letrozole and tamoxifen?</a:t>
            </a:r>
          </a:p>
          <a:p>
            <a:pPr lvl="0"/>
            <a:r>
              <a:rPr lang="en-GB" sz="2200" dirty="0" smtClean="0"/>
              <a:t>What </a:t>
            </a:r>
            <a:r>
              <a:rPr lang="en-GB" sz="2200" dirty="0"/>
              <a:t>is the committee’s view on the sensitivity of the ICERs to changes in the OS parameter? </a:t>
            </a:r>
          </a:p>
          <a:p>
            <a:pPr lvl="1"/>
            <a:endParaRPr lang="en-GB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568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ERG comments: </a:t>
            </a:r>
            <a:r>
              <a:rPr lang="en-GB" dirty="0" smtClean="0"/>
              <a:t>ITC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1800" dirty="0"/>
              <a:t>Agrees </a:t>
            </a:r>
            <a:r>
              <a:rPr lang="en-GB" sz="1800" dirty="0" smtClean="0"/>
              <a:t>there </a:t>
            </a:r>
            <a:r>
              <a:rPr lang="en-GB" sz="1800" dirty="0"/>
              <a:t>are violations of proportional hazards in the plots for the studies included in the NMA, therefore using the alternative NMA method for the base case is reasonable </a:t>
            </a:r>
            <a:endParaRPr lang="en-GB" sz="1800" dirty="0" smtClean="0"/>
          </a:p>
          <a:p>
            <a:r>
              <a:rPr lang="en-GB" sz="1800" dirty="0" smtClean="0"/>
              <a:t>ERG prefers </a:t>
            </a:r>
            <a:r>
              <a:rPr lang="en-GB" sz="1800" dirty="0"/>
              <a:t>to </a:t>
            </a:r>
            <a:r>
              <a:rPr lang="en-GB" sz="1800" dirty="0" smtClean="0"/>
              <a:t>exclude </a:t>
            </a:r>
            <a:r>
              <a:rPr lang="en-GB" sz="1800" dirty="0"/>
              <a:t>PO25 </a:t>
            </a:r>
            <a:r>
              <a:rPr lang="en-GB" sz="1800" dirty="0" smtClean="0"/>
              <a:t>- widely </a:t>
            </a:r>
            <a:r>
              <a:rPr lang="en-GB" sz="1800" dirty="0"/>
              <a:t>accepted that </a:t>
            </a:r>
            <a:r>
              <a:rPr lang="en-GB" sz="1800" dirty="0" smtClean="0"/>
              <a:t>anastrozole and letrozole have similar </a:t>
            </a:r>
            <a:r>
              <a:rPr lang="en-GB" sz="1800" dirty="0"/>
              <a:t>efficacy </a:t>
            </a:r>
            <a:r>
              <a:rPr lang="en-GB" sz="1800" dirty="0" smtClean="0"/>
              <a:t>and </a:t>
            </a:r>
            <a:r>
              <a:rPr lang="en-GB" sz="1800" dirty="0"/>
              <a:t>PO25 is the only trial without </a:t>
            </a:r>
            <a:r>
              <a:rPr lang="en-GB" sz="1800" dirty="0" smtClean="0"/>
              <a:t>patient-level data</a:t>
            </a:r>
          </a:p>
          <a:p>
            <a:r>
              <a:rPr lang="en-GB" sz="1800" dirty="0"/>
              <a:t>ERG accepts that only a fixed-effects model was possible but is concerned that the inability to conduct random-effects analyses means that the potential uncertainty may not be adequately </a:t>
            </a:r>
            <a:r>
              <a:rPr lang="en-GB" sz="1800" dirty="0" smtClean="0"/>
              <a:t>captured</a:t>
            </a:r>
          </a:p>
          <a:p>
            <a:r>
              <a:rPr lang="en-GB" sz="1800" dirty="0"/>
              <a:t>Re </a:t>
            </a:r>
            <a:r>
              <a:rPr lang="en-GB" sz="1800" dirty="0" smtClean="0"/>
              <a:t>‘matching’ </a:t>
            </a:r>
            <a:r>
              <a:rPr lang="en-GB" sz="1800" dirty="0"/>
              <a:t>the inclusion and exclusion </a:t>
            </a:r>
            <a:r>
              <a:rPr lang="en-GB" sz="1800" dirty="0" smtClean="0"/>
              <a:t>criteria of included studies to FALCON to create a homogenous population:</a:t>
            </a:r>
          </a:p>
          <a:p>
            <a:pPr lvl="1"/>
            <a:r>
              <a:rPr lang="en-GB" sz="1800" dirty="0" smtClean="0"/>
              <a:t>ERG notes that ‘matching</a:t>
            </a:r>
            <a:r>
              <a:rPr lang="en-GB" sz="1800" dirty="0"/>
              <a:t>’ reduces the sample size of the comparator studies and breaks </a:t>
            </a:r>
            <a:r>
              <a:rPr lang="en-GB" sz="1800" dirty="0" smtClean="0"/>
              <a:t>randomisation but considers that </a:t>
            </a:r>
            <a:r>
              <a:rPr lang="en-GB" sz="1800" dirty="0"/>
              <a:t>the advantages of reducing heterogeneity </a:t>
            </a:r>
            <a:r>
              <a:rPr lang="en-GB" sz="1800" dirty="0" smtClean="0"/>
              <a:t>outweigh </a:t>
            </a:r>
            <a:r>
              <a:rPr lang="en-GB" sz="1800" dirty="0"/>
              <a:t>these disadvantages   </a:t>
            </a:r>
          </a:p>
          <a:p>
            <a:pPr lvl="1"/>
            <a:r>
              <a:rPr lang="en-GB" sz="1800" dirty="0" smtClean="0"/>
              <a:t>unclear </a:t>
            </a:r>
            <a:r>
              <a:rPr lang="en-GB" sz="1800" dirty="0"/>
              <a:t>whether </a:t>
            </a:r>
            <a:r>
              <a:rPr lang="en-GB" sz="1800" dirty="0" smtClean="0"/>
              <a:t>‘matching’ excluded people </a:t>
            </a:r>
            <a:r>
              <a:rPr lang="en-GB" sz="1800" dirty="0"/>
              <a:t>with HER2+ breast cancer from the comparator studies – people with HER2+ breast cancer would be expected to respond less well to treatment thereby putting the comparator studies at a disadvantage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215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ERG comments: </a:t>
            </a:r>
            <a:r>
              <a:rPr lang="en-GB" dirty="0"/>
              <a:t>model structure and </a:t>
            </a:r>
            <a:r>
              <a:rPr lang="en-GB" dirty="0" smtClean="0"/>
              <a:t>extrapolations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2200" dirty="0" smtClean="0"/>
              <a:t>The model approach is appropriate and consistent with the clinical pathway for advanced breast cancer </a:t>
            </a:r>
          </a:p>
          <a:p>
            <a:r>
              <a:rPr lang="en-GB" sz="2200" dirty="0" smtClean="0"/>
              <a:t>The generalised gamma provides a good fit to PFS from FALCON and therefore deemed reasonable for modelling PFS</a:t>
            </a:r>
          </a:p>
          <a:p>
            <a:r>
              <a:rPr lang="en-GB" sz="2200" dirty="0" smtClean="0"/>
              <a:t>The ERG note that the OS data from FALCON is immature so much of the data that informs the OS extrapolation is from FIRST – the Weibull provided a good fit to OS from FIRST and therefore deemed reasonable for modelling OS</a:t>
            </a:r>
          </a:p>
          <a:p>
            <a:pPr lvl="1"/>
            <a:r>
              <a:rPr lang="en-GB" sz="2000" dirty="0" smtClean="0"/>
              <a:t>ERG expects the cost effectiveness results to be higher when mature OS data from FALCON become available </a:t>
            </a:r>
            <a:r>
              <a:rPr lang="en-GB" sz="2000" dirty="0"/>
              <a:t>because the OS benefit </a:t>
            </a:r>
            <a:r>
              <a:rPr lang="en-GB" sz="2000" dirty="0" smtClean="0"/>
              <a:t>may </a:t>
            </a:r>
            <a:r>
              <a:rPr lang="en-GB" sz="2000" dirty="0"/>
              <a:t>mirror </a:t>
            </a:r>
            <a:r>
              <a:rPr lang="en-GB" sz="2000" dirty="0" smtClean="0"/>
              <a:t>PFS (i.e. be lower than in FIRST)</a:t>
            </a:r>
          </a:p>
          <a:p>
            <a:r>
              <a:rPr lang="en-GB" sz="2200" dirty="0" smtClean="0"/>
              <a:t>The company did not extrapolate time-to-treatment discontinuation (TTD) beyond the trial therefore it cannot be evaluated if PFS is a good proxy for TTD</a:t>
            </a:r>
            <a:endParaRPr lang="en-GB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62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ERG comments: </a:t>
            </a:r>
            <a:r>
              <a:rPr lang="en-GB" dirty="0" smtClean="0"/>
              <a:t>adverse events, HRQoL and resource use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2000" dirty="0" smtClean="0"/>
              <a:t>Errors were found in some adverse event incidence rates and utility decrement values</a:t>
            </a:r>
          </a:p>
          <a:p>
            <a:pPr lvl="1"/>
            <a:r>
              <a:rPr lang="en-GB" sz="1800" dirty="0" smtClean="0"/>
              <a:t>ERG concludes that adverse events have only a minor impact on the results because of the low frequency of serious events in the trial</a:t>
            </a:r>
          </a:p>
          <a:p>
            <a:r>
              <a:rPr lang="en-GB" sz="2000" dirty="0" smtClean="0"/>
              <a:t>The use of EQ-5D data from FALCON for utility data is appropriate and consistent with the NICE reference case</a:t>
            </a:r>
          </a:p>
          <a:p>
            <a:r>
              <a:rPr lang="en-GB" sz="2000" dirty="0" smtClean="0"/>
              <a:t>Disagrees with company’s assumption that 32% of people will receive fulvestrant in primary care and basing management costs on NICE clinical guideline CG81</a:t>
            </a:r>
          </a:p>
          <a:p>
            <a:pPr lvl="1"/>
            <a:r>
              <a:rPr lang="en-GB" sz="1800" dirty="0" smtClean="0"/>
              <a:t>primary care assumption removed based on clinical opinion</a:t>
            </a:r>
          </a:p>
          <a:p>
            <a:pPr lvl="1"/>
            <a:r>
              <a:rPr lang="en-GB" sz="1800" dirty="0" smtClean="0"/>
              <a:t>management costs amended (CG81 </a:t>
            </a:r>
            <a:r>
              <a:rPr lang="en-GB" sz="1800" dirty="0"/>
              <a:t>refers to people receiving chemotherapy not endocrine </a:t>
            </a:r>
            <a:r>
              <a:rPr lang="en-GB" sz="1800" dirty="0" smtClean="0"/>
              <a:t>therapy) to be more consistent with clinical opinion and previous clinical trials for aromatase inhibitors (Karnon et al.)</a:t>
            </a:r>
          </a:p>
          <a:p>
            <a:r>
              <a:rPr lang="en-GB" sz="2000" dirty="0" smtClean="0"/>
              <a:t>Disagrees with subsequent therapy assumptions </a:t>
            </a:r>
          </a:p>
          <a:p>
            <a:pPr lvl="1"/>
            <a:r>
              <a:rPr lang="en-GB" sz="1800" dirty="0" smtClean="0"/>
              <a:t>proportion receiving second line endocrine therapy would be higher (company estimate, 54.35%; ERG estimate, 67 - 80%) than chemotherapy</a:t>
            </a:r>
            <a:endParaRPr lang="en-GB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997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ERG exploratory </a:t>
            </a:r>
            <a:r>
              <a:rPr lang="en-GB" b="1" dirty="0" smtClean="0"/>
              <a:t>analyses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1800" b="1" dirty="0" smtClean="0"/>
              <a:t>Scenario 1 - different </a:t>
            </a:r>
            <a:r>
              <a:rPr lang="en-GB" sz="1800" b="1" dirty="0"/>
              <a:t>parametric distributions for </a:t>
            </a:r>
            <a:r>
              <a:rPr lang="en-GB" sz="1800" b="1" dirty="0" smtClean="0"/>
              <a:t>OS</a:t>
            </a:r>
          </a:p>
          <a:p>
            <a:pPr lvl="1"/>
            <a:r>
              <a:rPr lang="en-GB" sz="1800" dirty="0" smtClean="0"/>
              <a:t>no significant </a:t>
            </a:r>
            <a:r>
              <a:rPr lang="en-GB" sz="1800" dirty="0"/>
              <a:t>effect on </a:t>
            </a:r>
            <a:r>
              <a:rPr lang="en-GB" sz="1800" dirty="0" smtClean="0"/>
              <a:t>ICER</a:t>
            </a:r>
            <a:r>
              <a:rPr lang="en-GB" sz="1800" dirty="0"/>
              <a:t>, except Gompertz, </a:t>
            </a:r>
            <a:r>
              <a:rPr lang="en-GB" sz="1800" dirty="0" smtClean="0"/>
              <a:t>which provided </a:t>
            </a:r>
            <a:r>
              <a:rPr lang="en-GB" sz="1800" dirty="0"/>
              <a:t>a poor fit to the </a:t>
            </a:r>
            <a:r>
              <a:rPr lang="en-GB" sz="1800" dirty="0" smtClean="0"/>
              <a:t>data therefore the results should be treated with caution</a:t>
            </a:r>
          </a:p>
          <a:p>
            <a:r>
              <a:rPr lang="en-GB" sz="1800" b="1" dirty="0" smtClean="0"/>
              <a:t>Scenario 2 - </a:t>
            </a:r>
            <a:r>
              <a:rPr lang="en-GB" sz="1800" b="1" dirty="0"/>
              <a:t>effect of changes in the scale parameter for </a:t>
            </a:r>
            <a:r>
              <a:rPr lang="en-GB" sz="1800" b="1" dirty="0" smtClean="0"/>
              <a:t>OS</a:t>
            </a:r>
          </a:p>
          <a:p>
            <a:pPr lvl="1"/>
            <a:r>
              <a:rPr lang="en-GB" sz="1800" dirty="0"/>
              <a:t>ICERs were most sensitive to OS parameters and shows there is considerable uncertainty in the model results (i.e. long-term effectiveness) </a:t>
            </a:r>
            <a:endParaRPr lang="en-GB" sz="1800" dirty="0" smtClean="0"/>
          </a:p>
          <a:p>
            <a:pPr lvl="1"/>
            <a:r>
              <a:rPr lang="en-GB" sz="1800" dirty="0" smtClean="0"/>
              <a:t>ICERs for fulvestrant vs anastrozole vary between £40,761 and £208,231</a:t>
            </a:r>
          </a:p>
          <a:p>
            <a:r>
              <a:rPr lang="en-GB" sz="1800" b="1" dirty="0" smtClean="0"/>
              <a:t>Scenario 3 - resource use data for </a:t>
            </a:r>
            <a:r>
              <a:rPr lang="en-GB" sz="1800" b="1" dirty="0"/>
              <a:t>PFS and </a:t>
            </a:r>
            <a:r>
              <a:rPr lang="en-GB" sz="1800" b="1" dirty="0" smtClean="0"/>
              <a:t>PD </a:t>
            </a:r>
            <a:r>
              <a:rPr lang="en-GB" sz="1800" b="1" dirty="0"/>
              <a:t>from Karnon et al. </a:t>
            </a:r>
            <a:endParaRPr lang="en-GB" sz="1800" b="1" dirty="0" smtClean="0"/>
          </a:p>
          <a:p>
            <a:pPr lvl="1"/>
            <a:r>
              <a:rPr lang="en-GB" sz="1800" dirty="0"/>
              <a:t>the ICER for fulvestrant vs anastrozole </a:t>
            </a:r>
            <a:r>
              <a:rPr lang="en-GB" sz="1800" dirty="0" smtClean="0"/>
              <a:t>falls by £2,015</a:t>
            </a:r>
          </a:p>
          <a:p>
            <a:r>
              <a:rPr lang="en-GB" sz="1800" b="1" dirty="0" smtClean="0"/>
              <a:t>Scenario 4</a:t>
            </a:r>
            <a:r>
              <a:rPr lang="en-GB" sz="1800" dirty="0" smtClean="0"/>
              <a:t>  - </a:t>
            </a:r>
            <a:r>
              <a:rPr lang="en-GB" sz="1800" b="1" dirty="0" smtClean="0"/>
              <a:t>subsequent </a:t>
            </a:r>
            <a:r>
              <a:rPr lang="en-GB" sz="1800" b="1" dirty="0"/>
              <a:t>therapy based on clinical </a:t>
            </a:r>
            <a:r>
              <a:rPr lang="en-GB" sz="1800" b="1" dirty="0" smtClean="0"/>
              <a:t>opinion</a:t>
            </a:r>
          </a:p>
          <a:p>
            <a:pPr lvl="1"/>
            <a:r>
              <a:rPr lang="en-GB" sz="1800" dirty="0"/>
              <a:t>t</a:t>
            </a:r>
            <a:r>
              <a:rPr lang="en-GB" sz="1800" dirty="0" smtClean="0"/>
              <a:t>he ICER for fulvestrant vs anastrozole decreases by £53</a:t>
            </a:r>
          </a:p>
          <a:p>
            <a:r>
              <a:rPr lang="en-GB" sz="1800" b="1" dirty="0" smtClean="0"/>
              <a:t>Scenario 5</a:t>
            </a:r>
            <a:r>
              <a:rPr lang="en-GB" sz="1800" dirty="0" smtClean="0"/>
              <a:t> - </a:t>
            </a:r>
            <a:r>
              <a:rPr lang="en-GB" sz="1800" b="1" dirty="0" smtClean="0"/>
              <a:t>assume </a:t>
            </a:r>
            <a:r>
              <a:rPr lang="en-GB" sz="1800" b="1" dirty="0"/>
              <a:t>equal efficacy for letrozole to </a:t>
            </a:r>
            <a:r>
              <a:rPr lang="en-GB" sz="1800" b="1" dirty="0" smtClean="0"/>
              <a:t>anastrozole </a:t>
            </a:r>
          </a:p>
          <a:p>
            <a:pPr lvl="1"/>
            <a:r>
              <a:rPr lang="en-GB" sz="1800" dirty="0" smtClean="0"/>
              <a:t>exclusion of PO25 study has almost no impact on base case ICER</a:t>
            </a:r>
          </a:p>
          <a:p>
            <a:r>
              <a:rPr lang="en-GB" sz="1800" b="1" dirty="0" smtClean="0"/>
              <a:t>Scenario 6</a:t>
            </a:r>
            <a:r>
              <a:rPr lang="en-GB" sz="1800" dirty="0" smtClean="0"/>
              <a:t> - </a:t>
            </a:r>
            <a:r>
              <a:rPr lang="en-GB" sz="1800" b="1" dirty="0" smtClean="0"/>
              <a:t>no administration of fulvestrant in primary care</a:t>
            </a:r>
          </a:p>
          <a:p>
            <a:pPr lvl="1"/>
            <a:r>
              <a:rPr lang="en-GB" sz="1800" dirty="0"/>
              <a:t>the ICER for fulvestrant vs anastrozole </a:t>
            </a:r>
            <a:r>
              <a:rPr lang="en-GB" sz="1800" dirty="0" smtClean="0"/>
              <a:t>increases by £1,397</a:t>
            </a:r>
            <a:endParaRPr lang="en-GB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12240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000" b="1" dirty="0" smtClean="0"/>
              <a:t>ERG scenario analysis 2</a:t>
            </a:r>
            <a:r>
              <a:rPr lang="en-GB" sz="3000" dirty="0" smtClean="0"/>
              <a:t>: varying OS scale between its mean and to the lower bound 95% CI</a:t>
            </a:r>
            <a:endParaRPr lang="en-GB" sz="3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24</a:t>
            </a:fld>
            <a:endParaRPr lang="en-GB" dirty="0"/>
          </a:p>
        </p:txBody>
      </p:sp>
      <p:sp>
        <p:nvSpPr>
          <p:cNvPr id="6" name="Down Arrow 5"/>
          <p:cNvSpPr/>
          <p:nvPr/>
        </p:nvSpPr>
        <p:spPr>
          <a:xfrm>
            <a:off x="8218012" y="1639882"/>
            <a:ext cx="360040" cy="4332968"/>
          </a:xfrm>
          <a:prstGeom prst="downArrow">
            <a:avLst>
              <a:gd name="adj1" fmla="val 25521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 rot="5400000">
            <a:off x="6938877" y="3621700"/>
            <a:ext cx="3739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Decreasing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 smtClean="0"/>
              <a:t>fulvestrant benefit </a:t>
            </a:r>
            <a:endParaRPr lang="en-GB" b="1" dirty="0"/>
          </a:p>
        </p:txBody>
      </p:sp>
      <p:graphicFrame>
        <p:nvGraphicFramePr>
          <p:cNvPr id="9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6095448"/>
              </p:ext>
            </p:extLst>
          </p:nvPr>
        </p:nvGraphicFramePr>
        <p:xfrm>
          <a:off x="255418" y="1312771"/>
          <a:ext cx="7916713" cy="50144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40939"/>
                <a:gridCol w="2211318"/>
                <a:gridCol w="2211318"/>
                <a:gridCol w="1853138"/>
              </a:tblGrid>
              <a:tr h="541285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Parameters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Base case ICER (OS: Weibull)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Scenario ICER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70643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800" dirty="0" smtClean="0">
                          <a:effectLst/>
                        </a:rPr>
                        <a:t>Scenario 2: Fulvestrant Incremental scale parameter </a:t>
                      </a: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XXX</a:t>
                      </a:r>
                      <a:endParaRPr lang="en-GB" sz="18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70643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Fulvestrant vs 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Letrozole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£29,991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</a:rPr>
                        <a:t>£33,475</a:t>
                      </a:r>
                      <a:endParaRPr lang="en-GB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7064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Anastrozole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£34,099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</a:rPr>
                        <a:t>£40,761</a:t>
                      </a:r>
                      <a:endParaRPr lang="en-GB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7064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Tamoxifen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£22,498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</a:rPr>
                        <a:t>£24,432</a:t>
                      </a:r>
                      <a:endParaRPr lang="en-GB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70643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800" b="1" dirty="0" smtClean="0">
                          <a:effectLst/>
                        </a:rPr>
                        <a:t>Scenario 2: Fulvestrant Incremental scale parameter </a:t>
                      </a: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XXX</a:t>
                      </a:r>
                      <a:endParaRPr lang="en-GB" sz="18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70643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Fulvestrant vs 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Letrozole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£29,991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</a:rPr>
                        <a:t>£38,326</a:t>
                      </a:r>
                      <a:endParaRPr lang="en-GB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7064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Anastrozole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£34,099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</a:rPr>
                        <a:t>£52,405</a:t>
                      </a:r>
                      <a:endParaRPr lang="en-GB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7064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Tamoxifen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£22,498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</a:rPr>
                        <a:t>£27,146</a:t>
                      </a:r>
                      <a:endParaRPr lang="en-GB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70643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800" b="1" dirty="0" smtClean="0">
                          <a:effectLst/>
                        </a:rPr>
                        <a:t>Scenario 2: Fulvestrant Incremental scale parameter </a:t>
                      </a: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XXX</a:t>
                      </a:r>
                      <a:endParaRPr lang="en-GB" sz="18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70643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Fulvestrant vs 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Letrozole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£29,991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</a:rPr>
                        <a:t>£45,842</a:t>
                      </a:r>
                      <a:endParaRPr lang="en-GB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7064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Anastrozole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£34,099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</a:rPr>
                        <a:t>£79,337</a:t>
                      </a:r>
                      <a:endParaRPr lang="en-GB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7064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Tamoxifen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£22,498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</a:rPr>
                        <a:t>£31,404</a:t>
                      </a:r>
                      <a:endParaRPr lang="en-GB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70643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800" b="1" dirty="0" smtClean="0">
                          <a:effectLst/>
                        </a:rPr>
                        <a:t>Scenario 2: Fulvestrant Incremental scale parameter </a:t>
                      </a: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XXX</a:t>
                      </a:r>
                      <a:endParaRPr lang="en-GB" sz="18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70643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Fulvestrant </a:t>
                      </a:r>
                      <a:r>
                        <a:rPr lang="en-GB" sz="1800" dirty="0">
                          <a:effectLst/>
                        </a:rPr>
                        <a:t>vs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Letrozole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£29,991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</a:rPr>
                        <a:t>£59,000</a:t>
                      </a:r>
                      <a:endParaRPr lang="en-GB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7064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Anastrozole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£34,099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</a:rPr>
                        <a:t>£208,231</a:t>
                      </a:r>
                      <a:endParaRPr lang="en-GB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7064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Tamoxifen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£22,498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</a:rPr>
                        <a:t>£39,027</a:t>
                      </a:r>
                      <a:endParaRPr lang="en-GB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4619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ERG exploratory base case results: </a:t>
            </a:r>
            <a:r>
              <a:rPr lang="en-GB" dirty="0" smtClean="0"/>
              <a:t>combines scenarios 3 to 6 </a:t>
            </a:r>
            <a:endParaRPr lang="en-GB" strike="sngStrike" dirty="0">
              <a:solidFill>
                <a:srgbClr val="FF0000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4065367736"/>
              </p:ext>
            </p:extLst>
          </p:nvPr>
        </p:nvGraphicFramePr>
        <p:xfrm>
          <a:off x="179511" y="1556792"/>
          <a:ext cx="8784976" cy="46085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47124"/>
                <a:gridCol w="983959"/>
                <a:gridCol w="866821"/>
                <a:gridCol w="1341121"/>
                <a:gridCol w="1341466"/>
                <a:gridCol w="1536334"/>
                <a:gridCol w="1368151"/>
              </a:tblGrid>
              <a:tr h="194772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Treatments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Total costs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Total QALYs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Incremental costs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Incremental QALYs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Incremental </a:t>
                      </a:r>
                      <a:r>
                        <a:rPr lang="en-GB" sz="1600" dirty="0" smtClean="0">
                          <a:effectLst/>
                        </a:rPr>
                        <a:t>ICER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Pairwise ICER</a:t>
                      </a:r>
                      <a:r>
                        <a:rPr lang="en-GB" sz="1600" baseline="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(Fulvestrant vs comparator)</a:t>
                      </a:r>
                      <a:endParaRPr lang="en-GB" sz="16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6548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Letrozole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£11,336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58775" algn="dec"/>
                        </a:tabLst>
                      </a:pPr>
                      <a:r>
                        <a:rPr lang="en-GB" sz="1600" dirty="0" smtClean="0">
                          <a:effectLst/>
                        </a:rPr>
                        <a:t>	2.68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8034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--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0129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--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33083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--</a:t>
                      </a:r>
                      <a:endParaRPr lang="en-GB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33083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--</a:t>
                      </a:r>
                      <a:endParaRPr lang="en-GB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6548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Anastrozole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£11,356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58775" algn="dec"/>
                        </a:tabLst>
                      </a:pPr>
                      <a:r>
                        <a:rPr lang="en-GB" sz="1600" dirty="0" smtClean="0">
                          <a:effectLst/>
                        </a:rPr>
                        <a:t>	2.68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8034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--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0129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--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33083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--</a:t>
                      </a:r>
                      <a:endParaRPr lang="en-GB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33083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£33,455</a:t>
                      </a:r>
                      <a:endParaRPr lang="en-GB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6548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Tamoxifen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£11,852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58775" algn="dec"/>
                        </a:tabLst>
                      </a:pPr>
                      <a:r>
                        <a:rPr lang="en-GB" sz="1600" dirty="0" smtClean="0">
                          <a:effectLst/>
                        </a:rPr>
                        <a:t>	2.47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£496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01295"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33400" algn="dec"/>
                        </a:tabLst>
                      </a:pPr>
                      <a:r>
                        <a:rPr lang="en-GB" sz="1600" dirty="0" smtClean="0">
                          <a:effectLst/>
                        </a:rPr>
                        <a:t>	-0.21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33083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 smtClean="0">
                          <a:effectLst/>
                        </a:rPr>
                        <a:t>Dominated</a:t>
                      </a:r>
                      <a:endParaRPr lang="en-GB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33083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£23,687</a:t>
                      </a:r>
                      <a:endParaRPr lang="en-GB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6548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Fulvestrant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£29,866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58775" algn="dec"/>
                        </a:tabLst>
                      </a:pPr>
                      <a:r>
                        <a:rPr lang="en-GB" sz="1600" dirty="0" smtClean="0">
                          <a:effectLst/>
                        </a:rPr>
                        <a:t>	3.23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£18,510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01295"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33400" algn="dec"/>
                        </a:tabLst>
                      </a:pPr>
                      <a:r>
                        <a:rPr lang="en-GB" sz="1600" dirty="0" smtClean="0">
                          <a:effectLst/>
                        </a:rPr>
                        <a:t>	0.54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33083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£33,455</a:t>
                      </a:r>
                      <a:endParaRPr lang="en-GB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33083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--</a:t>
                      </a:r>
                      <a:endParaRPr lang="en-GB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98838">
                <a:tc gridSpan="7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Probabilistic ICERs</a:t>
                      </a:r>
                      <a:r>
                        <a:rPr lang="en-GB" sz="1600" baseline="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b="0" baseline="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fulvestrant; vs anastrozole, </a:t>
                      </a:r>
                      <a:r>
                        <a:rPr lang="en-GB" sz="1600" baseline="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£32,956</a:t>
                      </a:r>
                      <a:r>
                        <a:rPr lang="en-GB" sz="1600" b="0" baseline="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; vs letrozole, </a:t>
                      </a:r>
                      <a:r>
                        <a:rPr lang="en-GB" sz="1600" baseline="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£32,983</a:t>
                      </a:r>
                      <a:r>
                        <a:rPr lang="en-GB" sz="1600" b="0" baseline="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; vs tamoxifen, </a:t>
                      </a:r>
                      <a:r>
                        <a:rPr lang="en-GB" sz="1600" baseline="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£23,999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GB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GB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R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GB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R="20129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GB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R="33083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GB" sz="2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935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Innovation &amp; equalities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255685" y="1204755"/>
            <a:ext cx="8637490" cy="5040312"/>
          </a:xfrm>
        </p:spPr>
        <p:txBody>
          <a:bodyPr/>
          <a:lstStyle/>
          <a:p>
            <a:pPr marL="0" indent="0">
              <a:buNone/>
            </a:pPr>
            <a:r>
              <a:rPr lang="en-GB" sz="1800" b="1" dirty="0" smtClean="0"/>
              <a:t>Innovatio</a:t>
            </a:r>
            <a:r>
              <a:rPr lang="en-GB" sz="1800" b="1" dirty="0"/>
              <a:t>n</a:t>
            </a:r>
            <a:endParaRPr lang="en-GB" sz="1800" b="1" dirty="0" smtClean="0"/>
          </a:p>
          <a:p>
            <a:r>
              <a:rPr lang="en-GB" sz="2000" dirty="0" smtClean="0"/>
              <a:t>Fulvestrant has a different mechanism of action because it’s the only drug to block the effects of oestrogen </a:t>
            </a:r>
          </a:p>
          <a:p>
            <a:pPr lvl="1"/>
            <a:r>
              <a:rPr lang="en-GB" sz="1800" dirty="0"/>
              <a:t>t</a:t>
            </a:r>
            <a:r>
              <a:rPr lang="en-GB" sz="1800" dirty="0" smtClean="0"/>
              <a:t>his could delay acquired resistance and increase OS</a:t>
            </a:r>
          </a:p>
          <a:p>
            <a:r>
              <a:rPr lang="en-GB" sz="2000" dirty="0" smtClean="0"/>
              <a:t>Fulvestrant has a different and manageable tolerability profile compared to aromatase inhibitors and chemotherapy </a:t>
            </a:r>
          </a:p>
          <a:p>
            <a:r>
              <a:rPr lang="en-GB" sz="2000" dirty="0" smtClean="0"/>
              <a:t>Intramuscular route of administration </a:t>
            </a:r>
          </a:p>
          <a:p>
            <a:pPr lvl="1"/>
            <a:r>
              <a:rPr lang="en-GB" sz="1800" dirty="0"/>
              <a:t>s</a:t>
            </a:r>
            <a:r>
              <a:rPr lang="en-GB" sz="1800" dirty="0" smtClean="0"/>
              <a:t>uited to people unable to swallow (e.g. older people) – increases adherence and length of treatment </a:t>
            </a:r>
          </a:p>
          <a:p>
            <a:pPr marL="0" indent="0">
              <a:buNone/>
            </a:pPr>
            <a:r>
              <a:rPr lang="en-GB" sz="1800" b="1" dirty="0" smtClean="0"/>
              <a:t>Equality</a:t>
            </a:r>
            <a:endParaRPr lang="en-GB" sz="1800" b="1" dirty="0"/>
          </a:p>
          <a:p>
            <a:r>
              <a:rPr lang="en-GB" sz="2000" dirty="0"/>
              <a:t>I</a:t>
            </a:r>
            <a:r>
              <a:rPr lang="en-GB" sz="2000" dirty="0" smtClean="0"/>
              <a:t>ntramuscular administration may be suited </a:t>
            </a:r>
            <a:r>
              <a:rPr lang="en-GB" sz="2000" dirty="0"/>
              <a:t>for people protected by equality </a:t>
            </a:r>
            <a:r>
              <a:rPr lang="en-GB" sz="2000" dirty="0" smtClean="0"/>
              <a:t>legislation</a:t>
            </a:r>
          </a:p>
          <a:p>
            <a:r>
              <a:rPr lang="en-GB" sz="2000" dirty="0"/>
              <a:t>Many patients presenting with untreated locally advanced or metastatic breast cancer are atypical compared to </a:t>
            </a:r>
            <a:r>
              <a:rPr lang="en-GB" sz="2000" dirty="0" smtClean="0"/>
              <a:t>patients with early disease; </a:t>
            </a:r>
            <a:r>
              <a:rPr lang="en-GB" sz="2000" dirty="0"/>
              <a:t>older, more frail, more co-morbidities, </a:t>
            </a:r>
            <a:r>
              <a:rPr lang="en-GB" sz="2000" dirty="0" smtClean="0"/>
              <a:t>socially and </a:t>
            </a:r>
            <a:r>
              <a:rPr lang="en-GB" sz="2000" dirty="0"/>
              <a:t>economically deprived or psychologically </a:t>
            </a:r>
            <a:r>
              <a:rPr lang="en-GB" sz="2000" dirty="0" smtClean="0"/>
              <a:t>compromised</a:t>
            </a:r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290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Key issues: </a:t>
            </a:r>
            <a:r>
              <a:rPr lang="en-GB" dirty="0"/>
              <a:t>cost effectiveness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255685" y="1169289"/>
            <a:ext cx="8637490" cy="5040312"/>
          </a:xfrm>
        </p:spPr>
        <p:txBody>
          <a:bodyPr/>
          <a:lstStyle/>
          <a:p>
            <a:pPr lvl="0"/>
            <a:r>
              <a:rPr lang="en-GB" sz="2200" dirty="0"/>
              <a:t>What is the committee’s view on the approach used to estimate treatment effects </a:t>
            </a:r>
            <a:r>
              <a:rPr lang="en-GB" sz="2200" dirty="0" smtClean="0"/>
              <a:t>in </a:t>
            </a:r>
            <a:r>
              <a:rPr lang="en-GB" sz="2200" dirty="0"/>
              <a:t>the economic model?</a:t>
            </a:r>
          </a:p>
          <a:p>
            <a:pPr lvl="1"/>
            <a:r>
              <a:rPr lang="en-GB" sz="2200" dirty="0"/>
              <a:t>Is the ‘matched’ population relevant to the decision problem?</a:t>
            </a:r>
          </a:p>
          <a:p>
            <a:pPr lvl="1"/>
            <a:r>
              <a:rPr lang="en-GB" sz="2200" dirty="0"/>
              <a:t>Does generating a more homogenous sub-group for the NMA outweigh the potential bias associated with violating trial randomisation?</a:t>
            </a:r>
          </a:p>
          <a:p>
            <a:pPr lvl="0"/>
            <a:r>
              <a:rPr lang="en-GB" sz="2200" dirty="0"/>
              <a:t>What is the committee’s view on the robustness of the estimated OS based on the survival </a:t>
            </a:r>
            <a:r>
              <a:rPr lang="en-GB" sz="2200" dirty="0" smtClean="0"/>
              <a:t>extrapolations? </a:t>
            </a:r>
          </a:p>
          <a:p>
            <a:pPr lvl="0"/>
            <a:r>
              <a:rPr lang="en-GB" sz="2200" dirty="0" smtClean="0"/>
              <a:t>What </a:t>
            </a:r>
            <a:r>
              <a:rPr lang="en-GB" sz="2200" dirty="0"/>
              <a:t>is the committee’s view on the estimated health </a:t>
            </a:r>
            <a:r>
              <a:rPr lang="en-GB" sz="2200" dirty="0" smtClean="0"/>
              <a:t>utilities?</a:t>
            </a:r>
            <a:endParaRPr lang="en-GB" sz="2200" dirty="0"/>
          </a:p>
          <a:p>
            <a:pPr lvl="0"/>
            <a:r>
              <a:rPr lang="en-GB" sz="2200" dirty="0" smtClean="0"/>
              <a:t>What </a:t>
            </a:r>
            <a:r>
              <a:rPr lang="en-GB" sz="2200" dirty="0"/>
              <a:t>is the committee’s view on the cost effectiveness estimates </a:t>
            </a:r>
            <a:r>
              <a:rPr lang="en-GB" sz="2200" dirty="0" smtClean="0"/>
              <a:t>for fulvestrant</a:t>
            </a:r>
            <a:endParaRPr lang="en-GB" sz="2200" dirty="0"/>
          </a:p>
          <a:p>
            <a:pPr lvl="1"/>
            <a:r>
              <a:rPr lang="en-GB" sz="2200" dirty="0"/>
              <a:t>c</a:t>
            </a:r>
            <a:r>
              <a:rPr lang="en-GB" sz="2200" dirty="0" smtClean="0"/>
              <a:t>ompared </a:t>
            </a:r>
            <a:r>
              <a:rPr lang="en-GB" sz="2200" dirty="0"/>
              <a:t>with </a:t>
            </a:r>
            <a:r>
              <a:rPr lang="en-GB" sz="2200" dirty="0" smtClean="0"/>
              <a:t>anastrozole, letrozole and </a:t>
            </a:r>
            <a:r>
              <a:rPr lang="en-GB" sz="2200" dirty="0"/>
              <a:t>tamoxifen?</a:t>
            </a:r>
          </a:p>
          <a:p>
            <a:pPr lvl="0"/>
            <a:r>
              <a:rPr lang="en-GB" sz="2200" dirty="0"/>
              <a:t>What is the committee’s view on the sensitivity of the ICERs to changes in the OS parameter? </a:t>
            </a:r>
          </a:p>
          <a:p>
            <a:pPr lvl="1"/>
            <a:endParaRPr lang="en-GB" sz="2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098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Company model: </a:t>
            </a:r>
            <a:r>
              <a:rPr lang="en-GB" dirty="0"/>
              <a:t>cohort-based partitioned survival model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5" name="Oval 4"/>
          <p:cNvSpPr/>
          <p:nvPr/>
        </p:nvSpPr>
        <p:spPr>
          <a:xfrm>
            <a:off x="887356" y="1979639"/>
            <a:ext cx="2016224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Progression-free </a:t>
            </a:r>
            <a:r>
              <a:rPr lang="en-GB" dirty="0" smtClean="0"/>
              <a:t>survival (PF)</a:t>
            </a:r>
            <a:endParaRPr lang="en-GB" dirty="0"/>
          </a:p>
        </p:txBody>
      </p:sp>
      <p:sp>
        <p:nvSpPr>
          <p:cNvPr id="6" name="Oval 5"/>
          <p:cNvSpPr/>
          <p:nvPr/>
        </p:nvSpPr>
        <p:spPr>
          <a:xfrm>
            <a:off x="3590335" y="1979639"/>
            <a:ext cx="2094147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Progressed </a:t>
            </a:r>
            <a:r>
              <a:rPr lang="en-GB" dirty="0" smtClean="0"/>
              <a:t>disease (PD)</a:t>
            </a:r>
            <a:endParaRPr lang="en-GB" dirty="0"/>
          </a:p>
        </p:txBody>
      </p:sp>
      <p:sp>
        <p:nvSpPr>
          <p:cNvPr id="7" name="Oval 6"/>
          <p:cNvSpPr/>
          <p:nvPr/>
        </p:nvSpPr>
        <p:spPr>
          <a:xfrm>
            <a:off x="6444208" y="1979639"/>
            <a:ext cx="1977790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Death </a:t>
            </a:r>
          </a:p>
        </p:txBody>
      </p:sp>
      <p:cxnSp>
        <p:nvCxnSpPr>
          <p:cNvPr id="9" name="Straight Arrow Connector 8"/>
          <p:cNvCxnSpPr>
            <a:stCxn id="5" idx="6"/>
            <a:endCxn id="6" idx="2"/>
          </p:cNvCxnSpPr>
          <p:nvPr/>
        </p:nvCxnSpPr>
        <p:spPr>
          <a:xfrm>
            <a:off x="2903580" y="2627711"/>
            <a:ext cx="68675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6" idx="6"/>
            <a:endCxn id="7" idx="2"/>
          </p:cNvCxnSpPr>
          <p:nvPr/>
        </p:nvCxnSpPr>
        <p:spPr>
          <a:xfrm>
            <a:off x="5684482" y="2627711"/>
            <a:ext cx="75972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rved Down Arrow 16"/>
          <p:cNvSpPr/>
          <p:nvPr/>
        </p:nvSpPr>
        <p:spPr>
          <a:xfrm rot="17921406">
            <a:off x="527509" y="1970786"/>
            <a:ext cx="648072" cy="50358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5373" y="3582154"/>
            <a:ext cx="775662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 smtClean="0"/>
              <a:t>Markov state transition model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 smtClean="0"/>
              <a:t>PF: </a:t>
            </a:r>
            <a:r>
              <a:rPr lang="en-GB" sz="2000" dirty="0" smtClean="0"/>
              <a:t>receive first line hormonal therapy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 smtClean="0"/>
              <a:t>PD: </a:t>
            </a:r>
            <a:r>
              <a:rPr lang="en-GB" sz="2000" dirty="0" smtClean="0"/>
              <a:t>receive subsequent therapies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 smtClean="0"/>
              <a:t>Death:</a:t>
            </a:r>
            <a:r>
              <a:rPr lang="en-GB" sz="2000" dirty="0" smtClean="0"/>
              <a:t> due to any cause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 smtClean="0"/>
              <a:t>Cycle length: </a:t>
            </a:r>
            <a:r>
              <a:rPr lang="en-GB" sz="2000" dirty="0" smtClean="0"/>
              <a:t>4 weeks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 smtClean="0"/>
              <a:t>Time horizon: </a:t>
            </a:r>
            <a:r>
              <a:rPr lang="en-GB" sz="2000" dirty="0" smtClean="0"/>
              <a:t>30 years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 smtClean="0"/>
              <a:t>Half-cycle correction</a:t>
            </a:r>
            <a:r>
              <a:rPr lang="en-GB" sz="2000" dirty="0" smtClean="0"/>
              <a:t>: yes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 smtClean="0"/>
              <a:t>Discount rate: </a:t>
            </a:r>
            <a:r>
              <a:rPr lang="en-GB" sz="2000" dirty="0" smtClean="0"/>
              <a:t>3.5% costs &amp; outcomes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 smtClean="0"/>
              <a:t>Perspective: </a:t>
            </a:r>
            <a:r>
              <a:rPr lang="en-GB" sz="2000" dirty="0" smtClean="0"/>
              <a:t>NHS/PSS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19" name="Curved Down Arrow 18"/>
          <p:cNvSpPr/>
          <p:nvPr/>
        </p:nvSpPr>
        <p:spPr>
          <a:xfrm rot="17921406">
            <a:off x="3266299" y="1952473"/>
            <a:ext cx="648072" cy="50358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Curved Down Arrow 19"/>
          <p:cNvSpPr/>
          <p:nvPr/>
        </p:nvSpPr>
        <p:spPr>
          <a:xfrm rot="17921406">
            <a:off x="6099577" y="1926418"/>
            <a:ext cx="648072" cy="50358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496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Clinical data used in the model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2400" dirty="0"/>
              <a:t>Parametric survival models </a:t>
            </a:r>
          </a:p>
          <a:p>
            <a:pPr lvl="1"/>
            <a:r>
              <a:rPr lang="en-GB" sz="2000" dirty="0"/>
              <a:t>t</a:t>
            </a:r>
            <a:r>
              <a:rPr lang="en-GB" sz="2000" dirty="0" smtClean="0"/>
              <a:t>o estimate the proportion of people in the modelled health states (alive and progression-free) over the time horizon, PFS and OS were extrapolated beyond </a:t>
            </a:r>
            <a:r>
              <a:rPr lang="en-GB" sz="2000" dirty="0"/>
              <a:t>the duration of the trial </a:t>
            </a:r>
            <a:endParaRPr lang="en-GB" sz="2000" dirty="0" smtClean="0"/>
          </a:p>
          <a:p>
            <a:pPr lvl="1"/>
            <a:r>
              <a:rPr lang="en-GB" sz="2000" dirty="0" smtClean="0"/>
              <a:t>appropriate parametric models (PFS, generalised gamma; OS, Weibull) were selected from a NMA to estimate comparative effectiveness</a:t>
            </a:r>
            <a:r>
              <a:rPr lang="en-GB" sz="2000" dirty="0" smtClean="0">
                <a:solidFill>
                  <a:srgbClr val="FF0000"/>
                </a:solidFill>
              </a:rPr>
              <a:t> </a:t>
            </a:r>
            <a:endParaRPr lang="en-GB" sz="2000" strike="sngStrike" dirty="0" smtClean="0">
              <a:solidFill>
                <a:srgbClr val="FF0000"/>
              </a:solidFill>
            </a:endParaRPr>
          </a:p>
          <a:p>
            <a:r>
              <a:rPr lang="en-GB" sz="2400" dirty="0" smtClean="0"/>
              <a:t>Adverse events </a:t>
            </a:r>
          </a:p>
          <a:p>
            <a:pPr lvl="1"/>
            <a:r>
              <a:rPr lang="en-GB" sz="2000" dirty="0" smtClean="0"/>
              <a:t>included </a:t>
            </a:r>
            <a:r>
              <a:rPr lang="en-GB" sz="2000" dirty="0"/>
              <a:t>all grade ≥ </a:t>
            </a:r>
            <a:r>
              <a:rPr lang="en-GB" sz="2000" dirty="0" smtClean="0"/>
              <a:t>3 (according </a:t>
            </a:r>
            <a:r>
              <a:rPr lang="en-GB" sz="2000" dirty="0"/>
              <a:t>to </a:t>
            </a:r>
            <a:r>
              <a:rPr lang="en-GB" sz="2000" dirty="0" smtClean="0"/>
              <a:t>Common </a:t>
            </a:r>
            <a:r>
              <a:rPr lang="en-GB" sz="2000" dirty="0"/>
              <a:t>Terminology Criteria for Adverse Events (CTCAE</a:t>
            </a:r>
            <a:r>
              <a:rPr lang="en-GB" sz="2000" dirty="0" smtClean="0"/>
              <a:t>) occurring in at least </a:t>
            </a:r>
            <a:r>
              <a:rPr lang="en-GB" sz="2000" dirty="0"/>
              <a:t>2% </a:t>
            </a:r>
            <a:r>
              <a:rPr lang="en-GB" sz="2000" dirty="0" smtClean="0"/>
              <a:t>of </a:t>
            </a:r>
            <a:r>
              <a:rPr lang="en-GB" sz="2000" dirty="0"/>
              <a:t>patients in any treatment group</a:t>
            </a:r>
          </a:p>
          <a:p>
            <a:pPr lvl="1"/>
            <a:r>
              <a:rPr lang="en-GB" sz="2000" dirty="0"/>
              <a:t>impact on </a:t>
            </a:r>
            <a:r>
              <a:rPr lang="en-GB" sz="2000" dirty="0" smtClean="0"/>
              <a:t>Health-related quality</a:t>
            </a:r>
            <a:r>
              <a:rPr lang="en-GB" sz="2000" dirty="0"/>
              <a:t> </a:t>
            </a:r>
            <a:r>
              <a:rPr lang="en-GB" sz="2000" dirty="0" smtClean="0"/>
              <a:t>of life (HRQoL) </a:t>
            </a:r>
            <a:r>
              <a:rPr lang="en-GB" sz="2000" dirty="0"/>
              <a:t>and costs </a:t>
            </a:r>
            <a:r>
              <a:rPr lang="en-GB" sz="2000" dirty="0" smtClean="0"/>
              <a:t>included</a:t>
            </a:r>
          </a:p>
          <a:p>
            <a:pPr lvl="1"/>
            <a:r>
              <a:rPr lang="en-GB" sz="2000" b="1" dirty="0" smtClean="0"/>
              <a:t>Fulvestrant/anastrozole: </a:t>
            </a:r>
            <a:r>
              <a:rPr lang="en-GB" sz="2000" dirty="0"/>
              <a:t>incidence rates from FALCON trial </a:t>
            </a:r>
          </a:p>
          <a:p>
            <a:pPr lvl="1"/>
            <a:r>
              <a:rPr lang="en-GB" sz="2000" b="1" dirty="0" smtClean="0"/>
              <a:t>Letrozole/tamoxifen: </a:t>
            </a:r>
            <a:r>
              <a:rPr lang="en-GB" sz="2000" dirty="0"/>
              <a:t>incidence rates from literature</a:t>
            </a:r>
            <a:r>
              <a:rPr lang="en-GB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997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Indirect treatment comparison (ITC)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233653" y="1499776"/>
            <a:ext cx="8637490" cy="5040312"/>
          </a:xfrm>
        </p:spPr>
        <p:txBody>
          <a:bodyPr/>
          <a:lstStyle/>
          <a:p>
            <a:r>
              <a:rPr lang="en-US" sz="2400" dirty="0" smtClean="0"/>
              <a:t>Traditional </a:t>
            </a:r>
            <a:r>
              <a:rPr lang="en-US" sz="2400" dirty="0"/>
              <a:t>methods for NMA using pooled hazard ratios were judged inappropriate </a:t>
            </a:r>
            <a:r>
              <a:rPr lang="en-GB" sz="2400" dirty="0"/>
              <a:t>as Kaplan–Meier curves showed violation of proportional hazards</a:t>
            </a:r>
            <a:r>
              <a:rPr lang="en-US" sz="2400" dirty="0"/>
              <a:t>. </a:t>
            </a:r>
            <a:r>
              <a:rPr lang="en-GB" sz="2400" dirty="0"/>
              <a:t>Company used </a:t>
            </a:r>
            <a:r>
              <a:rPr lang="en-GB" sz="2400" dirty="0" smtClean="0"/>
              <a:t>an </a:t>
            </a:r>
            <a:r>
              <a:rPr lang="en-GB" sz="2400" dirty="0"/>
              <a:t>alternative method to estimate the effect of treatment on the shape and scale of parametric survival </a:t>
            </a:r>
            <a:r>
              <a:rPr lang="en-GB" sz="2400" dirty="0" smtClean="0"/>
              <a:t>distributions</a:t>
            </a:r>
          </a:p>
          <a:p>
            <a:r>
              <a:rPr lang="en-GB" sz="2400" dirty="0" smtClean="0"/>
              <a:t>Company considered a fixed-effects analysis was more appropriate than random-effects because of the limited number </a:t>
            </a:r>
            <a:r>
              <a:rPr lang="en-GB" sz="2400" dirty="0"/>
              <a:t>of trials included </a:t>
            </a:r>
            <a:endParaRPr lang="en-GB" sz="2400" dirty="0" smtClean="0"/>
          </a:p>
          <a:p>
            <a:r>
              <a:rPr lang="en-GB" sz="2400" dirty="0" smtClean="0"/>
              <a:t>The </a:t>
            </a:r>
            <a:r>
              <a:rPr lang="en-GB" sz="2400" dirty="0"/>
              <a:t>inclusion and exclusion criteria from FALCON were applied to </a:t>
            </a:r>
            <a:r>
              <a:rPr lang="en-GB" sz="2400" dirty="0" smtClean="0"/>
              <a:t>the included studies (where patient-level data were available) to </a:t>
            </a:r>
            <a:r>
              <a:rPr lang="en-GB" sz="2400" dirty="0"/>
              <a:t>better ‘match’ the trial population in FALCON </a:t>
            </a:r>
            <a:endParaRPr lang="en-GB" sz="2400" dirty="0" smtClean="0"/>
          </a:p>
          <a:p>
            <a:endParaRPr lang="en-GB" sz="2400" dirty="0"/>
          </a:p>
          <a:p>
            <a:pPr marL="0" indent="0">
              <a:buNone/>
            </a:pPr>
            <a:endParaRPr lang="en-GB" sz="2400" dirty="0" smtClean="0"/>
          </a:p>
          <a:p>
            <a:pPr lvl="1"/>
            <a:endParaRPr lang="en-GB" sz="18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1438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ITC: </a:t>
            </a:r>
            <a:r>
              <a:rPr lang="en-GB" dirty="0"/>
              <a:t>network of evidence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z="1400" smtClean="0"/>
              <a:pPr/>
              <a:t>6</a:t>
            </a:fld>
            <a:endParaRPr lang="en-GB" sz="1600" dirty="0"/>
          </a:p>
        </p:txBody>
      </p:sp>
      <p:grpSp>
        <p:nvGrpSpPr>
          <p:cNvPr id="24" name="Group 23"/>
          <p:cNvGrpSpPr/>
          <p:nvPr/>
        </p:nvGrpSpPr>
        <p:grpSpPr>
          <a:xfrm>
            <a:off x="395158" y="1566084"/>
            <a:ext cx="8655291" cy="4824536"/>
            <a:chOff x="-3553" y="0"/>
            <a:chExt cx="5870953" cy="3006725"/>
          </a:xfrm>
        </p:grpSpPr>
        <p:grpSp>
          <p:nvGrpSpPr>
            <p:cNvPr id="25" name="Group 24"/>
            <p:cNvGrpSpPr/>
            <p:nvPr/>
          </p:nvGrpSpPr>
          <p:grpSpPr>
            <a:xfrm>
              <a:off x="716280" y="0"/>
              <a:ext cx="3471545" cy="3006725"/>
              <a:chOff x="0" y="0"/>
              <a:chExt cx="3471545" cy="3006725"/>
            </a:xfrm>
          </p:grpSpPr>
          <p:sp>
            <p:nvSpPr>
              <p:cNvPr id="29" name="Flowchart: Process 28"/>
              <p:cNvSpPr/>
              <p:nvPr/>
            </p:nvSpPr>
            <p:spPr>
              <a:xfrm>
                <a:off x="1228725" y="0"/>
                <a:ext cx="1181100" cy="539750"/>
              </a:xfrm>
              <a:prstGeom prst="flowChartProcess">
                <a:avLst/>
              </a:prstGeom>
              <a:noFill/>
              <a:ln w="1905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en-GB" sz="1600" kern="12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</a:rPr>
                  <a:t>ANASTROZOLE</a:t>
                </a:r>
                <a:endParaRPr lang="en-GB" sz="1600" dirty="0">
                  <a:effectLst/>
                  <a:ea typeface="SimSun" panose="02010600030101010101" pitchFamily="2" charset="-122"/>
                </a:endParaRPr>
              </a:p>
            </p:txBody>
          </p:sp>
          <p:sp>
            <p:nvSpPr>
              <p:cNvPr id="30" name="Flowchart: Process 29"/>
              <p:cNvSpPr/>
              <p:nvPr/>
            </p:nvSpPr>
            <p:spPr>
              <a:xfrm>
                <a:off x="0" y="1266825"/>
                <a:ext cx="1169670" cy="539750"/>
              </a:xfrm>
              <a:prstGeom prst="flowChartProcess">
                <a:avLst/>
              </a:prstGeom>
              <a:noFill/>
              <a:ln w="1905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en-GB" sz="1600" kern="12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</a:rPr>
                  <a:t>FULVESTRANT</a:t>
                </a:r>
                <a:endParaRPr lang="en-GB" sz="1600" dirty="0">
                  <a:effectLst/>
                  <a:ea typeface="SimSun" panose="02010600030101010101" pitchFamily="2" charset="-122"/>
                </a:endParaRPr>
              </a:p>
            </p:txBody>
          </p:sp>
          <p:sp>
            <p:nvSpPr>
              <p:cNvPr id="31" name="Flowchart: Process 30"/>
              <p:cNvSpPr/>
              <p:nvPr/>
            </p:nvSpPr>
            <p:spPr>
              <a:xfrm>
                <a:off x="2466975" y="1266825"/>
                <a:ext cx="1004570" cy="539750"/>
              </a:xfrm>
              <a:prstGeom prst="flowChartProcess">
                <a:avLst/>
              </a:prstGeom>
              <a:noFill/>
              <a:ln w="1905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en-GB" sz="1600" kern="12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</a:rPr>
                  <a:t>TAMOXIFEN</a:t>
                </a:r>
                <a:endParaRPr lang="en-GB" sz="1600" dirty="0">
                  <a:effectLst/>
                  <a:ea typeface="SimSun" panose="02010600030101010101" pitchFamily="2" charset="-122"/>
                </a:endParaRPr>
              </a:p>
              <a:p>
                <a:pPr algn="ctr">
                  <a:spcAft>
                    <a:spcPts val="0"/>
                  </a:spcAft>
                </a:pPr>
                <a:r>
                  <a:rPr lang="en-GB" sz="1600" kern="12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</a:rPr>
                  <a:t>20 mg</a:t>
                </a:r>
                <a:endParaRPr lang="en-GB" sz="1600" dirty="0">
                  <a:effectLst/>
                  <a:ea typeface="SimSun" panose="02010600030101010101" pitchFamily="2" charset="-122"/>
                </a:endParaRPr>
              </a:p>
            </p:txBody>
          </p:sp>
          <p:sp>
            <p:nvSpPr>
              <p:cNvPr id="32" name="Flowchart: Process 31"/>
              <p:cNvSpPr/>
              <p:nvPr/>
            </p:nvSpPr>
            <p:spPr>
              <a:xfrm>
                <a:off x="1333500" y="2466975"/>
                <a:ext cx="980440" cy="539750"/>
              </a:xfrm>
              <a:prstGeom prst="flowChartProcess">
                <a:avLst/>
              </a:prstGeom>
              <a:noFill/>
              <a:ln w="1905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en-GB" sz="1600" kern="12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</a:rPr>
                  <a:t>LETROZOLE</a:t>
                </a:r>
                <a:endParaRPr lang="en-GB" sz="1600" dirty="0">
                  <a:effectLst/>
                  <a:ea typeface="SimSun" panose="02010600030101010101" pitchFamily="2" charset="-122"/>
                </a:endParaRPr>
              </a:p>
            </p:txBody>
          </p:sp>
          <p:cxnSp>
            <p:nvCxnSpPr>
              <p:cNvPr id="33" name="Straight Connector 32"/>
              <p:cNvCxnSpPr/>
              <p:nvPr/>
            </p:nvCxnSpPr>
            <p:spPr>
              <a:xfrm>
                <a:off x="2409825" y="266700"/>
                <a:ext cx="567690" cy="99822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 flipV="1">
                <a:off x="581025" y="266700"/>
                <a:ext cx="647700" cy="99822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 flipV="1">
                <a:off x="2314575" y="1809750"/>
                <a:ext cx="664845" cy="93345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>
                <a:off x="1171575" y="1533525"/>
                <a:ext cx="1303474" cy="0"/>
              </a:xfrm>
              <a:prstGeom prst="line">
                <a:avLst/>
              </a:prstGeom>
              <a:ln w="25400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>
                <a:off x="581025" y="1809750"/>
                <a:ext cx="752475" cy="981075"/>
              </a:xfrm>
              <a:prstGeom prst="line">
                <a:avLst/>
              </a:prstGeom>
              <a:ln w="25400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Oval 25"/>
            <p:cNvSpPr/>
            <p:nvPr/>
          </p:nvSpPr>
          <p:spPr>
            <a:xfrm>
              <a:off x="-3553" y="172372"/>
              <a:ext cx="1887855" cy="967740"/>
            </a:xfrm>
            <a:prstGeom prst="ellipse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1600" b="1" kern="1200" dirty="0">
                  <a:solidFill>
                    <a:srgbClr val="000000"/>
                  </a:solidFill>
                  <a:effectLst/>
                  <a:ea typeface="SimSun" panose="02010600030101010101" pitchFamily="2" charset="-122"/>
                  <a:cs typeface="Arial" panose="020B0604020202020204" pitchFamily="34" charset="0"/>
                </a:rPr>
                <a:t>FIRST matched n=153 (75%)</a:t>
              </a:r>
              <a:endParaRPr lang="en-GB" sz="1600" dirty="0">
                <a:effectLst/>
                <a:ea typeface="SimSun" panose="02010600030101010101" pitchFamily="2" charset="-122"/>
              </a:endParaRPr>
            </a:p>
            <a:p>
              <a:pPr algn="ctr">
                <a:spcAft>
                  <a:spcPts val="0"/>
                </a:spcAft>
              </a:pPr>
              <a:r>
                <a:rPr lang="en-GB" sz="1600" b="1" kern="1200" dirty="0">
                  <a:solidFill>
                    <a:srgbClr val="000000"/>
                  </a:solidFill>
                  <a:effectLst/>
                  <a:ea typeface="SimSun" panose="02010600030101010101" pitchFamily="2" charset="-122"/>
                  <a:cs typeface="Arial" panose="020B0604020202020204" pitchFamily="34" charset="0"/>
                </a:rPr>
                <a:t>FALCON matched n=462 (100%)</a:t>
              </a:r>
              <a:endParaRPr lang="en-GB" sz="1600" dirty="0">
                <a:effectLst/>
                <a:ea typeface="SimSun" panose="02010600030101010101" pitchFamily="2" charset="-122"/>
              </a:endParaRPr>
            </a:p>
          </p:txBody>
        </p:sp>
        <p:sp>
          <p:nvSpPr>
            <p:cNvPr id="27" name="Oval 26"/>
            <p:cNvSpPr/>
            <p:nvPr/>
          </p:nvSpPr>
          <p:spPr>
            <a:xfrm>
              <a:off x="3124200" y="316207"/>
              <a:ext cx="2743200" cy="845820"/>
            </a:xfrm>
            <a:prstGeom prst="ellipse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1600" b="1" kern="1200" dirty="0">
                  <a:solidFill>
                    <a:srgbClr val="000000"/>
                  </a:solidFill>
                  <a:effectLst/>
                  <a:ea typeface="SimSun" panose="02010600030101010101" pitchFamily="2" charset="-122"/>
                  <a:cs typeface="Arial" panose="020B0604020202020204" pitchFamily="34" charset="0"/>
                </a:rPr>
                <a:t>North American matched n=253 (72%)</a:t>
              </a:r>
              <a:endParaRPr lang="en-GB" sz="1600" dirty="0">
                <a:effectLst/>
                <a:ea typeface="SimSun" panose="02010600030101010101" pitchFamily="2" charset="-122"/>
              </a:endParaRPr>
            </a:p>
            <a:p>
              <a:pPr algn="ctr">
                <a:spcAft>
                  <a:spcPts val="0"/>
                </a:spcAft>
              </a:pPr>
              <a:r>
                <a:rPr lang="en-GB" sz="1600" b="1" kern="1200" dirty="0">
                  <a:solidFill>
                    <a:srgbClr val="000000"/>
                  </a:solidFill>
                  <a:effectLst/>
                  <a:ea typeface="SimSun" panose="02010600030101010101" pitchFamily="2" charset="-122"/>
                  <a:cs typeface="Arial" panose="020B0604020202020204" pitchFamily="34" charset="0"/>
                </a:rPr>
                <a:t>Target matched n=260 (39%)</a:t>
              </a:r>
              <a:endParaRPr lang="en-GB" sz="1600" dirty="0">
                <a:effectLst/>
                <a:ea typeface="SimSun" panose="02010600030101010101" pitchFamily="2" charset="-122"/>
              </a:endParaRPr>
            </a:p>
          </p:txBody>
        </p:sp>
        <p:sp>
          <p:nvSpPr>
            <p:cNvPr id="28" name="Oval 27"/>
            <p:cNvSpPr/>
            <p:nvPr/>
          </p:nvSpPr>
          <p:spPr>
            <a:xfrm>
              <a:off x="3124200" y="2058290"/>
              <a:ext cx="1457325" cy="609600"/>
            </a:xfrm>
            <a:prstGeom prst="ellipse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1600" b="1" kern="1200" dirty="0">
                  <a:solidFill>
                    <a:srgbClr val="000000"/>
                  </a:solidFill>
                  <a:effectLst/>
                  <a:ea typeface="SimSun" panose="02010600030101010101" pitchFamily="2" charset="-122"/>
                  <a:cs typeface="Arial" panose="020B0604020202020204" pitchFamily="34" charset="0"/>
                </a:rPr>
                <a:t>PO25 n= 907</a:t>
              </a:r>
              <a:endParaRPr lang="en-GB" sz="1600" dirty="0">
                <a:effectLst/>
                <a:ea typeface="SimSun" panose="02010600030101010101" pitchFamily="2" charset="-122"/>
              </a:endParaRPr>
            </a:p>
            <a:p>
              <a:pPr algn="ctr">
                <a:spcAft>
                  <a:spcPts val="0"/>
                </a:spcAft>
              </a:pPr>
              <a:r>
                <a:rPr lang="en-GB" sz="1600" b="1" kern="1200" dirty="0">
                  <a:solidFill>
                    <a:srgbClr val="000000"/>
                  </a:solidFill>
                  <a:effectLst/>
                  <a:ea typeface="SimSun" panose="02010600030101010101" pitchFamily="2" charset="-122"/>
                  <a:cs typeface="Arial" panose="020B0604020202020204" pitchFamily="34" charset="0"/>
                </a:rPr>
                <a:t>Not matched</a:t>
              </a:r>
              <a:endParaRPr lang="en-GB" sz="1600" dirty="0">
                <a:effectLst/>
                <a:ea typeface="SimSun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0109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254" y="435785"/>
            <a:ext cx="8637490" cy="940609"/>
          </a:xfrm>
        </p:spPr>
        <p:txBody>
          <a:bodyPr/>
          <a:lstStyle/>
          <a:p>
            <a:r>
              <a:rPr lang="en-GB" b="1" dirty="0"/>
              <a:t>ITC results: </a:t>
            </a:r>
            <a:r>
              <a:rPr lang="en-GB" dirty="0"/>
              <a:t>PFS</a:t>
            </a:r>
            <a:r>
              <a:rPr lang="en-GB" b="1" dirty="0"/>
              <a:t> </a:t>
            </a:r>
            <a:r>
              <a:rPr lang="en-GB" dirty="0"/>
              <a:t>estimates from the fixed effects model - Generalised gamma model </a:t>
            </a:r>
            <a:endParaRPr lang="en-GB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683568" y="2132856"/>
            <a:ext cx="7848872" cy="40324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219" y="412648"/>
            <a:ext cx="8637490" cy="940609"/>
          </a:xfrm>
        </p:spPr>
        <p:txBody>
          <a:bodyPr/>
          <a:lstStyle/>
          <a:p>
            <a:r>
              <a:rPr lang="en-GB" b="1" dirty="0"/>
              <a:t>ITC results: </a:t>
            </a:r>
            <a:r>
              <a:rPr lang="en-GB" dirty="0"/>
              <a:t>OS</a:t>
            </a:r>
            <a:r>
              <a:rPr lang="en-GB" b="1" dirty="0"/>
              <a:t> </a:t>
            </a:r>
            <a:r>
              <a:rPr lang="en-GB" dirty="0"/>
              <a:t>estimates from the fixed effects model - Weibull model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683568" y="2132856"/>
            <a:ext cx="7848872" cy="40324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207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Clarification response: </a:t>
            </a:r>
            <a:r>
              <a:rPr lang="en-GB" dirty="0"/>
              <a:t>removal of PO25 from the ITC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GB" sz="2000" dirty="0" smtClean="0"/>
          </a:p>
          <a:p>
            <a:r>
              <a:rPr lang="en-GB" sz="2000" dirty="0" smtClean="0"/>
              <a:t>PO25 </a:t>
            </a:r>
            <a:r>
              <a:rPr lang="en-GB" sz="2000" dirty="0"/>
              <a:t>differs to the other trials in the network </a:t>
            </a:r>
          </a:p>
          <a:p>
            <a:pPr lvl="1"/>
            <a:r>
              <a:rPr lang="en-GB" sz="1800" dirty="0"/>
              <a:t>No </a:t>
            </a:r>
            <a:r>
              <a:rPr lang="en-GB" sz="1800" dirty="0" smtClean="0"/>
              <a:t>patient </a:t>
            </a:r>
            <a:r>
              <a:rPr lang="en-GB" sz="1800" dirty="0"/>
              <a:t>level data </a:t>
            </a:r>
            <a:r>
              <a:rPr lang="en-GB" sz="1800" dirty="0" smtClean="0"/>
              <a:t>available</a:t>
            </a:r>
            <a:endParaRPr lang="en-GB" sz="1800" dirty="0"/>
          </a:p>
          <a:p>
            <a:pPr lvl="1"/>
            <a:r>
              <a:rPr lang="en-GB" sz="1800" dirty="0" smtClean="0"/>
              <a:t>Results are compromised by approx 50% cross-over after progression and it is </a:t>
            </a:r>
            <a:r>
              <a:rPr lang="en-GB" sz="1800" dirty="0"/>
              <a:t>w</a:t>
            </a:r>
            <a:r>
              <a:rPr lang="en-GB" sz="1800" dirty="0" smtClean="0"/>
              <a:t>idely accepted that letrozole and anastrozole have equivalent efficacy</a:t>
            </a:r>
          </a:p>
          <a:p>
            <a:r>
              <a:rPr lang="en-GB" sz="2000" dirty="0" smtClean="0"/>
              <a:t>ERG </a:t>
            </a:r>
            <a:r>
              <a:rPr lang="en-GB" sz="2000" dirty="0"/>
              <a:t>requested an analysis with PO25 removed from the ITC and equal efficacy </a:t>
            </a:r>
            <a:r>
              <a:rPr lang="en-GB" sz="2000" dirty="0" smtClean="0"/>
              <a:t>of letrozole and anastrozole </a:t>
            </a:r>
            <a:r>
              <a:rPr lang="en-GB" sz="2000" dirty="0"/>
              <a:t>assumed</a:t>
            </a:r>
          </a:p>
          <a:p>
            <a:pPr marL="0" indent="0">
              <a:buNone/>
            </a:pPr>
            <a:endParaRPr lang="en-GB" strike="sngStrike" dirty="0" smtClean="0"/>
          </a:p>
          <a:p>
            <a:pPr marL="0" indent="0">
              <a:buNone/>
            </a:pPr>
            <a:endParaRPr lang="en-GB" strike="sngStrike" dirty="0"/>
          </a:p>
          <a:p>
            <a:pPr marL="0" indent="0">
              <a:buNone/>
            </a:pPr>
            <a:endParaRPr lang="en-GB" strike="sngStrike" dirty="0" smtClean="0"/>
          </a:p>
          <a:p>
            <a:r>
              <a:rPr lang="en-GB" sz="2000" dirty="0" smtClean="0"/>
              <a:t>Company reported that removing </a:t>
            </a:r>
            <a:r>
              <a:rPr lang="en-GB" sz="2000" dirty="0"/>
              <a:t>PO25 </a:t>
            </a:r>
            <a:r>
              <a:rPr lang="en-GB" sz="2000" dirty="0" smtClean="0"/>
              <a:t>had a </a:t>
            </a:r>
            <a:r>
              <a:rPr lang="en-GB" sz="2000" dirty="0"/>
              <a:t>minimal impact </a:t>
            </a:r>
            <a:r>
              <a:rPr lang="en-GB" sz="2000" dirty="0" smtClean="0"/>
              <a:t>on the </a:t>
            </a:r>
            <a:r>
              <a:rPr lang="en-GB" sz="2000" dirty="0"/>
              <a:t>estimated curve parameters for anastrozole, fulvestrant and tamoxifen and </a:t>
            </a:r>
            <a:r>
              <a:rPr lang="en-GB" sz="2000" dirty="0" smtClean="0"/>
              <a:t>the mean </a:t>
            </a:r>
            <a:r>
              <a:rPr lang="en-GB" sz="2000" dirty="0"/>
              <a:t>and median survival </a:t>
            </a:r>
            <a:r>
              <a:rPr lang="en-GB" sz="2000" dirty="0" smtClean="0"/>
              <a:t>estimates</a:t>
            </a:r>
          </a:p>
          <a:p>
            <a:r>
              <a:rPr lang="en-GB" sz="2000" dirty="0"/>
              <a:t>Included as a scenario in the </a:t>
            </a:r>
            <a:r>
              <a:rPr lang="en-GB" sz="2000" dirty="0" smtClean="0"/>
              <a:t>cost effectiveness </a:t>
            </a:r>
            <a:r>
              <a:rPr lang="en-GB" sz="2000" dirty="0"/>
              <a:t>analysis</a:t>
            </a:r>
          </a:p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6" name="Rounded Rectangle 5"/>
          <p:cNvSpPr/>
          <p:nvPr/>
        </p:nvSpPr>
        <p:spPr>
          <a:xfrm>
            <a:off x="467544" y="4293096"/>
            <a:ext cx="1512168" cy="432048"/>
          </a:xfrm>
          <a:prstGeom prst="round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Fulvestrant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699792" y="4306028"/>
            <a:ext cx="1512168" cy="432048"/>
          </a:xfrm>
          <a:prstGeom prst="round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anastrozole</a:t>
            </a:r>
            <a:endParaRPr lang="en-GB" dirty="0"/>
          </a:p>
        </p:txBody>
      </p:sp>
      <p:sp>
        <p:nvSpPr>
          <p:cNvPr id="8" name="Rounded Rectangle 7"/>
          <p:cNvSpPr/>
          <p:nvPr/>
        </p:nvSpPr>
        <p:spPr>
          <a:xfrm>
            <a:off x="4932040" y="4293096"/>
            <a:ext cx="1512168" cy="432048"/>
          </a:xfrm>
          <a:prstGeom prst="round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Tamoxifen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164288" y="4293096"/>
            <a:ext cx="1512168" cy="432048"/>
          </a:xfrm>
          <a:prstGeom prst="round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Letrozole </a:t>
            </a:r>
          </a:p>
        </p:txBody>
      </p:sp>
      <p:cxnSp>
        <p:nvCxnSpPr>
          <p:cNvPr id="14" name="Straight Connector 13"/>
          <p:cNvCxnSpPr>
            <a:stCxn id="7" idx="3"/>
          </p:cNvCxnSpPr>
          <p:nvPr/>
        </p:nvCxnSpPr>
        <p:spPr>
          <a:xfrm>
            <a:off x="4211960" y="4522052"/>
            <a:ext cx="720080" cy="0"/>
          </a:xfrm>
          <a:prstGeom prst="line">
            <a:avLst/>
          </a:prstGeom>
          <a:ln w="5715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6444208" y="4505239"/>
            <a:ext cx="720080" cy="0"/>
          </a:xfrm>
          <a:prstGeom prst="line">
            <a:avLst/>
          </a:prstGeom>
          <a:ln w="5715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979712" y="4522052"/>
            <a:ext cx="720080" cy="0"/>
          </a:xfrm>
          <a:prstGeom prst="line">
            <a:avLst/>
          </a:prstGeom>
          <a:ln w="5715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955408" y="4043574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FIRST</a:t>
            </a:r>
          </a:p>
          <a:p>
            <a:r>
              <a:rPr lang="en-GB" sz="1200" dirty="0"/>
              <a:t>FALCON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197531" y="3849312"/>
            <a:ext cx="864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North American </a:t>
            </a:r>
          </a:p>
          <a:p>
            <a:r>
              <a:rPr lang="en-GB" sz="1200" dirty="0"/>
              <a:t>TARGET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95253" y="4189413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strike="sngStrike" dirty="0"/>
              <a:t>PO25</a:t>
            </a:r>
          </a:p>
        </p:txBody>
      </p:sp>
      <p:sp>
        <p:nvSpPr>
          <p:cNvPr id="26" name="&quot;No&quot; Symbol 25"/>
          <p:cNvSpPr/>
          <p:nvPr/>
        </p:nvSpPr>
        <p:spPr>
          <a:xfrm>
            <a:off x="7410394" y="4021532"/>
            <a:ext cx="1019955" cy="1001039"/>
          </a:xfrm>
          <a:prstGeom prst="noSmoking">
            <a:avLst>
              <a:gd name="adj" fmla="val 638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0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ICE 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1982</TotalTime>
  <Words>3683</Words>
  <Application>Microsoft Office PowerPoint</Application>
  <PresentationFormat>On-screen Show (4:3)</PresentationFormat>
  <Paragraphs>570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ＭＳ Ｐゴシック</vt:lpstr>
      <vt:lpstr>SimSun</vt:lpstr>
      <vt:lpstr>Arial</vt:lpstr>
      <vt:lpstr>Calibri</vt:lpstr>
      <vt:lpstr>Times New Roman</vt:lpstr>
      <vt:lpstr>1_Custom Design</vt:lpstr>
      <vt:lpstr>Lead team presentation Fulvestrant for untreated hormone-receptor positive locally advanced or metastatic breast cancer </vt:lpstr>
      <vt:lpstr>Key issues: cost effectiveness</vt:lpstr>
      <vt:lpstr>Company model: cohort-based partitioned survival model </vt:lpstr>
      <vt:lpstr>Clinical data used in the model </vt:lpstr>
      <vt:lpstr>Indirect treatment comparison (ITC)</vt:lpstr>
      <vt:lpstr>ITC: network of evidence </vt:lpstr>
      <vt:lpstr>ITC results: PFS estimates from the fixed effects model - Generalised gamma model </vt:lpstr>
      <vt:lpstr>ITC results: OS estimates from the fixed effects model - Weibull model </vt:lpstr>
      <vt:lpstr>Clarification response: removal of PO25 from the ITC</vt:lpstr>
      <vt:lpstr>Utility values used in the model </vt:lpstr>
      <vt:lpstr>Utility values used in other technology appraisals</vt:lpstr>
      <vt:lpstr>Resource use (1)</vt:lpstr>
      <vt:lpstr>Resource use (2)</vt:lpstr>
      <vt:lpstr>Summary of key modelling assumptions</vt:lpstr>
      <vt:lpstr>Company’s base case results</vt:lpstr>
      <vt:lpstr>Company’s base case results: survival outcomes – time spent in health states</vt:lpstr>
      <vt:lpstr>Company’s deterministic sensitivity analysis: fulvestrant vs anastrozole</vt:lpstr>
      <vt:lpstr>Company deterministic sensitivity analysis: fulvestrant vs tamoxifen</vt:lpstr>
      <vt:lpstr>Key company scenario analyses</vt:lpstr>
      <vt:lpstr>ERG comments: ITC</vt:lpstr>
      <vt:lpstr>ERG comments: model structure and extrapolations</vt:lpstr>
      <vt:lpstr>ERG comments: adverse events, HRQoL and resource use</vt:lpstr>
      <vt:lpstr>ERG exploratory analyses</vt:lpstr>
      <vt:lpstr>ERG scenario analysis 2: varying OS scale between its mean and to the lower bound 95% CI</vt:lpstr>
      <vt:lpstr>ERG exploratory base case results: combines scenarios 3 to 6 </vt:lpstr>
      <vt:lpstr>Innovation &amp; equalities </vt:lpstr>
      <vt:lpstr>Key issues: cost effectiveness</vt:lpstr>
    </vt:vector>
  </TitlesOfParts>
  <Company>NICE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Lead team presentation</dc:title>
  <dc:creator>sdoss</dc:creator>
  <cp:lastModifiedBy>Marcia Miller</cp:lastModifiedBy>
  <cp:revision>175</cp:revision>
  <dcterms:created xsi:type="dcterms:W3CDTF">2014-10-02T13:52:11Z</dcterms:created>
  <dcterms:modified xsi:type="dcterms:W3CDTF">2017-08-07T15:01:10Z</dcterms:modified>
</cp:coreProperties>
</file>