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660"/>
  </p:normalViewPr>
  <p:slideViewPr>
    <p:cSldViewPr>
      <p:cViewPr>
        <p:scale>
          <a:sx n="123" d="100"/>
          <a:sy n="123" d="100"/>
        </p:scale>
        <p:origin x="-128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39229-9D59-459E-A5C0-E8BE4AA6C016}" type="datetimeFigureOut">
              <a:rPr lang="en-GB" smtClean="0"/>
              <a:t>23/11/2017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9943C1D-B0E2-4114-873F-49E7EC1B299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39229-9D59-459E-A5C0-E8BE4AA6C016}" type="datetimeFigureOut">
              <a:rPr lang="en-GB" smtClean="0"/>
              <a:t>23/11/2017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3C1D-B0E2-4114-873F-49E7EC1B299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39229-9D59-459E-A5C0-E8BE4AA6C016}" type="datetimeFigureOut">
              <a:rPr lang="en-GB" smtClean="0"/>
              <a:t>23/11/2017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3C1D-B0E2-4114-873F-49E7EC1B299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39229-9D59-459E-A5C0-E8BE4AA6C016}" type="datetimeFigureOut">
              <a:rPr lang="en-GB" smtClean="0"/>
              <a:t>23/11/2017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3C1D-B0E2-4114-873F-49E7EC1B299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39229-9D59-459E-A5C0-E8BE4AA6C016}" type="datetimeFigureOut">
              <a:rPr lang="en-GB" smtClean="0"/>
              <a:t>23/11/2017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9943C1D-B0E2-4114-873F-49E7EC1B2998}" type="slidenum">
              <a:rPr lang="en-GB" smtClean="0"/>
              <a:t>‹#›</a:t>
            </a:fld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39229-9D59-459E-A5C0-E8BE4AA6C016}" type="datetimeFigureOut">
              <a:rPr lang="en-GB" smtClean="0"/>
              <a:t>23/11/2017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3C1D-B0E2-4114-873F-49E7EC1B299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39229-9D59-459E-A5C0-E8BE4AA6C016}" type="datetimeFigureOut">
              <a:rPr lang="en-GB" smtClean="0"/>
              <a:t>23/11/2017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3C1D-B0E2-4114-873F-49E7EC1B299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39229-9D59-459E-A5C0-E8BE4AA6C016}" type="datetimeFigureOut">
              <a:rPr lang="en-GB" smtClean="0"/>
              <a:t>23/11/2017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3C1D-B0E2-4114-873F-49E7EC1B299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39229-9D59-459E-A5C0-E8BE4AA6C016}" type="datetimeFigureOut">
              <a:rPr lang="en-GB" smtClean="0"/>
              <a:t>23/11/2017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3C1D-B0E2-4114-873F-49E7EC1B299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39229-9D59-459E-A5C0-E8BE4AA6C016}" type="datetimeFigureOut">
              <a:rPr lang="en-GB" smtClean="0"/>
              <a:t>23/11/2017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3C1D-B0E2-4114-873F-49E7EC1B299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39229-9D59-459E-A5C0-E8BE4AA6C016}" type="datetimeFigureOut">
              <a:rPr lang="en-GB" smtClean="0"/>
              <a:t>23/11/2017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9943C1D-B0E2-4114-873F-49E7EC1B299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7639229-9D59-459E-A5C0-E8BE4AA6C016}" type="datetimeFigureOut">
              <a:rPr lang="en-GB" smtClean="0"/>
              <a:t>23/11/2017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9943C1D-B0E2-4114-873F-49E7EC1B2998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frm=1&amp;source=images&amp;cd=&amp;cad=rja&amp;uact=8&amp;docid=06P69kGwJ6pOTM&amp;tbnid=r412Yi6hCTz_cM:&amp;ved=0CAUQjRw&amp;url=http://www.italk.org.uk/who-do-we-help.aspx&amp;ei=VFOCU_i_D8OGOPidgMAM&amp;bvm=bv.67720277,d.ZWU&amp;psig=AFQjCNFltu9z-x0nRDohHoJKCf6Crg6OKQ&amp;ust=1401136307800920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2100808"/>
          </a:xfrm>
        </p:spPr>
        <p:txBody>
          <a:bodyPr>
            <a:noAutofit/>
          </a:bodyPr>
          <a:lstStyle/>
          <a:p>
            <a:r>
              <a:rPr lang="en-GB" sz="1800" dirty="0" smtClean="0"/>
              <a:t>Dr </a:t>
            </a:r>
            <a:r>
              <a:rPr lang="en-GB" sz="1800" dirty="0" smtClean="0"/>
              <a:t>Geoffrey Potter</a:t>
            </a:r>
          </a:p>
          <a:p>
            <a:r>
              <a:rPr lang="en-GB" sz="1800" dirty="0" smtClean="0"/>
              <a:t>Dr John </a:t>
            </a:r>
            <a:r>
              <a:rPr lang="en-GB" sz="1800" dirty="0" err="1" smtClean="0"/>
              <a:t>Jewitt</a:t>
            </a:r>
            <a:endParaRPr lang="en-GB" sz="1800" dirty="0" smtClean="0"/>
          </a:p>
          <a:p>
            <a:r>
              <a:rPr lang="en-GB" sz="1800" dirty="0" smtClean="0"/>
              <a:t>Dr Rubi </a:t>
            </a:r>
            <a:r>
              <a:rPr lang="en-GB" sz="1800" dirty="0" err="1" smtClean="0"/>
              <a:t>Vijayakumar</a:t>
            </a:r>
            <a:endParaRPr lang="en-GB" sz="1800" dirty="0" smtClean="0"/>
          </a:p>
          <a:p>
            <a:r>
              <a:rPr lang="en-GB" sz="1800" dirty="0" smtClean="0"/>
              <a:t>Dr David Anderson</a:t>
            </a:r>
            <a:endParaRPr lang="en-GB" sz="1800" dirty="0" smtClean="0"/>
          </a:p>
          <a:p>
            <a:r>
              <a:rPr lang="en-GB" sz="1800" dirty="0" smtClean="0"/>
              <a:t>Chris Alderson</a:t>
            </a:r>
          </a:p>
          <a:p>
            <a:r>
              <a:rPr lang="en-GB" sz="1800" dirty="0" smtClean="0"/>
              <a:t>Joanne Thurland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Training Programme Support</a:t>
            </a:r>
            <a:br>
              <a:rPr lang="en-GB" dirty="0" smtClean="0"/>
            </a:br>
            <a:r>
              <a:rPr lang="en-GB" sz="2200" dirty="0" smtClean="0"/>
              <a:t>(Formally known as the Amber Process)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51858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What Is the TPS process?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71600" y="1484784"/>
            <a:ext cx="7772400" cy="4572000"/>
          </a:xfrm>
        </p:spPr>
        <p:txBody>
          <a:bodyPr/>
          <a:lstStyle/>
          <a:p>
            <a:r>
              <a:rPr lang="en-GB" dirty="0" smtClean="0"/>
              <a:t>A sub-team of the Training Programme</a:t>
            </a:r>
          </a:p>
          <a:p>
            <a:r>
              <a:rPr lang="en-GB" dirty="0" smtClean="0"/>
              <a:t>We aim to support registrars experiencing difficulty</a:t>
            </a:r>
          </a:p>
          <a:p>
            <a:pPr marL="0" indent="0">
              <a:buNone/>
            </a:pPr>
            <a:r>
              <a:rPr lang="en-GB" dirty="0" smtClean="0"/>
              <a:t>These difficulties are categorised as:</a:t>
            </a:r>
          </a:p>
          <a:p>
            <a:r>
              <a:rPr lang="en-GB" dirty="0" smtClean="0"/>
              <a:t>Clinical/Performance</a:t>
            </a:r>
          </a:p>
          <a:p>
            <a:r>
              <a:rPr lang="en-GB" dirty="0" smtClean="0"/>
              <a:t>Educational</a:t>
            </a:r>
          </a:p>
          <a:p>
            <a:r>
              <a:rPr lang="en-GB" dirty="0" smtClean="0"/>
              <a:t>Health</a:t>
            </a:r>
          </a:p>
          <a:p>
            <a:r>
              <a:rPr lang="en-GB" dirty="0" smtClean="0"/>
              <a:t>GMC concerns or conditions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 descr="\\hudson\vlsj93\My_Documents\My Pictures\suppor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492896"/>
            <a:ext cx="323850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\\hudson\vlsj93\My_Documents\My Pictures\amber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573016"/>
            <a:ext cx="1685925" cy="271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8293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What is the TPS list?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73832" y="1447800"/>
            <a:ext cx="7772400" cy="5077569"/>
          </a:xfrm>
        </p:spPr>
        <p:txBody>
          <a:bodyPr>
            <a:normAutofit/>
          </a:bodyPr>
          <a:lstStyle/>
          <a:p>
            <a:r>
              <a:rPr lang="en-GB" dirty="0" smtClean="0"/>
              <a:t>Concerns about a registrar may come from:</a:t>
            </a:r>
          </a:p>
          <a:p>
            <a:pPr marL="0" indent="0">
              <a:buNone/>
            </a:pPr>
            <a:r>
              <a:rPr lang="en-GB" dirty="0"/>
              <a:t>The </a:t>
            </a:r>
            <a:r>
              <a:rPr lang="en-GB" dirty="0" smtClean="0"/>
              <a:t>registrar: you can approach us!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Clinical supervisor; first month form</a:t>
            </a:r>
          </a:p>
          <a:p>
            <a:pPr marL="0" indent="0">
              <a:buNone/>
            </a:pPr>
            <a:r>
              <a:rPr lang="en-GB" dirty="0" smtClean="0"/>
              <a:t>Educational supervisor</a:t>
            </a:r>
          </a:p>
          <a:p>
            <a:pPr marL="0" indent="0">
              <a:buNone/>
            </a:pPr>
            <a:r>
              <a:rPr lang="en-GB" dirty="0" smtClean="0"/>
              <a:t>Training programme director on half-day release</a:t>
            </a:r>
          </a:p>
          <a:p>
            <a:pPr marL="0" indent="0">
              <a:buNone/>
            </a:pPr>
            <a:r>
              <a:rPr lang="en-GB" dirty="0" smtClean="0"/>
              <a:t>These concerns are fed back to the “TPS team”</a:t>
            </a:r>
          </a:p>
          <a:p>
            <a:pPr marL="0" indent="0">
              <a:buNone/>
            </a:pPr>
            <a:r>
              <a:rPr lang="en-GB" dirty="0" smtClean="0"/>
              <a:t>If sufficient or serious concerns, registrar is added to TPS list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3074" name="Picture 2" descr="\\hudson\vlsj93\My_Documents\My Pictures\help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725144"/>
            <a:ext cx="2533650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\\hudson\vlsj93\My_Documents\My Pictures\help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725144"/>
            <a:ext cx="2714625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224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What happens if I am on the TPS list?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Please don’t worry</a:t>
            </a:r>
          </a:p>
          <a:p>
            <a:r>
              <a:rPr lang="en-GB" dirty="0" smtClean="0"/>
              <a:t>The key aim is to provide support and assistance</a:t>
            </a:r>
          </a:p>
          <a:p>
            <a:r>
              <a:rPr lang="en-GB" dirty="0" smtClean="0"/>
              <a:t>We want you get you through your training</a:t>
            </a:r>
          </a:p>
          <a:p>
            <a:r>
              <a:rPr lang="en-GB" dirty="0" smtClean="0"/>
              <a:t>We will arrange a meeting with you</a:t>
            </a:r>
          </a:p>
          <a:p>
            <a:r>
              <a:rPr lang="en-GB" dirty="0" smtClean="0"/>
              <a:t>Discuss any difficulties </a:t>
            </a:r>
            <a:r>
              <a:rPr lang="en-GB" smtClean="0"/>
              <a:t>you may </a:t>
            </a:r>
            <a:r>
              <a:rPr lang="en-GB" dirty="0" smtClean="0"/>
              <a:t>be having</a:t>
            </a:r>
          </a:p>
          <a:p>
            <a:r>
              <a:rPr lang="en-GB" dirty="0" smtClean="0"/>
              <a:t>Agree (with you) a plan of action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2050" name="Picture 2" descr="\\hudson\vlsj93\My_Documents\My Pictures\help guidan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581128"/>
            <a:ext cx="286702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encrypted-tbn2.gstatic.com/images?q=tbn:ANd9GcRe2kF0S7Bn41LLRiQdZIrZ2LW514TPJBawxQzamwWhyBIxmCmnQw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3012" y="3789039"/>
            <a:ext cx="2722292" cy="238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943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Plan of action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Depends on the particular difficulty</a:t>
            </a:r>
          </a:p>
          <a:p>
            <a:r>
              <a:rPr lang="en-GB" dirty="0" smtClean="0"/>
              <a:t>Health concerns; refer to occupational health, agree time off work or working LTFT, advice about seeking help from your own GP.</a:t>
            </a:r>
          </a:p>
          <a:p>
            <a:r>
              <a:rPr lang="en-GB" dirty="0" smtClean="0"/>
              <a:t>Educational difficulties: agree a learning plan (PDP), refer to educational support service for specific help e.g. exam related anxiety, dyslexia, language difficulties</a:t>
            </a:r>
          </a:p>
          <a:p>
            <a:r>
              <a:rPr lang="en-GB" dirty="0" smtClean="0"/>
              <a:t>Performance concerns: liaise with clinical supervisor, plan an extension e.g. following adverse ARCP outcome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016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Who else may be involved?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We aim  to work with your clinical supervisor and, where appropriate, educational supervisor</a:t>
            </a:r>
          </a:p>
          <a:p>
            <a:r>
              <a:rPr lang="en-GB" dirty="0" smtClean="0"/>
              <a:t>We feel this ensures that everyone is working together to best support you through your training</a:t>
            </a:r>
          </a:p>
          <a:p>
            <a:r>
              <a:rPr lang="en-GB" dirty="0" smtClean="0"/>
              <a:t>We aim to share information with your clinical supervisor</a:t>
            </a:r>
          </a:p>
          <a:p>
            <a:r>
              <a:rPr lang="en-GB" dirty="0" smtClean="0"/>
              <a:t>Handover form, at the end of each post, allows transfer of relevant information to your next clinical supervisor</a:t>
            </a:r>
          </a:p>
          <a:p>
            <a:r>
              <a:rPr lang="en-GB" dirty="0" smtClean="0"/>
              <a:t>We will always inform you when we are sharing information</a:t>
            </a:r>
          </a:p>
          <a:p>
            <a:r>
              <a:rPr lang="en-GB" dirty="0" smtClean="0"/>
              <a:t>Where appropriate: DME, Human resources, practice manager. (GMC)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784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772400" cy="1143000"/>
          </a:xfrm>
        </p:spPr>
        <p:txBody>
          <a:bodyPr>
            <a:normAutofit/>
          </a:bodyPr>
          <a:lstStyle/>
          <a:p>
            <a:r>
              <a:rPr lang="en-GB" b="1" dirty="0" smtClean="0"/>
              <a:t>Support services</a:t>
            </a:r>
            <a:endParaRPr lang="en-GB" b="1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Educational Support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GB" dirty="0" smtClean="0"/>
              <a:t>Occupational health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Counselling</a:t>
            </a:r>
          </a:p>
          <a:p>
            <a:r>
              <a:rPr lang="en-GB" dirty="0" smtClean="0"/>
              <a:t>CBT</a:t>
            </a:r>
          </a:p>
          <a:p>
            <a:pPr lvl="1"/>
            <a:r>
              <a:rPr lang="en-GB" dirty="0" smtClean="0"/>
              <a:t>Dealing with anxiety including exam related anxiety</a:t>
            </a:r>
          </a:p>
          <a:p>
            <a:r>
              <a:rPr lang="en-GB" dirty="0" smtClean="0"/>
              <a:t>Linguistic support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4"/>
          </p:nvPr>
        </p:nvSpPr>
        <p:spPr/>
        <p:txBody>
          <a:bodyPr/>
          <a:lstStyle/>
          <a:p>
            <a:r>
              <a:rPr lang="en-GB" dirty="0" smtClean="0"/>
              <a:t>Can support you with health problems affecting work</a:t>
            </a:r>
          </a:p>
          <a:p>
            <a:r>
              <a:rPr lang="en-GB" dirty="0" smtClean="0"/>
              <a:t>Assess whether you are fit to return to work</a:t>
            </a:r>
          </a:p>
          <a:p>
            <a:pPr lvl="0">
              <a:buClr>
                <a:srgbClr val="D34817"/>
              </a:buClr>
            </a:pPr>
            <a:r>
              <a:rPr lang="en-GB" dirty="0">
                <a:solidFill>
                  <a:prstClr val="black"/>
                </a:solidFill>
              </a:rPr>
              <a:t>Facilitate a return to work</a:t>
            </a:r>
          </a:p>
          <a:p>
            <a:r>
              <a:rPr lang="en-GB" dirty="0" smtClean="0"/>
              <a:t>Advise your employer about specific  needs</a:t>
            </a:r>
          </a:p>
        </p:txBody>
      </p:sp>
    </p:spTree>
    <p:extLst>
      <p:ext uri="{BB962C8B-B14F-4D97-AF65-F5344CB8AC3E}">
        <p14:creationId xmlns:p14="http://schemas.microsoft.com/office/powerpoint/2010/main" val="271266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Any questions?</a:t>
            </a:r>
            <a:endParaRPr lang="en-GB" b="1" dirty="0"/>
          </a:p>
        </p:txBody>
      </p:sp>
      <p:pic>
        <p:nvPicPr>
          <p:cNvPr id="4098" name="Picture 2" descr="\\hudson\vlsj93\My_Documents\My Pictures\friendly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959496"/>
            <a:ext cx="2028825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\\hudson\vlsj93\My_Documents\My Pictures\friendly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276872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\\hudson\vlsj93\My_Documents\My Pictures\friendly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523760"/>
            <a:ext cx="1790700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94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436</TotalTime>
  <Words>379</Words>
  <Application>Microsoft Office PowerPoint</Application>
  <PresentationFormat>On-screen Show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Equity</vt:lpstr>
      <vt:lpstr>Training Programme Support (Formally known as the Amber Process)</vt:lpstr>
      <vt:lpstr>What Is the TPS process?</vt:lpstr>
      <vt:lpstr>What is the TPS list?</vt:lpstr>
      <vt:lpstr>What happens if I am on the TPS list?</vt:lpstr>
      <vt:lpstr>Plan of action</vt:lpstr>
      <vt:lpstr>Who else may be involved?</vt:lpstr>
      <vt:lpstr>Support services</vt:lpstr>
      <vt:lpstr>Any questions?</vt:lpstr>
    </vt:vector>
  </TitlesOfParts>
  <Company>Durham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Amber Process</dc:title>
  <dc:creator>AKOWUAH</dc:creator>
  <cp:lastModifiedBy>THURLAND J.K.</cp:lastModifiedBy>
  <cp:revision>33</cp:revision>
  <dcterms:created xsi:type="dcterms:W3CDTF">2014-05-17T20:40:08Z</dcterms:created>
  <dcterms:modified xsi:type="dcterms:W3CDTF">2017-11-23T12:35:49Z</dcterms:modified>
</cp:coreProperties>
</file>