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44" r:id="rId1"/>
  </p:sldMasterIdLst>
  <p:notesMasterIdLst>
    <p:notesMasterId r:id="rId24"/>
  </p:notes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1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845">
          <p15:clr>
            <a:srgbClr val="A4A3A4"/>
          </p15:clr>
        </p15:guide>
        <p15:guide id="3" orient="horz" pos="890">
          <p15:clr>
            <a:srgbClr val="A4A3A4"/>
          </p15:clr>
        </p15:guide>
        <p15:guide id="4" pos="2880">
          <p15:clr>
            <a:srgbClr val="A4A3A4"/>
          </p15:clr>
        </p15:guide>
        <p15:guide id="5" pos="295">
          <p15:clr>
            <a:srgbClr val="A4A3A4"/>
          </p15:clr>
        </p15:guide>
        <p15:guide id="6" pos="546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e Laurenson" initials="SL" lastIdx="3" clrIdx="0"/>
  <p:cmAuthor id="1" name="Hamish Lunagaria" initials="HL" lastIdx="7" clrIdx="1">
    <p:extLst>
      <p:ext uri="{19B8F6BF-5375-455C-9EA6-DF929625EA0E}">
        <p15:presenceInfo xmlns:p15="http://schemas.microsoft.com/office/powerpoint/2012/main" userId="S-1-5-21-2135317788-1047624253-925700815-26565" providerId="AD"/>
      </p:ext>
    </p:extLst>
  </p:cmAuthor>
  <p:cmAuthor id="2" name="Zoe Charles" initials="ZC" lastIdx="7" clrIdx="2">
    <p:extLst>
      <p:ext uri="{19B8F6BF-5375-455C-9EA6-DF929625EA0E}">
        <p15:presenceInfo xmlns:p15="http://schemas.microsoft.com/office/powerpoint/2012/main" userId="S-1-5-21-2135317788-1047624253-925700815-14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A2C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57" autoAdjust="0"/>
  </p:normalViewPr>
  <p:slideViewPr>
    <p:cSldViewPr>
      <p:cViewPr varScale="1">
        <p:scale>
          <a:sx n="124" d="100"/>
          <a:sy n="124" d="100"/>
        </p:scale>
        <p:origin x="1230" y="96"/>
      </p:cViewPr>
      <p:guideLst>
        <p:guide orient="horz" pos="2160"/>
        <p:guide orient="horz" pos="845"/>
        <p:guide orient="horz" pos="890"/>
        <p:guide pos="2880"/>
        <p:guide pos="295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986D6E1-1C0C-4C0B-8C01-D5472C5E3EE3}" type="datetimeFigureOut">
              <a:rPr lang="en-US"/>
              <a:pPr>
                <a:defRPr/>
              </a:pPr>
              <a:t>8/7/2017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72CA31B-2110-488F-939F-36C7AF0EBE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0453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defRPr/>
            </a:pPr>
            <a:endParaRPr lang="en-GB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E70335A-8990-4CC1-B70C-2A5FC1768233}" type="slidenum">
              <a:rPr lang="en-GB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875158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u="sng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082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0700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718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8283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941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541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u="sng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4045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u="non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400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676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39471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480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9139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 smtClean="0"/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19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879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8693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955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u="non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006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dirty="0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National Institute for Health and Care Excellence Pre-meeting briefing – Fulvestrant for untreated hormone-receptor positive locally advanced or metastatic breast cancer  Issue date: [August 2017]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623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4632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592487"/>
            <a:ext cx="7776000" cy="1752600"/>
          </a:xfrm>
        </p:spPr>
        <p:txBody>
          <a:bodyPr/>
          <a:lstStyle>
            <a:lvl1pPr marL="0" indent="0" algn="l">
              <a:spcBef>
                <a:spcPts val="30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0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18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18488" cy="4968552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1pPr>
            <a:lvl2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2pPr>
            <a:lvl3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3pPr>
            <a:lvl4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4pPr>
            <a:lvl5pPr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2508B95-668A-4FBD-B1CA-06AFA4FF4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341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9678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9678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2508B95-668A-4FBD-B1CA-06AFA4FF4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21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for large figs +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18488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18488" cy="532859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75475" y="6453188"/>
            <a:ext cx="2133600" cy="365125"/>
          </a:xfr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F6DC2C9-A942-49FD-A584-C39B742903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958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85" y="264146"/>
            <a:ext cx="8637490" cy="940609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55685" y="1268413"/>
            <a:ext cx="863749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6309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32824D6-1CC4-45B0-B658-13A760FABFF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6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88913"/>
            <a:ext cx="8218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  <a:endParaRPr lang="en-GB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40768"/>
            <a:ext cx="8218488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  <a:endParaRPr lang="en-GB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2508B95-668A-4FBD-B1CA-06AFA4FF49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45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5000"/>
        </a:lnSpc>
        <a:spcBef>
          <a:spcPts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684213" y="836613"/>
            <a:ext cx="7773987" cy="1470025"/>
          </a:xfrm>
        </p:spPr>
        <p:txBody>
          <a:bodyPr/>
          <a:lstStyle/>
          <a:p>
            <a:r>
              <a:rPr lang="en-GB" altLang="en-US" b="1" dirty="0" smtClean="0">
                <a:latin typeface="Arial" charset="0"/>
                <a:ea typeface="ＭＳ Ｐゴシック" pitchFamily="34" charset="-128"/>
                <a:cs typeface="Arial" charset="0"/>
              </a:rPr>
              <a:t>Lead team presentation</a:t>
            </a:r>
            <a:br>
              <a:rPr lang="en-GB" altLang="en-US" b="1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GB" dirty="0"/>
              <a:t>Fulvestrant for untreated hormone-receptor positive locally advanced or metastatic breast cancer </a:t>
            </a:r>
            <a:endParaRPr lang="en-GB" altLang="en-US" b="1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680580" y="2996952"/>
            <a:ext cx="7775575" cy="1752600"/>
          </a:xfrm>
        </p:spPr>
        <p:txBody>
          <a:bodyPr/>
          <a:lstStyle/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1</a:t>
            </a:r>
            <a:r>
              <a:rPr lang="en-GB" altLang="en-US" sz="2400" baseline="30000" dirty="0" smtClean="0">
                <a:latin typeface="Arial" charset="0"/>
                <a:ea typeface="ＭＳ Ｐゴシック" pitchFamily="34" charset="-128"/>
                <a:cs typeface="Arial" charset="0"/>
              </a:rPr>
              <a:t>st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 Appraisal Committee meeting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Clinical Effectiveness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Committee </a:t>
            </a:r>
            <a:r>
              <a:rPr lang="en-GB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A</a:t>
            </a:r>
            <a:endParaRPr lang="en-GB" altLang="en-US" sz="24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Lead team: Rachel Hobson and Pamela Rees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ERG: Southampton Health Technology </a:t>
            </a:r>
            <a:r>
              <a:rPr lang="en-GB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A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ssessment </a:t>
            </a:r>
            <a:r>
              <a:rPr lang="en-GB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C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entre </a:t>
            </a:r>
          </a:p>
          <a:p>
            <a:pPr eaLnBrk="1" hangingPunct="1"/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8</a:t>
            </a:r>
            <a:r>
              <a:rPr lang="en-GB" altLang="en-US" sz="2400" baseline="30000" dirty="0" smtClean="0">
                <a:latin typeface="Arial" charset="0"/>
                <a:ea typeface="ＭＳ Ｐゴシック" pitchFamily="34" charset="-128"/>
                <a:cs typeface="Arial" charset="0"/>
              </a:rPr>
              <a:t>th</a:t>
            </a:r>
            <a:r>
              <a:rPr lang="en-GB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 August 2017</a:t>
            </a:r>
          </a:p>
          <a:p>
            <a:pPr eaLnBrk="1" hangingPunct="1"/>
            <a:endParaRPr lang="en-GB" altLang="en-US" dirty="0" smtClean="0">
              <a:solidFill>
                <a:srgbClr val="898989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8087" y="6237312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>
                <a:solidFill>
                  <a:srgbClr val="FF0000"/>
                </a:solidFill>
              </a:rPr>
              <a:t>Committee and public slides and handouts</a:t>
            </a:r>
            <a:endParaRPr lang="en-GB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84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Decision problem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69974" y="1340768"/>
          <a:ext cx="8208912" cy="5015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21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067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3520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NICE scope and company’s submission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7153">
                <a:tc>
                  <a:txBody>
                    <a:bodyPr/>
                    <a:lstStyle/>
                    <a:p>
                      <a:r>
                        <a:rPr lang="en-GB" sz="1600" b="1" dirty="0"/>
                        <a:t>Population</a:t>
                      </a:r>
                      <a:r>
                        <a:rPr lang="en-GB" sz="1600" b="1" baseline="0" dirty="0"/>
                        <a:t> </a:t>
                      </a:r>
                      <a:endParaRPr lang="en-GB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Post-menopausal people with locally advanced or metastatic hormone receptor-positive breast cancer, who have not received endocrine therapy</a:t>
                      </a:r>
                      <a:endParaRPr lang="en-GB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03969">
                <a:tc>
                  <a:txBody>
                    <a:bodyPr/>
                    <a:lstStyle/>
                    <a:p>
                      <a:r>
                        <a:rPr lang="en-GB" sz="1600" b="1" dirty="0"/>
                        <a:t>Comparator(s)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Aromatase inhibitors (such as anastrozole and letrozole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aromatase inhibitors are not tolerated or are contraindicated: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Tamoxifen</a:t>
                      </a:r>
                      <a:endParaRPr lang="en-GB" sz="1600" b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32081">
                <a:tc>
                  <a:txBody>
                    <a:bodyPr/>
                    <a:lstStyle/>
                    <a:p>
                      <a:r>
                        <a:rPr lang="en-GB" sz="1600" b="1" dirty="0"/>
                        <a:t>Outcomes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overall survival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progression free survival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response rate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adverse effects of treatment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health-related quality of life</a:t>
                      </a: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885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1" dirty="0"/>
                        <a:t>Subgroups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with visceral disease 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with non-visceral disease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70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85" y="0"/>
            <a:ext cx="8637490" cy="940609"/>
          </a:xfrm>
        </p:spPr>
        <p:txBody>
          <a:bodyPr/>
          <a:lstStyle/>
          <a:p>
            <a:r>
              <a:rPr lang="en-GB" sz="2800" b="1" dirty="0"/>
              <a:t>Randomised controlled trials: </a:t>
            </a:r>
            <a:r>
              <a:rPr lang="en-GB" sz="2800" dirty="0"/>
              <a:t>fulvestrant 500mg 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255685" y="695407"/>
          <a:ext cx="863759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0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2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855"/>
              </a:tblGrid>
              <a:tr h="823527">
                <a:tc>
                  <a:txBody>
                    <a:bodyPr/>
                    <a:lstStyle/>
                    <a:p>
                      <a:r>
                        <a:rPr lang="en-GB" dirty="0"/>
                        <a:t>Trial</a:t>
                      </a:r>
                      <a:r>
                        <a:rPr lang="en-GB" baseline="0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Population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Comparator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Primary outcome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Key secondary outcomes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98031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FIRST</a:t>
                      </a:r>
                    </a:p>
                    <a:p>
                      <a:r>
                        <a:rPr lang="en-GB" sz="1600" b="0" dirty="0" smtClean="0"/>
                        <a:t>phase</a:t>
                      </a:r>
                      <a:r>
                        <a:rPr lang="en-GB" sz="1600" b="0" baseline="0" dirty="0" smtClean="0"/>
                        <a:t> </a:t>
                      </a:r>
                      <a:r>
                        <a:rPr lang="en-GB" sz="1600" b="0" baseline="0" dirty="0"/>
                        <a:t>II, open-label, </a:t>
                      </a:r>
                      <a:r>
                        <a:rPr lang="en-GB" sz="1600" b="0" baseline="0" dirty="0" smtClean="0"/>
                        <a:t>multicentre 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non-inferiority</a:t>
                      </a:r>
                    </a:p>
                    <a:p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(Asia, Europe, North and South America, South Africa)</a:t>
                      </a:r>
                    </a:p>
                    <a:p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N=233 enrolled, 205 randomised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Postmenopausal</a:t>
                      </a:r>
                      <a:r>
                        <a:rPr lang="en-GB" sz="1600" baseline="0" dirty="0"/>
                        <a:t> women with </a:t>
                      </a:r>
                      <a:r>
                        <a:rPr lang="en-GB" sz="1600" baseline="0" dirty="0" smtClean="0"/>
                        <a:t>HR+, </a:t>
                      </a:r>
                      <a:r>
                        <a:rPr lang="en-GB" sz="1600" baseline="0" dirty="0"/>
                        <a:t>advanced </a:t>
                      </a:r>
                      <a:r>
                        <a:rPr lang="en-GB" sz="1600" baseline="0" dirty="0" smtClean="0"/>
                        <a:t>BC:</a:t>
                      </a:r>
                      <a:endParaRPr lang="en-GB" sz="16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75% had no previous endocrine therapy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HER2 status –positive:19%; negative: 47% unknown: 34%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anastrozole</a:t>
                      </a:r>
                      <a:r>
                        <a:rPr lang="en-GB" sz="1600" baseline="0" dirty="0" smtClean="0"/>
                        <a:t> (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1mg tablet daily)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Clinical</a:t>
                      </a:r>
                      <a:r>
                        <a:rPr lang="en-GB" sz="1600" baseline="0" dirty="0"/>
                        <a:t> benefit rate (CBR)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Time-to-progression (TTP)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Overall survival (OS)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3921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FALCON*</a:t>
                      </a:r>
                    </a:p>
                    <a:p>
                      <a:r>
                        <a:rPr lang="en-GB" sz="1600" b="0" dirty="0" smtClean="0"/>
                        <a:t>phase</a:t>
                      </a:r>
                      <a:r>
                        <a:rPr lang="en-GB" sz="1600" b="0" baseline="0" dirty="0" smtClean="0"/>
                        <a:t> </a:t>
                      </a:r>
                      <a:r>
                        <a:rPr lang="en-GB" sz="1600" b="0" baseline="0" dirty="0"/>
                        <a:t>III, double-blind, </a:t>
                      </a:r>
                      <a:r>
                        <a:rPr lang="en-GB" sz="1600" b="0" baseline="0" dirty="0" smtClean="0"/>
                        <a:t>multicentre, 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superiority study (Europe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North 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and 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South 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America)</a:t>
                      </a:r>
                    </a:p>
                    <a:p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N=524 enrolled, 462 randomised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Postmenopausal women with</a:t>
                      </a:r>
                      <a:r>
                        <a:rPr lang="en-GB" sz="1600" baseline="0" dirty="0"/>
                        <a:t> ER+ and/or </a:t>
                      </a:r>
                      <a:r>
                        <a:rPr lang="en-GB" sz="1600" baseline="0" dirty="0" smtClean="0"/>
                        <a:t>PR+ BC: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/>
                        <a:t>no previous endocrine therapy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HER2 negative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anastrozole (</a:t>
                      </a: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1mg tablet daily)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Progression-free</a:t>
                      </a:r>
                      <a:r>
                        <a:rPr lang="en-GB" sz="1600" baseline="0" dirty="0"/>
                        <a:t> survival (PFS)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OS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55685" y="6190573"/>
            <a:ext cx="8637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*number of participants from the UK unknown; please note the definition of TTP is similar to PFS so the results can be assumed to be comparable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0673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943" y="188640"/>
            <a:ext cx="8637490" cy="940609"/>
          </a:xfrm>
        </p:spPr>
        <p:txBody>
          <a:bodyPr/>
          <a:lstStyle/>
          <a:p>
            <a:r>
              <a:rPr lang="en-GB" b="1" dirty="0" smtClean="0"/>
              <a:t>Key baseline characteristics </a:t>
            </a:r>
            <a:endParaRPr lang="en-GB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71311726"/>
              </p:ext>
            </p:extLst>
          </p:nvPr>
        </p:nvGraphicFramePr>
        <p:xfrm>
          <a:off x="245943" y="1152714"/>
          <a:ext cx="8628024" cy="549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5448"/>
                <a:gridCol w="1395197"/>
                <a:gridCol w="1396091"/>
                <a:gridCol w="1396091"/>
                <a:gridCol w="1395197"/>
              </a:tblGrid>
              <a:tr h="366751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Patient demographic and disease characteristics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FIRST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FALCON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335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Fulvestrant </a:t>
                      </a:r>
                      <a:r>
                        <a:rPr lang="en-GB" sz="1600" dirty="0" smtClean="0">
                          <a:effectLst/>
                        </a:rPr>
                        <a:t>(n=102) 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Anastrozole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(n=103)</a:t>
                      </a:r>
                      <a:r>
                        <a:rPr lang="en-GB" sz="1600" baseline="0" dirty="0" smtClean="0">
                          <a:effectLst/>
                        </a:rPr>
                        <a:t> 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Fulvestrant </a:t>
                      </a:r>
                      <a:r>
                        <a:rPr lang="en-GB" sz="1600" dirty="0" smtClean="0">
                          <a:effectLst/>
                        </a:rPr>
                        <a:t>(n=230) 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Anastrozole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(n=232) 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</a:tr>
              <a:tr h="355427">
                <a:tc gridSpan="5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HER2 </a:t>
                      </a:r>
                      <a:r>
                        <a:rPr lang="en-GB" sz="1600" dirty="0" smtClean="0">
                          <a:solidFill>
                            <a:schemeClr val="bg1"/>
                          </a:solidFill>
                          <a:effectLst/>
                        </a:rPr>
                        <a:t>status</a:t>
                      </a:r>
                      <a:r>
                        <a:rPr lang="en-GB" sz="1600" baseline="300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600" dirty="0" smtClean="0">
                          <a:solidFill>
                            <a:schemeClr val="bg1"/>
                          </a:solidFill>
                          <a:effectLst/>
                        </a:rPr>
                        <a:t>(%)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54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Positive</a:t>
                      </a:r>
                      <a:endParaRPr lang="en-GB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18.6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18.4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0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&lt;1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5427">
                <a:tc>
                  <a:txBody>
                    <a:bodyPr/>
                    <a:lstStyle/>
                    <a:p>
                      <a:pPr marL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bg1"/>
                          </a:solidFill>
                          <a:effectLst/>
                        </a:rPr>
                        <a:t>Negative</a:t>
                      </a:r>
                      <a:endParaRPr lang="en-GB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47.1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47.6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100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100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</a:tr>
              <a:tr h="355427">
                <a:tc>
                  <a:txBody>
                    <a:bodyPr/>
                    <a:lstStyle/>
                    <a:p>
                      <a:pPr marL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bg1"/>
                          </a:solidFill>
                          <a:effectLst/>
                        </a:rPr>
                        <a:t>Unknown</a:t>
                      </a:r>
                      <a:endParaRPr lang="en-GB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34.3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34.0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0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0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6751">
                <a:tc gridSpan="5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Site of </a:t>
                      </a:r>
                      <a:r>
                        <a:rPr lang="en-GB" sz="1600" b="1" dirty="0" smtClean="0">
                          <a:effectLst/>
                        </a:rPr>
                        <a:t>disease</a:t>
                      </a:r>
                      <a:r>
                        <a:rPr lang="en-GB" sz="1600" b="1" baseline="30000" dirty="0" smtClean="0">
                          <a:effectLst/>
                        </a:rPr>
                        <a:t> </a:t>
                      </a:r>
                      <a:r>
                        <a:rPr lang="en-GB" sz="1600" b="1" dirty="0" smtClean="0">
                          <a:effectLst/>
                        </a:rPr>
                        <a:t>(%)</a:t>
                      </a:r>
                      <a:r>
                        <a:rPr lang="en-GB" sz="1600" dirty="0" smtClean="0">
                          <a:effectLst/>
                        </a:rPr>
                        <a:t> </a:t>
                      </a:r>
                      <a:endParaRPr lang="en-GB" sz="1600" dirty="0">
                        <a:effectLst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</a:endParaRPr>
                    </a:p>
                  </a:txBody>
                  <a:tcPr marL="38184" marR="38184" marT="0" marB="0"/>
                </a:tc>
              </a:tr>
              <a:tr h="3554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</a:rPr>
                        <a:t>   Any </a:t>
                      </a:r>
                      <a:r>
                        <a:rPr lang="en-GB" sz="1600" b="0" dirty="0">
                          <a:effectLst/>
                        </a:rPr>
                        <a:t>visceral disease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47.1 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56.3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59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r>
                        <a:rPr lang="en-GB" sz="1600" dirty="0" smtClean="0">
                          <a:effectLst/>
                        </a:rPr>
                        <a:t>51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</a:tr>
              <a:tr h="366751">
                <a:tc gridSpan="5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Prior endocrine therapy </a:t>
                      </a:r>
                      <a:r>
                        <a:rPr lang="en-GB" sz="1600" dirty="0" smtClean="0">
                          <a:effectLst/>
                        </a:rPr>
                        <a:t>(%)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</a:tr>
              <a:tr h="366751">
                <a:tc>
                  <a:txBody>
                    <a:bodyPr/>
                    <a:lstStyle/>
                    <a:p>
                      <a:pPr marL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None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71.6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77.7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99.1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99.6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</a:tr>
              <a:tr h="733500">
                <a:tc>
                  <a:txBody>
                    <a:bodyPr/>
                    <a:lstStyle/>
                    <a:p>
                      <a:pPr marL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Completed ≤12 months prior to randomisation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1.0 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&lt;1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 anchor="ctr"/>
                </a:tc>
              </a:tr>
              <a:tr h="733500">
                <a:tc>
                  <a:txBody>
                    <a:bodyPr/>
                    <a:lstStyle/>
                    <a:p>
                      <a:pPr marL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Completed &gt;12 months prior to randomisation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27.5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22.3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 anchor="ctr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84" marR="38184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4916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Results: </a:t>
            </a:r>
            <a:r>
              <a:rPr lang="en-GB" dirty="0" smtClean="0"/>
              <a:t>intention-to-treat (ITT)</a:t>
            </a:r>
            <a:r>
              <a:rPr lang="en-GB" b="1" dirty="0" smtClean="0"/>
              <a:t> </a:t>
            </a:r>
            <a:endParaRPr lang="en-GB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262276" y="1236342"/>
          <a:ext cx="8637588" cy="5277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72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2717">
                <a:tc>
                  <a:txBody>
                    <a:bodyPr/>
                    <a:lstStyle/>
                    <a:p>
                      <a:r>
                        <a:rPr lang="en-GB" dirty="0"/>
                        <a:t>Trial</a:t>
                      </a:r>
                      <a:r>
                        <a:rPr lang="en-GB" baseline="0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PFS /</a:t>
                      </a:r>
                      <a:r>
                        <a:rPr lang="en-GB" baseline="0" dirty="0" smtClean="0"/>
                        <a:t> TTP</a:t>
                      </a:r>
                      <a:r>
                        <a:rPr lang="en-GB" dirty="0" smtClean="0"/>
                        <a:t> (95% CI)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OS (95% CI)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6474">
                <a:tc>
                  <a:txBody>
                    <a:bodyPr/>
                    <a:lstStyle/>
                    <a:p>
                      <a:r>
                        <a:rPr lang="en-GB" b="1" dirty="0"/>
                        <a:t>FIRST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i="0" baseline="0" dirty="0" smtClean="0"/>
                        <a:t>TTP: HR </a:t>
                      </a:r>
                      <a:r>
                        <a:rPr lang="en-GB" b="0" i="0" baseline="0" dirty="0" smtClean="0"/>
                        <a:t>0.66 (0.47, 0.92)</a:t>
                      </a:r>
                    </a:p>
                    <a:p>
                      <a:r>
                        <a:rPr lang="en-GB" b="0" i="1" baseline="0" dirty="0" smtClean="0"/>
                        <a:t>P value 0.01</a:t>
                      </a:r>
                    </a:p>
                    <a:p>
                      <a:r>
                        <a:rPr lang="en-GB" b="1" i="0" baseline="0" dirty="0" smtClean="0"/>
                        <a:t>Median TTP </a:t>
                      </a:r>
                      <a:r>
                        <a:rPr lang="en-GB" b="0" i="1" baseline="0" dirty="0" smtClean="0"/>
                        <a:t>F: 23.4 months vs </a:t>
                      </a:r>
                    </a:p>
                    <a:p>
                      <a:r>
                        <a:rPr lang="en-GB" b="0" i="1" baseline="0" dirty="0" smtClean="0"/>
                        <a:t>A: 13.1 months </a:t>
                      </a:r>
                    </a:p>
                    <a:p>
                      <a:r>
                        <a:rPr lang="en-GB" b="1" i="1" baseline="0" dirty="0" smtClean="0"/>
                        <a:t>(10.3 month gain)</a:t>
                      </a:r>
                    </a:p>
                    <a:p>
                      <a:endParaRPr lang="en-GB" b="0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HR</a:t>
                      </a:r>
                      <a:r>
                        <a:rPr lang="en-GB" b="0" dirty="0" smtClean="0"/>
                        <a:t> </a:t>
                      </a:r>
                      <a:r>
                        <a:rPr lang="en-GB" b="0" baseline="0" dirty="0"/>
                        <a:t>0.70 </a:t>
                      </a:r>
                      <a:r>
                        <a:rPr lang="en-GB" b="0" baseline="0" dirty="0" smtClean="0"/>
                        <a:t>(0.50, 0.98)*</a:t>
                      </a:r>
                      <a:endParaRPr lang="en-GB" b="0" baseline="0" dirty="0"/>
                    </a:p>
                    <a:p>
                      <a:r>
                        <a:rPr lang="en-GB" b="0" i="1" baseline="0" dirty="0"/>
                        <a:t>P value </a:t>
                      </a:r>
                      <a:r>
                        <a:rPr lang="en-GB" b="0" i="1" baseline="0" dirty="0" smtClean="0"/>
                        <a:t>0.041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i="0" baseline="0" dirty="0" smtClean="0"/>
                        <a:t>Median OS </a:t>
                      </a:r>
                      <a:r>
                        <a:rPr lang="en-GB" b="0" i="1" baseline="0" dirty="0" smtClean="0"/>
                        <a:t>F: 54.1 months vs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i="1" baseline="0" dirty="0" smtClean="0"/>
                        <a:t>A: 48.4 months </a:t>
                      </a:r>
                      <a:r>
                        <a:rPr lang="en-GB" b="1" i="1" baseline="0" dirty="0" smtClean="0"/>
                        <a:t>(5.7 month gain)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6474">
                <a:tc>
                  <a:txBody>
                    <a:bodyPr/>
                    <a:lstStyle/>
                    <a:p>
                      <a:r>
                        <a:rPr lang="en-GB" b="1" dirty="0"/>
                        <a:t>FALCON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PFS:</a:t>
                      </a:r>
                      <a:r>
                        <a:rPr lang="en-GB" b="1" baseline="0" dirty="0"/>
                        <a:t> </a:t>
                      </a:r>
                      <a:r>
                        <a:rPr lang="en-GB" b="1" baseline="0" dirty="0" smtClean="0"/>
                        <a:t>HR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/>
                        <a:t>0.797 </a:t>
                      </a:r>
                      <a:r>
                        <a:rPr lang="en-GB" baseline="0" dirty="0" smtClean="0"/>
                        <a:t>(0.637, 0.999</a:t>
                      </a:r>
                      <a:r>
                        <a:rPr lang="en-GB" baseline="0" dirty="0"/>
                        <a:t>) </a:t>
                      </a:r>
                      <a:endParaRPr lang="en-GB" baseline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i="1" baseline="0" dirty="0" smtClean="0"/>
                        <a:t>P value 0.0486 </a:t>
                      </a:r>
                      <a:endParaRPr lang="en-GB" baseline="0" dirty="0" smtClean="0"/>
                    </a:p>
                    <a:p>
                      <a:r>
                        <a:rPr lang="en-GB" b="1" baseline="0" dirty="0" smtClean="0"/>
                        <a:t>Median PFS </a:t>
                      </a:r>
                      <a:r>
                        <a:rPr lang="en-GB" i="1" baseline="0" dirty="0" smtClean="0"/>
                        <a:t>F: 16.6 months vs </a:t>
                      </a:r>
                    </a:p>
                    <a:p>
                      <a:r>
                        <a:rPr lang="en-GB" i="1" baseline="0" dirty="0" smtClean="0"/>
                        <a:t>A: 13.8 months </a:t>
                      </a:r>
                      <a:r>
                        <a:rPr lang="en-GB" b="1" i="1" baseline="0" dirty="0" smtClean="0"/>
                        <a:t>(2.8 month gain)</a:t>
                      </a:r>
                      <a:endParaRPr lang="en-GB" b="1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HR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/>
                        <a:t>0.875 (</a:t>
                      </a:r>
                      <a:r>
                        <a:rPr lang="en-GB" baseline="0" dirty="0" smtClean="0"/>
                        <a:t>0.629, 1.217)**</a:t>
                      </a:r>
                    </a:p>
                    <a:p>
                      <a:r>
                        <a:rPr lang="en-GB" i="1" baseline="0" dirty="0" smtClean="0"/>
                        <a:t>P </a:t>
                      </a:r>
                      <a:r>
                        <a:rPr lang="en-GB" i="1" baseline="0" dirty="0"/>
                        <a:t>value </a:t>
                      </a:r>
                      <a:r>
                        <a:rPr lang="en-GB" i="1" baseline="0" dirty="0" smtClean="0"/>
                        <a:t>0.427</a:t>
                      </a:r>
                      <a:endParaRPr lang="en-GB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84393">
                <a:tc gridSpan="3">
                  <a:txBody>
                    <a:bodyPr/>
                    <a:lstStyle/>
                    <a:p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*OS data was mature at time of data cut-off of follow-up analysis (approx. 65% of events reached)</a:t>
                      </a:r>
                    </a:p>
                    <a:p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**OS </a:t>
                      </a:r>
                      <a:r>
                        <a:rPr lang="en-GB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were immature at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</a:t>
                      </a:r>
                      <a:r>
                        <a:rPr lang="en-GB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interim analysis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(31% of events reached) therefore a median could not be calculated</a:t>
                      </a:r>
                      <a:endParaRPr lang="en-GB" sz="16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 smtClean="0"/>
                        <a:t>TTP, time-to-progression;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lang="en-GB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odds ratio; PFS, progression-free survival; OS, overall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survival; </a:t>
                      </a:r>
                      <a:r>
                        <a:rPr lang="en-GB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 hazard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ratio; F, fulvestrant; A, anastrozole 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&gt;1 favour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fulvestrant;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&lt;1</a:t>
                      </a:r>
                      <a:r>
                        <a:rPr lang="en-GB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favours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fulvestrant ; P </a:t>
                      </a:r>
                      <a:r>
                        <a:rPr lang="en-GB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 &lt;0.05 is statistically significant 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14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FIRST: </a:t>
            </a:r>
            <a:r>
              <a:rPr lang="en-GB" dirty="0" smtClean="0"/>
              <a:t>Kaplan–Meier TTP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922280" y="1204755"/>
            <a:ext cx="73043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08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FALCON: </a:t>
            </a:r>
            <a:r>
              <a:rPr lang="en-GB" dirty="0" smtClean="0"/>
              <a:t>Kaplan–Meier PFS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l="3570" t="8304" r="63999" b="26715"/>
          <a:stretch/>
        </p:blipFill>
        <p:spPr bwMode="auto">
          <a:xfrm>
            <a:off x="364044" y="1220509"/>
            <a:ext cx="8420771" cy="50155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720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FIRST: </a:t>
            </a:r>
            <a:r>
              <a:rPr lang="en-GB" dirty="0" smtClean="0"/>
              <a:t>Kaplan–Meier 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39552" y="1040704"/>
            <a:ext cx="8204747" cy="56807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5229200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OS at cut-off of follow-up analysis (approx. 65% of events reached)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4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FALCON: </a:t>
            </a:r>
            <a:r>
              <a:rPr lang="en-GB" dirty="0" smtClean="0"/>
              <a:t>Kaplan–Meier 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94" y="1152261"/>
            <a:ext cx="8852472" cy="52565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99592" y="4293096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OS immature at time of PFS analysis (31% of events reached)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37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Comparisons to letrozole and tamoxifen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400" dirty="0" smtClean="0"/>
              <a:t>Direct evidence was only available for a comparison with anastrozole</a:t>
            </a:r>
          </a:p>
          <a:p>
            <a:r>
              <a:rPr lang="en-GB" sz="2400" dirty="0" smtClean="0"/>
              <a:t>Therefore, the company </a:t>
            </a:r>
            <a:r>
              <a:rPr lang="en-GB" sz="2400" dirty="0"/>
              <a:t>carried out an indirect </a:t>
            </a:r>
            <a:r>
              <a:rPr lang="en-GB" sz="2400" dirty="0" smtClean="0"/>
              <a:t>treatment comparison (ITC) </a:t>
            </a:r>
            <a:r>
              <a:rPr lang="en-GB" sz="2400" dirty="0"/>
              <a:t>comparing fulvestrant with letrozole and </a:t>
            </a:r>
            <a:r>
              <a:rPr lang="en-GB" sz="2400" dirty="0" smtClean="0"/>
              <a:t>tamoxifen</a:t>
            </a:r>
          </a:p>
          <a:p>
            <a:r>
              <a:rPr lang="en-GB" sz="2400" dirty="0" smtClean="0"/>
              <a:t>The ITC is presented in the cost effectiveness section 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722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Adverse </a:t>
            </a:r>
            <a:r>
              <a:rPr lang="en-GB" sz="3200" b="1" dirty="0" smtClean="0"/>
              <a:t>events (AEs) &amp; health-related quality of life (</a:t>
            </a:r>
            <a:r>
              <a:rPr lang="en-GB" sz="3200" b="1" dirty="0" err="1" smtClean="0"/>
              <a:t>HRQoL</a:t>
            </a:r>
            <a:r>
              <a:rPr lang="en-GB" sz="3200" b="1" dirty="0" smtClean="0"/>
              <a:t>)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55685" y="1218242"/>
            <a:ext cx="8637490" cy="5040312"/>
          </a:xfrm>
        </p:spPr>
        <p:txBody>
          <a:bodyPr/>
          <a:lstStyle/>
          <a:p>
            <a:pPr marL="0" indent="0">
              <a:buNone/>
            </a:pPr>
            <a:r>
              <a:rPr lang="en-GB" sz="1800" b="1" i="1" dirty="0"/>
              <a:t>Common </a:t>
            </a:r>
            <a:r>
              <a:rPr lang="en-GB" sz="1800" b="1" i="1" dirty="0" smtClean="0"/>
              <a:t>AEs </a:t>
            </a:r>
            <a:r>
              <a:rPr lang="en-GB" sz="1800" b="1" dirty="0" smtClean="0"/>
              <a:t>FIRST</a:t>
            </a:r>
            <a:r>
              <a:rPr lang="en-GB" sz="1800" b="1" dirty="0"/>
              <a:t>: </a:t>
            </a:r>
            <a:r>
              <a:rPr lang="en-GB" sz="1800" dirty="0"/>
              <a:t>cardiac </a:t>
            </a:r>
            <a:r>
              <a:rPr lang="en-GB" sz="1800" dirty="0" smtClean="0"/>
              <a:t>failure and </a:t>
            </a:r>
            <a:r>
              <a:rPr lang="en-GB" sz="1800" dirty="0"/>
              <a:t>decreased </a:t>
            </a:r>
            <a:r>
              <a:rPr lang="en-GB" sz="1800" dirty="0" smtClean="0"/>
              <a:t>appetite– </a:t>
            </a:r>
            <a:r>
              <a:rPr lang="en-GB" sz="1800" i="1" dirty="0" smtClean="0"/>
              <a:t>fulvestrant arm </a:t>
            </a:r>
          </a:p>
          <a:p>
            <a:r>
              <a:rPr lang="en-GB" sz="1800" dirty="0" smtClean="0"/>
              <a:t>At final OS analysis (approx. 65% events reached) there were 23.8% serious AEs reported in the fulvestrant arm and 3% were related to death, but only 2% were considered to have a causal relationship to fulvestrant</a:t>
            </a:r>
            <a:endParaRPr lang="en-GB" sz="1800" strike="sngStrik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1800" b="1" i="1" dirty="0" smtClean="0"/>
              <a:t>Common AEs </a:t>
            </a:r>
            <a:r>
              <a:rPr lang="en-GB" sz="1800" b="1" dirty="0" smtClean="0"/>
              <a:t>FALCON: </a:t>
            </a:r>
            <a:r>
              <a:rPr lang="en-GB" sz="1800" dirty="0" smtClean="0"/>
              <a:t>arthralgia, fatigue</a:t>
            </a:r>
            <a:r>
              <a:rPr lang="en-GB" sz="1800" dirty="0"/>
              <a:t> </a:t>
            </a:r>
            <a:r>
              <a:rPr lang="en-GB" sz="1800" dirty="0" smtClean="0"/>
              <a:t>and nausea– </a:t>
            </a:r>
            <a:r>
              <a:rPr lang="en-GB" sz="1800" i="1" dirty="0" smtClean="0"/>
              <a:t>both trial arms</a:t>
            </a:r>
          </a:p>
          <a:p>
            <a:r>
              <a:rPr lang="en-GB" sz="1800" dirty="0" smtClean="0"/>
              <a:t>At the time of PFS data cut-off 13% reported a serious AE in the fulvestrant arm but &lt;2% were causally related to </a:t>
            </a:r>
            <a:r>
              <a:rPr lang="en-GB" sz="1800" dirty="0"/>
              <a:t>the s</a:t>
            </a:r>
            <a:r>
              <a:rPr lang="en-GB" sz="1800" dirty="0" smtClean="0"/>
              <a:t>tudy drug </a:t>
            </a:r>
          </a:p>
          <a:p>
            <a:pPr marL="0" indent="0">
              <a:buNone/>
            </a:pPr>
            <a:r>
              <a:rPr lang="en-GB" sz="1800" b="1" i="1" dirty="0" smtClean="0"/>
              <a:t>Discontinuations </a:t>
            </a:r>
            <a:endParaRPr lang="en-GB" sz="1800" b="1" i="1" dirty="0"/>
          </a:p>
          <a:p>
            <a:r>
              <a:rPr lang="en-GB" sz="1800" b="1" dirty="0"/>
              <a:t>FIRST: </a:t>
            </a:r>
            <a:r>
              <a:rPr lang="en-GB" sz="1800" dirty="0"/>
              <a:t>3</a:t>
            </a:r>
            <a:r>
              <a:rPr lang="en-GB" sz="1800" dirty="0" smtClean="0"/>
              <a:t>% </a:t>
            </a:r>
            <a:r>
              <a:rPr lang="en-GB" sz="1800" dirty="0"/>
              <a:t>due to </a:t>
            </a:r>
            <a:r>
              <a:rPr lang="en-GB" sz="1800" dirty="0" smtClean="0"/>
              <a:t>AEs in the fulvestrant arm vs 2.9% in the anastrozole arm  </a:t>
            </a:r>
            <a:endParaRPr lang="en-GB" sz="1800" dirty="0"/>
          </a:p>
          <a:p>
            <a:r>
              <a:rPr lang="en-GB" sz="1800" b="1" dirty="0"/>
              <a:t>FALCON: </a:t>
            </a:r>
            <a:r>
              <a:rPr lang="en-GB" sz="1800" dirty="0"/>
              <a:t>7% due to </a:t>
            </a:r>
            <a:r>
              <a:rPr lang="en-GB" sz="1800" dirty="0" smtClean="0"/>
              <a:t>AEs in </a:t>
            </a:r>
            <a:r>
              <a:rPr lang="en-GB" sz="1800" dirty="0"/>
              <a:t>the fulvestrant arm vs 4.7% in </a:t>
            </a:r>
            <a:r>
              <a:rPr lang="en-GB" sz="1800" dirty="0" smtClean="0"/>
              <a:t>anastrozole </a:t>
            </a:r>
            <a:r>
              <a:rPr lang="en-GB" sz="1800" dirty="0"/>
              <a:t>arm </a:t>
            </a:r>
            <a:endParaRPr lang="en-GB" sz="1800" dirty="0" smtClean="0"/>
          </a:p>
          <a:p>
            <a:r>
              <a:rPr lang="en-GB" sz="1800" dirty="0" smtClean="0"/>
              <a:t>No deaths considered casually related to treatment </a:t>
            </a:r>
            <a:r>
              <a:rPr lang="en-GB" sz="1800" dirty="0"/>
              <a:t>i</a:t>
            </a:r>
            <a:r>
              <a:rPr lang="en-GB" sz="1800" dirty="0" smtClean="0"/>
              <a:t>n either study</a:t>
            </a:r>
          </a:p>
          <a:p>
            <a:pPr marL="0" indent="0">
              <a:buNone/>
            </a:pPr>
            <a:r>
              <a:rPr lang="en-GB" sz="1800" b="1" i="1" dirty="0" err="1" smtClean="0"/>
              <a:t>HRQoL</a:t>
            </a:r>
            <a:r>
              <a:rPr lang="en-GB" sz="1800" b="1" i="1" dirty="0" smtClean="0"/>
              <a:t> </a:t>
            </a:r>
            <a:r>
              <a:rPr lang="en-GB" sz="1800" dirty="0"/>
              <a:t>–</a:t>
            </a:r>
            <a:r>
              <a:rPr lang="en-GB" sz="1800" b="1" i="1" dirty="0" smtClean="0"/>
              <a:t> only reported in FALCON</a:t>
            </a:r>
          </a:p>
          <a:p>
            <a:r>
              <a:rPr lang="en-GB" sz="1800" dirty="0" smtClean="0"/>
              <a:t>Data collected using Functional Assessment of Cancer Therapy Questionnaire for Breast Cancer (FACT-B) and </a:t>
            </a:r>
            <a:r>
              <a:rPr lang="en-GB" sz="1800" dirty="0" err="1"/>
              <a:t>EuroQol</a:t>
            </a:r>
            <a:r>
              <a:rPr lang="en-GB" sz="1800" dirty="0"/>
              <a:t> </a:t>
            </a:r>
            <a:r>
              <a:rPr lang="en-GB" sz="1800" dirty="0" smtClean="0"/>
              <a:t>5 dimensions </a:t>
            </a:r>
            <a:r>
              <a:rPr lang="en-GB" sz="1800" dirty="0"/>
              <a:t>questionnaire</a:t>
            </a:r>
            <a:r>
              <a:rPr lang="en-GB" sz="1800" dirty="0" smtClean="0"/>
              <a:t> (EQ-5D)</a:t>
            </a:r>
          </a:p>
          <a:p>
            <a:r>
              <a:rPr lang="en-GB" sz="1800" dirty="0" smtClean="0"/>
              <a:t>Overall, </a:t>
            </a:r>
            <a:r>
              <a:rPr lang="en-GB" sz="1800" dirty="0"/>
              <a:t>HRQoL </a:t>
            </a:r>
            <a:r>
              <a:rPr lang="en-GB" sz="1800" dirty="0" smtClean="0"/>
              <a:t>was </a:t>
            </a:r>
            <a:r>
              <a:rPr lang="en-GB" sz="1800" dirty="0"/>
              <a:t>maintained and similar </a:t>
            </a:r>
            <a:r>
              <a:rPr lang="en-GB" sz="1800" dirty="0" smtClean="0"/>
              <a:t>in both treatment groups </a:t>
            </a:r>
            <a:endParaRPr lang="en-GB" sz="1800" b="1" i="1" dirty="0" smtClean="0"/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45156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Key issues: </a:t>
            </a:r>
            <a:r>
              <a:rPr lang="en-GB" dirty="0"/>
              <a:t>clinical effectiveness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55685" y="1124744"/>
            <a:ext cx="8637490" cy="5040312"/>
          </a:xfrm>
        </p:spPr>
        <p:txBody>
          <a:bodyPr/>
          <a:lstStyle/>
          <a:p>
            <a:r>
              <a:rPr lang="en-GB" sz="1900" dirty="0" smtClean="0"/>
              <a:t>What are the current treatment options </a:t>
            </a:r>
            <a:r>
              <a:rPr lang="en-GB" sz="1900" dirty="0"/>
              <a:t>for </a:t>
            </a:r>
            <a:r>
              <a:rPr lang="en-GB" sz="1900" dirty="0" smtClean="0"/>
              <a:t>people with hormone-receptor positive, </a:t>
            </a:r>
            <a:r>
              <a:rPr lang="en-GB" sz="1900" dirty="0"/>
              <a:t>human epidermal growth factor </a:t>
            </a:r>
            <a:r>
              <a:rPr lang="en-GB" sz="1900" dirty="0" smtClean="0"/>
              <a:t>receptor negative, locally </a:t>
            </a:r>
            <a:r>
              <a:rPr lang="en-GB" sz="1900" dirty="0"/>
              <a:t>advanced or metastatic breast cancer </a:t>
            </a:r>
            <a:r>
              <a:rPr lang="en-GB" sz="1900" dirty="0" smtClean="0"/>
              <a:t>who have received no prior (including adjuvant) endocrine therapy? </a:t>
            </a:r>
          </a:p>
          <a:p>
            <a:r>
              <a:rPr lang="en-GB" sz="1900" dirty="0" smtClean="0"/>
              <a:t>Who would receive an aromatase inhibitor (AI) in current clinical practice, and who would receive tamoxifen?</a:t>
            </a:r>
          </a:p>
          <a:p>
            <a:r>
              <a:rPr lang="en-GB" sz="1900" dirty="0" smtClean="0"/>
              <a:t>Would fulvestrant be of particular value for any specific group (e.g. people unable to have AIs or unable to tolerate any oral endocrine therapies)?</a:t>
            </a:r>
          </a:p>
          <a:p>
            <a:r>
              <a:rPr lang="en-GB" sz="1900" dirty="0" smtClean="0"/>
              <a:t>What are the committee’s conclusions </a:t>
            </a:r>
            <a:r>
              <a:rPr lang="en-GB" sz="1900" dirty="0"/>
              <a:t>on the </a:t>
            </a:r>
            <a:r>
              <a:rPr lang="en-GB" sz="1900" dirty="0" smtClean="0"/>
              <a:t>clinical trial</a:t>
            </a:r>
            <a:r>
              <a:rPr lang="en-GB" sz="1900" dirty="0"/>
              <a:t>s </a:t>
            </a:r>
            <a:r>
              <a:rPr lang="en-GB" sz="1900" dirty="0" smtClean="0"/>
              <a:t>and clinical results</a:t>
            </a:r>
            <a:r>
              <a:rPr lang="en-GB" sz="1900" dirty="0" smtClean="0">
                <a:solidFill>
                  <a:srgbClr val="FF0000"/>
                </a:solidFill>
              </a:rPr>
              <a:t> </a:t>
            </a:r>
            <a:r>
              <a:rPr lang="en-GB" sz="1900" dirty="0" smtClean="0"/>
              <a:t>for fulvestrant?</a:t>
            </a:r>
          </a:p>
          <a:p>
            <a:pPr lvl="1"/>
            <a:r>
              <a:rPr lang="en-GB" sz="1900" dirty="0"/>
              <a:t>q</a:t>
            </a:r>
            <a:r>
              <a:rPr lang="en-GB" sz="1900" dirty="0" smtClean="0"/>
              <a:t>uality, inclusion criteria and risk of bias in the trials</a:t>
            </a:r>
          </a:p>
          <a:p>
            <a:pPr lvl="1"/>
            <a:r>
              <a:rPr lang="en-GB" sz="1900" dirty="0" smtClean="0"/>
              <a:t>the results of fulvestrant vs anastrozole in FIRST compared to FALCON for progression-free survival and overall survival </a:t>
            </a:r>
          </a:p>
          <a:p>
            <a:r>
              <a:rPr lang="en-GB" sz="1900" dirty="0" smtClean="0"/>
              <a:t>Direct trial data is only available to compare with anastrozole and the company carried out an indirect comparison with letrozole and tamoxifen; in </a:t>
            </a:r>
            <a:r>
              <a:rPr lang="en-GB" sz="1900" dirty="0"/>
              <a:t>clinical </a:t>
            </a:r>
            <a:r>
              <a:rPr lang="en-GB" sz="1900" dirty="0" smtClean="0"/>
              <a:t>practice are </a:t>
            </a:r>
            <a:r>
              <a:rPr lang="en-GB" sz="1900" dirty="0"/>
              <a:t>the </a:t>
            </a:r>
            <a:r>
              <a:rPr lang="en-GB" sz="1900" dirty="0" smtClean="0"/>
              <a:t>AIs </a:t>
            </a:r>
            <a:r>
              <a:rPr lang="en-GB" sz="1900" dirty="0"/>
              <a:t>usually </a:t>
            </a:r>
            <a:r>
              <a:rPr lang="en-GB" sz="1900" dirty="0" smtClean="0"/>
              <a:t>regarded as having </a:t>
            </a:r>
            <a:r>
              <a:rPr lang="en-GB" sz="1900" dirty="0"/>
              <a:t>a </a:t>
            </a:r>
            <a:r>
              <a:rPr lang="en-GB" sz="1900" dirty="0" smtClean="0"/>
              <a:t>class effect?</a:t>
            </a:r>
            <a:endParaRPr lang="en-GB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5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4146"/>
            <a:ext cx="8784976" cy="940609"/>
          </a:xfrm>
        </p:spPr>
        <p:txBody>
          <a:bodyPr/>
          <a:lstStyle/>
          <a:p>
            <a:r>
              <a:rPr lang="en-GB" b="1" dirty="0"/>
              <a:t>ERG comments: </a:t>
            </a:r>
            <a:r>
              <a:rPr lang="en-GB" dirty="0"/>
              <a:t>clinical </a:t>
            </a:r>
            <a:r>
              <a:rPr lang="en-GB" dirty="0" smtClean="0"/>
              <a:t>effectiveness (1)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200" dirty="0" smtClean="0"/>
              <a:t>Trials were well conducted and of good quality but there is potential for FIRST to be at</a:t>
            </a:r>
            <a:r>
              <a:rPr lang="en-GB" sz="2200" dirty="0" smtClean="0">
                <a:solidFill>
                  <a:srgbClr val="FF0000"/>
                </a:solidFill>
              </a:rPr>
              <a:t> </a:t>
            </a:r>
            <a:r>
              <a:rPr lang="en-GB" sz="2200" dirty="0" smtClean="0"/>
              <a:t>high risk of bias due to absence of blinding</a:t>
            </a:r>
          </a:p>
          <a:p>
            <a:r>
              <a:rPr lang="en-GB" sz="2200" dirty="0"/>
              <a:t>The ERG </a:t>
            </a:r>
            <a:r>
              <a:rPr lang="en-GB" sz="2200" dirty="0" smtClean="0"/>
              <a:t>points </a:t>
            </a:r>
            <a:r>
              <a:rPr lang="en-GB" sz="2200" dirty="0"/>
              <a:t>out 2 important </a:t>
            </a:r>
            <a:r>
              <a:rPr lang="en-GB" sz="2200" dirty="0" smtClean="0"/>
              <a:t>differences </a:t>
            </a:r>
            <a:r>
              <a:rPr lang="en-GB" sz="2200" dirty="0"/>
              <a:t>between the baseline characteristics in the </a:t>
            </a:r>
            <a:r>
              <a:rPr lang="en-GB" sz="2200" dirty="0" smtClean="0"/>
              <a:t>trials:</a:t>
            </a:r>
            <a:endParaRPr lang="en-GB" sz="2200" dirty="0"/>
          </a:p>
          <a:p>
            <a:pPr marL="628650" lvl="1" indent="-171450">
              <a:lnSpc>
                <a:spcPct val="100000"/>
              </a:lnSpc>
              <a:spcAft>
                <a:spcPts val="0"/>
              </a:spcAft>
              <a:buClrTx/>
              <a:defRPr/>
            </a:pPr>
            <a:r>
              <a:rPr lang="en-GB" sz="2000" dirty="0"/>
              <a:t>m</a:t>
            </a:r>
            <a:r>
              <a:rPr lang="en-GB" sz="2000" dirty="0" smtClean="0"/>
              <a:t>ore </a:t>
            </a:r>
            <a:r>
              <a:rPr lang="en-GB" sz="2000" dirty="0"/>
              <a:t>people in </a:t>
            </a:r>
            <a:r>
              <a:rPr lang="en-GB" sz="2000" dirty="0" smtClean="0"/>
              <a:t>FIRST had </a:t>
            </a:r>
            <a:r>
              <a:rPr lang="en-GB" sz="2000" dirty="0"/>
              <a:t>previous endocrine therapy </a:t>
            </a:r>
            <a:r>
              <a:rPr lang="en-GB" sz="2000" dirty="0" smtClean="0"/>
              <a:t>(99.4</a:t>
            </a:r>
            <a:r>
              <a:rPr lang="en-GB" sz="2000" dirty="0"/>
              <a:t>% </a:t>
            </a:r>
            <a:r>
              <a:rPr lang="en-GB" sz="2000" dirty="0" smtClean="0"/>
              <a:t>endocrine-naïve </a:t>
            </a:r>
            <a:r>
              <a:rPr lang="en-GB" sz="2000" dirty="0"/>
              <a:t>in </a:t>
            </a:r>
            <a:r>
              <a:rPr lang="en-GB" sz="2000" dirty="0" smtClean="0"/>
              <a:t>FALCON</a:t>
            </a:r>
            <a:r>
              <a:rPr lang="en-GB" sz="2000" dirty="0"/>
              <a:t>; 74% in </a:t>
            </a:r>
            <a:r>
              <a:rPr lang="en-GB" sz="2000" dirty="0" smtClean="0"/>
              <a:t>FIRST). </a:t>
            </a:r>
            <a:r>
              <a:rPr lang="en-GB" sz="2000" dirty="0"/>
              <a:t>Po</a:t>
            </a:r>
            <a:r>
              <a:rPr lang="en-GB" sz="2000" dirty="0" smtClean="0"/>
              <a:t>pulation in FALCON was endocrine-naïve </a:t>
            </a:r>
            <a:r>
              <a:rPr lang="en-GB" sz="2000" dirty="0"/>
              <a:t>to avoid </a:t>
            </a:r>
            <a:r>
              <a:rPr lang="en-GB" sz="2000" dirty="0" smtClean="0"/>
              <a:t>reducing the </a:t>
            </a:r>
            <a:r>
              <a:rPr lang="en-GB" sz="2000" dirty="0"/>
              <a:t>efficacy of anastrozole in the control group through exposure </a:t>
            </a:r>
            <a:r>
              <a:rPr lang="en-GB" sz="2000" dirty="0" smtClean="0"/>
              <a:t>to prior adjuvant endocrine therapy</a:t>
            </a:r>
          </a:p>
          <a:p>
            <a:pPr marL="628650" lvl="1" indent="-171450">
              <a:lnSpc>
                <a:spcPct val="100000"/>
              </a:lnSpc>
              <a:spcAft>
                <a:spcPts val="0"/>
              </a:spcAft>
              <a:buClrTx/>
              <a:defRPr/>
            </a:pPr>
            <a:endParaRPr lang="en-GB" sz="2000" dirty="0" smtClean="0"/>
          </a:p>
          <a:p>
            <a:pPr marL="628650" lvl="1" indent="-171450">
              <a:lnSpc>
                <a:spcPct val="100000"/>
              </a:lnSpc>
              <a:spcAft>
                <a:spcPts val="0"/>
              </a:spcAft>
              <a:buClrTx/>
              <a:defRPr/>
            </a:pPr>
            <a:r>
              <a:rPr lang="en-GB" sz="2000" dirty="0" smtClean="0"/>
              <a:t>19% of people had HER2+ breast cancer in FIRST but people with HER2+ were excluded from FALCON. HER2+ breast cancer is more aggressive and spreads more quickly so less favourable outcomes would be expected in the FIRST trial</a:t>
            </a:r>
          </a:p>
          <a:p>
            <a:endParaRPr lang="en-GB" sz="1600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3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4146"/>
            <a:ext cx="8784976" cy="940609"/>
          </a:xfrm>
        </p:spPr>
        <p:txBody>
          <a:bodyPr/>
          <a:lstStyle/>
          <a:p>
            <a:r>
              <a:rPr lang="en-GB" b="1" dirty="0"/>
              <a:t>ERG comments: </a:t>
            </a:r>
            <a:r>
              <a:rPr lang="en-GB" dirty="0"/>
              <a:t>clinical effectiveness </a:t>
            </a:r>
            <a:r>
              <a:rPr lang="en-GB" dirty="0" smtClean="0"/>
              <a:t>(2)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000" dirty="0"/>
              <a:t>ERG’s clinical experts considered the PFS increase of 2.8 months for fulvestrant vs anastrozole in </a:t>
            </a:r>
            <a:r>
              <a:rPr lang="en-GB" sz="2000" dirty="0" smtClean="0"/>
              <a:t>FALCON not </a:t>
            </a:r>
            <a:r>
              <a:rPr lang="en-GB" sz="2000" dirty="0"/>
              <a:t>to be clinically meaningful </a:t>
            </a:r>
          </a:p>
          <a:p>
            <a:pPr lvl="1"/>
            <a:r>
              <a:rPr lang="en-GB" sz="1800" dirty="0" smtClean="0"/>
              <a:t>TTP </a:t>
            </a:r>
            <a:r>
              <a:rPr lang="en-GB" sz="1800" dirty="0"/>
              <a:t>is greater in </a:t>
            </a:r>
            <a:r>
              <a:rPr lang="en-GB" sz="1800" dirty="0" smtClean="0"/>
              <a:t>FIRST (10.3 months) – difference </a:t>
            </a:r>
            <a:r>
              <a:rPr lang="en-GB" sz="1800" dirty="0"/>
              <a:t>could be due to: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</a:t>
            </a:r>
            <a:r>
              <a:rPr lang="en-GB" sz="1800" dirty="0" smtClean="0"/>
              <a:t>tudy </a:t>
            </a:r>
            <a:r>
              <a:rPr lang="en-GB" sz="1800" dirty="0"/>
              <a:t>design – no blinding in FIRST but a blinded independent review was conducted on the primary endpoint (ERG are unclear whether this was carried out on the other endpoints too)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smtClean="0"/>
              <a:t>FALCON study publication suggests that an </a:t>
            </a:r>
            <a:r>
              <a:rPr lang="en-GB" sz="1800" dirty="0"/>
              <a:t>enhanced </a:t>
            </a:r>
            <a:r>
              <a:rPr lang="en-GB" sz="1800" dirty="0" smtClean="0"/>
              <a:t>effect </a:t>
            </a:r>
            <a:r>
              <a:rPr lang="en-GB" sz="1800" dirty="0"/>
              <a:t>with fulvestrant may be seen in people with non-visceral </a:t>
            </a:r>
            <a:r>
              <a:rPr lang="en-GB" sz="1800" dirty="0" smtClean="0"/>
              <a:t>disease compared to </a:t>
            </a:r>
            <a:r>
              <a:rPr lang="en-GB" sz="1800" dirty="0"/>
              <a:t>those with visceral disease</a:t>
            </a:r>
            <a:r>
              <a:rPr lang="en-GB" sz="1800" dirty="0" smtClean="0"/>
              <a:t> – the publication concludes that further observations are needed </a:t>
            </a:r>
            <a:endParaRPr lang="en-GB" sz="1800" dirty="0"/>
          </a:p>
          <a:p>
            <a:r>
              <a:rPr lang="en-GB" sz="2000" dirty="0"/>
              <a:t>OS data </a:t>
            </a:r>
            <a:r>
              <a:rPr lang="en-GB" sz="2000" dirty="0" smtClean="0"/>
              <a:t>are immature </a:t>
            </a:r>
            <a:r>
              <a:rPr lang="en-GB" sz="2000" dirty="0"/>
              <a:t>in FALCON but </a:t>
            </a:r>
            <a:r>
              <a:rPr lang="en-GB" sz="2000" dirty="0" smtClean="0"/>
              <a:t>the OS </a:t>
            </a:r>
            <a:r>
              <a:rPr lang="en-GB" sz="2000" dirty="0"/>
              <a:t>benefit is likely to be lower </a:t>
            </a:r>
            <a:r>
              <a:rPr lang="en-GB" sz="2000" dirty="0" smtClean="0"/>
              <a:t>than in FIRST because </a:t>
            </a:r>
            <a:r>
              <a:rPr lang="en-GB" sz="2000" dirty="0"/>
              <a:t>the PFS gain </a:t>
            </a:r>
            <a:r>
              <a:rPr lang="en-GB" sz="2000" dirty="0" smtClean="0"/>
              <a:t>was lower than in FIRST </a:t>
            </a:r>
            <a:endParaRPr lang="en-GB" sz="2000" strike="sngStrike" dirty="0" smtClean="0"/>
          </a:p>
          <a:p>
            <a:pPr lvl="1"/>
            <a:r>
              <a:rPr lang="en-GB" sz="1800" dirty="0" smtClean="0"/>
              <a:t>ERG note that although OS for FIRST was statistically significant it was not a pre-specified outcome and some people did not contribute data to the outcome (n=35)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25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Key issues: </a:t>
            </a:r>
            <a:r>
              <a:rPr lang="en-GB" dirty="0"/>
              <a:t>clinical effectiveness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55685" y="1124744"/>
            <a:ext cx="8637490" cy="5040312"/>
          </a:xfrm>
        </p:spPr>
        <p:txBody>
          <a:bodyPr/>
          <a:lstStyle/>
          <a:p>
            <a:r>
              <a:rPr lang="en-GB" sz="1900" dirty="0" smtClean="0"/>
              <a:t>What are the current treatment options </a:t>
            </a:r>
            <a:r>
              <a:rPr lang="en-GB" sz="1900" dirty="0"/>
              <a:t>for </a:t>
            </a:r>
            <a:r>
              <a:rPr lang="en-GB" sz="1900" dirty="0" smtClean="0"/>
              <a:t>people with hormone-receptor positive, </a:t>
            </a:r>
            <a:r>
              <a:rPr lang="en-GB" sz="1900" dirty="0"/>
              <a:t>human epidermal growth factor </a:t>
            </a:r>
            <a:r>
              <a:rPr lang="en-GB" sz="1900" dirty="0" smtClean="0"/>
              <a:t>receptor negative, locally </a:t>
            </a:r>
            <a:r>
              <a:rPr lang="en-GB" sz="1900" dirty="0"/>
              <a:t>advanced or metastatic breast cancer </a:t>
            </a:r>
            <a:r>
              <a:rPr lang="en-GB" sz="1900" dirty="0" smtClean="0"/>
              <a:t>who have received no prior (including adjuvant) endocrine therapy? </a:t>
            </a:r>
          </a:p>
          <a:p>
            <a:r>
              <a:rPr lang="en-GB" sz="1900" dirty="0" smtClean="0"/>
              <a:t>Who would receive an aromatase inhibitor (AI) in current clinical practice, and who would receive tamoxifen?</a:t>
            </a:r>
          </a:p>
          <a:p>
            <a:r>
              <a:rPr lang="en-GB" sz="1900" dirty="0" smtClean="0"/>
              <a:t>Would fulvestrant be of particular value for any specific group (e.g. people unable to have AIs or unable to tolerate any oral endocrine therapies)?</a:t>
            </a:r>
          </a:p>
          <a:p>
            <a:r>
              <a:rPr lang="en-GB" sz="1900" dirty="0" smtClean="0"/>
              <a:t>What are the committee’s conclusions </a:t>
            </a:r>
            <a:r>
              <a:rPr lang="en-GB" sz="1900" dirty="0"/>
              <a:t>on the </a:t>
            </a:r>
            <a:r>
              <a:rPr lang="en-GB" sz="1900" dirty="0" smtClean="0"/>
              <a:t>clinical trial</a:t>
            </a:r>
            <a:r>
              <a:rPr lang="en-GB" sz="1900" dirty="0"/>
              <a:t>s </a:t>
            </a:r>
            <a:r>
              <a:rPr lang="en-GB" sz="1900" dirty="0" smtClean="0"/>
              <a:t>and clinical results</a:t>
            </a:r>
            <a:r>
              <a:rPr lang="en-GB" sz="1900" dirty="0" smtClean="0">
                <a:solidFill>
                  <a:srgbClr val="FF0000"/>
                </a:solidFill>
              </a:rPr>
              <a:t> </a:t>
            </a:r>
            <a:r>
              <a:rPr lang="en-GB" sz="1900" dirty="0" smtClean="0"/>
              <a:t>for fulvestrant?</a:t>
            </a:r>
          </a:p>
          <a:p>
            <a:pPr lvl="1"/>
            <a:r>
              <a:rPr lang="en-GB" sz="1900" dirty="0"/>
              <a:t>q</a:t>
            </a:r>
            <a:r>
              <a:rPr lang="en-GB" sz="1900" dirty="0" smtClean="0"/>
              <a:t>uality, inclusion criteria and risk of bias in the trials</a:t>
            </a:r>
          </a:p>
          <a:p>
            <a:pPr lvl="1"/>
            <a:r>
              <a:rPr lang="en-GB" sz="1900" dirty="0" smtClean="0"/>
              <a:t>the results of fulvestrant vs anastrozole in FIRST compared to FALCON for progression-free survival and overall survival </a:t>
            </a:r>
          </a:p>
          <a:p>
            <a:r>
              <a:rPr lang="en-GB" sz="1900" dirty="0" smtClean="0"/>
              <a:t>Direct trial data is only available to compare with anastrozole and the company carried out an indirect comparison with letrozole and tamoxifen; in </a:t>
            </a:r>
            <a:r>
              <a:rPr lang="en-GB" sz="1900" dirty="0"/>
              <a:t>clinical </a:t>
            </a:r>
            <a:r>
              <a:rPr lang="en-GB" sz="1900" dirty="0" smtClean="0"/>
              <a:t>practice are </a:t>
            </a:r>
            <a:r>
              <a:rPr lang="en-GB" sz="1900" dirty="0"/>
              <a:t>the </a:t>
            </a:r>
            <a:r>
              <a:rPr lang="en-GB" sz="1900" dirty="0" smtClean="0"/>
              <a:t>AIs </a:t>
            </a:r>
            <a:r>
              <a:rPr lang="en-GB" sz="1900" dirty="0"/>
              <a:t>usually </a:t>
            </a:r>
            <a:r>
              <a:rPr lang="en-GB" sz="1900" dirty="0" smtClean="0"/>
              <a:t>regarded as having </a:t>
            </a:r>
            <a:r>
              <a:rPr lang="en-GB" sz="1900" dirty="0"/>
              <a:t>a </a:t>
            </a:r>
            <a:r>
              <a:rPr lang="en-GB" sz="1900" dirty="0" smtClean="0"/>
              <a:t>class effect?</a:t>
            </a:r>
            <a:endParaRPr lang="en-GB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78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Breast cancer: </a:t>
            </a:r>
            <a:r>
              <a:rPr lang="en-GB" sz="3200" dirty="0" smtClean="0">
                <a:solidFill>
                  <a:srgbClr val="1F497D"/>
                </a:solidFill>
              </a:rPr>
              <a:t>hormone-receptor</a:t>
            </a:r>
            <a:r>
              <a:rPr lang="en-GB" sz="3200" dirty="0" smtClean="0"/>
              <a:t> positive, locally </a:t>
            </a:r>
            <a:r>
              <a:rPr lang="en-GB" sz="3200" dirty="0"/>
              <a:t>advanced or metastatic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74616" y="1260396"/>
            <a:ext cx="8637490" cy="5040312"/>
          </a:xfrm>
        </p:spPr>
        <p:txBody>
          <a:bodyPr/>
          <a:lstStyle/>
          <a:p>
            <a:r>
              <a:rPr lang="en-GB" sz="1800" dirty="0"/>
              <a:t>Breast cancer arises from the tissues of the ducts or lobules of the breast</a:t>
            </a:r>
          </a:p>
          <a:p>
            <a:pPr lvl="1"/>
            <a:r>
              <a:rPr lang="en-GB" sz="1800" b="1" dirty="0"/>
              <a:t>Locally advanced</a:t>
            </a:r>
            <a:r>
              <a:rPr lang="en-GB" sz="1800" dirty="0"/>
              <a:t>: describes tumours that are larger than 5 cm in size, or have grown into the skin or muscle of the chest or nearby lymph nodes</a:t>
            </a:r>
          </a:p>
          <a:p>
            <a:pPr lvl="1"/>
            <a:r>
              <a:rPr lang="en-GB" sz="1800" b="1" dirty="0"/>
              <a:t>Metastatic: </a:t>
            </a:r>
            <a:r>
              <a:rPr lang="en-GB" sz="1800" dirty="0" smtClean="0"/>
              <a:t>describes </a:t>
            </a:r>
            <a:r>
              <a:rPr lang="en-GB" sz="1800" dirty="0"/>
              <a:t>disease that has spread to another part of the body, such as the bones, liver, or lungs</a:t>
            </a:r>
          </a:p>
          <a:p>
            <a:r>
              <a:rPr lang="en-GB" sz="1800" dirty="0" smtClean="0"/>
              <a:t>Endocrine (hormone) receptor positive breast </a:t>
            </a:r>
            <a:r>
              <a:rPr lang="en-GB" sz="1800" dirty="0"/>
              <a:t>cancer is the most prevalent form of the disease </a:t>
            </a:r>
            <a:r>
              <a:rPr lang="en-GB" sz="1800" dirty="0" smtClean="0"/>
              <a:t>– about 70% are oestrogen-receptor positive (ER+) </a:t>
            </a:r>
          </a:p>
          <a:p>
            <a:r>
              <a:rPr lang="en-GB" sz="1800" dirty="0" smtClean="0"/>
              <a:t>15 to 25% of breast cancers are human </a:t>
            </a:r>
            <a:r>
              <a:rPr lang="en-GB" sz="1800" dirty="0"/>
              <a:t>epidermal growth </a:t>
            </a:r>
            <a:r>
              <a:rPr lang="en-GB" sz="1800" dirty="0" smtClean="0"/>
              <a:t>factor-receptor positive (HER2+) which tend to grow more quickly than breast cancers that do not express HER2 </a:t>
            </a:r>
            <a:r>
              <a:rPr lang="en-GB" sz="1800" dirty="0"/>
              <a:t>– u</a:t>
            </a:r>
            <a:r>
              <a:rPr lang="en-GB" sz="1800" dirty="0" smtClean="0"/>
              <a:t>sually treated with targeted therapies such as trastuzumab </a:t>
            </a:r>
            <a:endParaRPr lang="en-GB" sz="1800" dirty="0"/>
          </a:p>
          <a:p>
            <a:r>
              <a:rPr lang="en-GB" sz="1800" b="1" dirty="0"/>
              <a:t>Common symptoms: </a:t>
            </a:r>
            <a:r>
              <a:rPr lang="en-GB" sz="1800" dirty="0"/>
              <a:t>swelling of all or part of a breast, breast or nipple pain, nipple retraction and/or discharge, thickening of nipple or breast</a:t>
            </a:r>
          </a:p>
          <a:p>
            <a:r>
              <a:rPr lang="en-GB" sz="1800" b="1" dirty="0"/>
              <a:t>Prevalence: </a:t>
            </a:r>
            <a:r>
              <a:rPr lang="en-GB" sz="1800" dirty="0" smtClean="0"/>
              <a:t>46,083 </a:t>
            </a:r>
            <a:r>
              <a:rPr lang="en-GB" sz="1800" dirty="0"/>
              <a:t>people </a:t>
            </a:r>
            <a:r>
              <a:rPr lang="en-GB" sz="1800" dirty="0" smtClean="0"/>
              <a:t>diagnosed (2015), </a:t>
            </a:r>
            <a:r>
              <a:rPr lang="en-GB" sz="1800" dirty="0"/>
              <a:t>and </a:t>
            </a:r>
            <a:r>
              <a:rPr lang="en-GB" sz="1800" dirty="0" smtClean="0"/>
              <a:t>approximately 9,753 </a:t>
            </a:r>
            <a:r>
              <a:rPr lang="en-GB" sz="1800" dirty="0"/>
              <a:t>deaths from breast cancer in England (</a:t>
            </a:r>
            <a:r>
              <a:rPr lang="en-GB" sz="1800" dirty="0" smtClean="0"/>
              <a:t>2015)</a:t>
            </a:r>
            <a:endParaRPr lang="en-GB" sz="1800" dirty="0"/>
          </a:p>
          <a:p>
            <a:pPr lvl="1"/>
            <a:r>
              <a:rPr lang="en-GB" sz="1800" dirty="0"/>
              <a:t>Approximately </a:t>
            </a:r>
            <a:r>
              <a:rPr lang="en-GB" sz="1800" dirty="0" smtClean="0"/>
              <a:t>13% </a:t>
            </a:r>
            <a:r>
              <a:rPr lang="en-GB" sz="1800" dirty="0"/>
              <a:t>of women with invasive breast cancers have locally advanced or metastatic disease when they are diagnosed</a:t>
            </a:r>
            <a:endParaRPr lang="en-GB" sz="1800" b="1" dirty="0"/>
          </a:p>
          <a:p>
            <a:endParaRPr lang="en-GB" sz="1600" dirty="0"/>
          </a:p>
          <a:p>
            <a:pPr lvl="1"/>
            <a:endParaRPr lang="en-GB" dirty="0"/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4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Fulvestrant (</a:t>
            </a:r>
            <a:r>
              <a:rPr lang="en-GB" b="1" i="1" dirty="0"/>
              <a:t>Faslodex</a:t>
            </a:r>
            <a:r>
              <a:rPr lang="en-GB" b="1" dirty="0"/>
              <a:t>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4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93550"/>
              </p:ext>
            </p:extLst>
          </p:nvPr>
        </p:nvGraphicFramePr>
        <p:xfrm>
          <a:off x="255685" y="1065287"/>
          <a:ext cx="8640960" cy="51720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907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UK marketing authorisation</a:t>
                      </a:r>
                    </a:p>
                  </a:txBody>
                  <a:tcPr marL="26852" marR="26852" marT="26852" marB="268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 </a:t>
                      </a:r>
                      <a:r>
                        <a:rPr lang="en-GB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</a:t>
                      </a:r>
                      <a:r>
                        <a:rPr lang="en-GB" sz="16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oestrogen</a:t>
                      </a:r>
                      <a:r>
                        <a:rPr lang="en-GB" sz="16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16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receptor </a:t>
                      </a:r>
                      <a:r>
                        <a:rPr lang="en-GB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positive, locally advanced or metastatic breast cancer in postmenopausal women: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previously treated with endocrine therapy </a:t>
                      </a:r>
                      <a:r>
                        <a:rPr lang="en-GB" sz="16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(indication of interest for appraisal, CHMP positive opinion adopted June 2017)</a:t>
                      </a:r>
                      <a:endParaRPr lang="en-GB" sz="1600" b="0" i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disease relapse on or after adjuvant anti-oestrogen therapy, or disease progression on anti-oestrogen therapy (</a:t>
                      </a:r>
                      <a:r>
                        <a:rPr lang="en-GB" sz="16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recommended under</a:t>
                      </a:r>
                      <a:r>
                        <a:rPr lang="en-GB" sz="160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NICE technology appraisal 239</a:t>
                      </a:r>
                      <a:r>
                        <a:rPr lang="en-GB" sz="16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852" marR="26852" marT="26852" marB="2685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41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effectLst/>
                          <a:latin typeface="+mn-lt"/>
                        </a:rPr>
                        <a:t>Class of drug</a:t>
                      </a:r>
                      <a:endParaRPr lang="en-GB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6852" marR="26852" marT="26852" marB="26852"/>
                </a:tc>
                <a:tc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Selective Oestrogen Receptor Degrader (SERD):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oestrogen receptor (ER) antagonist that binds to the ER in a competitive manner with affinity comparable to that of oestradiol and downregulates the ER protein in human breast cancer cells</a:t>
                      </a:r>
                      <a:endParaRPr lang="en-GB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26852" marR="26852" marT="26852" marB="2685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52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effectLst/>
                          <a:latin typeface="+mn-lt"/>
                        </a:rPr>
                        <a:t>Administration and dosage</a:t>
                      </a:r>
                      <a:endParaRPr lang="en-GB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6852" marR="26852" marT="26852" marB="268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500mg given intramuscularly into 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buttocks as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 5 mL injections, one in each buttock</a:t>
                      </a: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 days 1, 15, 29 and once monthly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thereafter (until disease progression)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852" marR="26852" marT="26852" marB="2685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418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effectLst/>
                          <a:latin typeface="+mn-lt"/>
                        </a:rPr>
                        <a:t>Cost</a:t>
                      </a:r>
                      <a:endParaRPr lang="en-GB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6852" marR="26852" marT="26852" marB="26852"/>
                </a:tc>
                <a:tc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current list price per pack of 2 × 5-mL (250-mg) prefilled syringes is £522.41</a:t>
                      </a:r>
                    </a:p>
                    <a:p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expected acquisition 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for an average course of treatment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£15,841 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plus administration and monitoring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costs of £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2,458 (source: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company model based </a:t>
                      </a:r>
                      <a:r>
                        <a:rPr lang="en-GB" sz="1600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an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average length of treatment of approx. 30 months</a:t>
                      </a: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26852" marR="26852" marT="26852" marB="2685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5685" y="6211669"/>
            <a:ext cx="863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/>
              <a:t>Note</a:t>
            </a:r>
            <a:r>
              <a:rPr lang="en-GB" dirty="0" smtClean="0"/>
              <a:t>; endocrine </a:t>
            </a:r>
            <a:r>
              <a:rPr lang="en-GB" dirty="0"/>
              <a:t>therapies are not centrally funded by </a:t>
            </a:r>
            <a:r>
              <a:rPr lang="en-GB" dirty="0" smtClean="0"/>
              <a:t>NHS England </a:t>
            </a:r>
            <a:r>
              <a:rPr lang="en-GB" dirty="0"/>
              <a:t>and therefore ineligible </a:t>
            </a:r>
            <a:r>
              <a:rPr lang="en-GB" dirty="0" smtClean="0"/>
              <a:t>for a </a:t>
            </a:r>
            <a:r>
              <a:rPr lang="en-GB" dirty="0"/>
              <a:t>CDF consideration</a:t>
            </a:r>
          </a:p>
        </p:txBody>
      </p:sp>
    </p:spTree>
    <p:extLst>
      <p:ext uri="{BB962C8B-B14F-4D97-AF65-F5344CB8AC3E}">
        <p14:creationId xmlns:p14="http://schemas.microsoft.com/office/powerpoint/2010/main" val="65557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Treatment pathway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835775" y="6323173"/>
            <a:ext cx="2057400" cy="365125"/>
          </a:xfrm>
        </p:spPr>
        <p:txBody>
          <a:bodyPr/>
          <a:lstStyle/>
          <a:p>
            <a:fld id="{532824D6-1CC4-45B0-B658-13A760FABFFA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2234170" y="2368015"/>
            <a:ext cx="3528392" cy="100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Postmenopausal, non life-threatening, ER</a:t>
            </a:r>
            <a:r>
              <a:rPr lang="en-GB" dirty="0" smtClean="0"/>
              <a:t>+ and HER2 -, </a:t>
            </a:r>
            <a:r>
              <a:rPr lang="en-GB" dirty="0"/>
              <a:t>advanced disease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23728" y="3727274"/>
            <a:ext cx="3744416" cy="1529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Offer endocrine therapy if previously received no prior endocrine therapy or if previously treated with tamoxifen: </a:t>
            </a:r>
            <a:r>
              <a:rPr lang="en-GB" b="1" dirty="0"/>
              <a:t>A</a:t>
            </a:r>
            <a:r>
              <a:rPr lang="en-GB" b="1" dirty="0" smtClean="0"/>
              <a:t>romatase inhibitors</a:t>
            </a:r>
            <a:endParaRPr lang="en-GB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658106" y="1190101"/>
            <a:ext cx="4680520" cy="872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Imaging and pathological assessment to determine receptor status and visceral metastases</a:t>
            </a:r>
            <a:endParaRPr lang="en-GB" dirty="0"/>
          </a:p>
        </p:txBody>
      </p:sp>
      <p:cxnSp>
        <p:nvCxnSpPr>
          <p:cNvPr id="11" name="Straight Arrow Connector 10"/>
          <p:cNvCxnSpPr>
            <a:stCxn id="9" idx="2"/>
            <a:endCxn id="6" idx="0"/>
          </p:cNvCxnSpPr>
          <p:nvPr/>
        </p:nvCxnSpPr>
        <p:spPr>
          <a:xfrm>
            <a:off x="3998366" y="2062199"/>
            <a:ext cx="0" cy="305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95536" y="5310562"/>
            <a:ext cx="216267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If</a:t>
            </a:r>
            <a:r>
              <a:rPr lang="en-GB" b="1" dirty="0" smtClean="0"/>
              <a:t> </a:t>
            </a:r>
            <a:r>
              <a:rPr lang="en-GB" dirty="0" smtClean="0"/>
              <a:t>aromatase inhibitors are inappropriate: </a:t>
            </a:r>
            <a:r>
              <a:rPr lang="en-GB" b="1" dirty="0" smtClean="0"/>
              <a:t>Tamoxifen</a:t>
            </a:r>
            <a:endParaRPr lang="en-GB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7055408" y="4872695"/>
            <a:ext cx="1532600" cy="321368"/>
          </a:xfrm>
          <a:prstGeom prst="roundRect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Fulvestrant</a:t>
            </a:r>
          </a:p>
        </p:txBody>
      </p:sp>
      <p:cxnSp>
        <p:nvCxnSpPr>
          <p:cNvPr id="19" name="Straight Arrow Connector 18"/>
          <p:cNvCxnSpPr>
            <a:stCxn id="6" idx="2"/>
            <a:endCxn id="8" idx="0"/>
          </p:cNvCxnSpPr>
          <p:nvPr/>
        </p:nvCxnSpPr>
        <p:spPr>
          <a:xfrm flipH="1">
            <a:off x="3995936" y="3368124"/>
            <a:ext cx="2430" cy="359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eft Arrow 4"/>
          <p:cNvSpPr/>
          <p:nvPr/>
        </p:nvSpPr>
        <p:spPr>
          <a:xfrm>
            <a:off x="5935979" y="4850421"/>
            <a:ext cx="848524" cy="369804"/>
          </a:xfrm>
          <a:prstGeom prst="leftArrow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Rounded Rectangle 39"/>
          <p:cNvSpPr/>
          <p:nvPr/>
        </p:nvSpPr>
        <p:spPr>
          <a:xfrm>
            <a:off x="6643792" y="1190101"/>
            <a:ext cx="1944216" cy="859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Life threatening disease: </a:t>
            </a:r>
            <a:r>
              <a:rPr lang="en-GB" b="1" dirty="0" smtClean="0"/>
              <a:t>chemotherapy </a:t>
            </a:r>
            <a:endParaRPr lang="en-GB" b="1" dirty="0"/>
          </a:p>
        </p:txBody>
      </p:sp>
      <p:cxnSp>
        <p:nvCxnSpPr>
          <p:cNvPr id="42" name="Straight Arrow Connector 41"/>
          <p:cNvCxnSpPr>
            <a:stCxn id="9" idx="3"/>
            <a:endCxn id="40" idx="1"/>
          </p:cNvCxnSpPr>
          <p:nvPr/>
        </p:nvCxnSpPr>
        <p:spPr>
          <a:xfrm flipV="1">
            <a:off x="6338626" y="1619704"/>
            <a:ext cx="305166" cy="6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12" idx="0"/>
          </p:cNvCxnSpPr>
          <p:nvPr/>
        </p:nvCxnSpPr>
        <p:spPr>
          <a:xfrm>
            <a:off x="1476871" y="2868069"/>
            <a:ext cx="0" cy="2442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7055408" y="5468453"/>
            <a:ext cx="1532600" cy="854720"/>
          </a:xfrm>
          <a:prstGeom prst="roundRect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Fulvestrant</a:t>
            </a:r>
          </a:p>
        </p:txBody>
      </p:sp>
      <p:sp>
        <p:nvSpPr>
          <p:cNvPr id="53" name="Left Arrow 52"/>
          <p:cNvSpPr/>
          <p:nvPr/>
        </p:nvSpPr>
        <p:spPr>
          <a:xfrm>
            <a:off x="2650263" y="5692975"/>
            <a:ext cx="4138412" cy="442377"/>
          </a:xfrm>
          <a:prstGeom prst="leftArrow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6" name="Straight Connector 55"/>
          <p:cNvCxnSpPr>
            <a:stCxn id="6" idx="1"/>
          </p:cNvCxnSpPr>
          <p:nvPr/>
        </p:nvCxnSpPr>
        <p:spPr>
          <a:xfrm flipH="1" flipV="1">
            <a:off x="1476871" y="2868069"/>
            <a:ext cx="75729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7055408" y="4322347"/>
            <a:ext cx="1532600" cy="306875"/>
          </a:xfrm>
          <a:prstGeom prst="roundRect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i="1" dirty="0" smtClean="0"/>
              <a:t>Ribociclib*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0" name="Rounded Rectangle 19"/>
          <p:cNvSpPr/>
          <p:nvPr/>
        </p:nvSpPr>
        <p:spPr>
          <a:xfrm>
            <a:off x="7055408" y="3743257"/>
            <a:ext cx="1532600" cy="321695"/>
          </a:xfrm>
          <a:prstGeom prst="roundRect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i="1" dirty="0" smtClean="0"/>
              <a:t>Palbociclib*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2" name="Left Arrow 21"/>
          <p:cNvSpPr/>
          <p:nvPr/>
        </p:nvSpPr>
        <p:spPr>
          <a:xfrm>
            <a:off x="5935979" y="3727274"/>
            <a:ext cx="848524" cy="369804"/>
          </a:xfrm>
          <a:prstGeom prst="leftArrow">
            <a:avLst/>
          </a:prstGeom>
          <a:solidFill>
            <a:schemeClr val="bg1"/>
          </a:solidFill>
          <a:ln w="19050" cmpd="sng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Left Arrow 22"/>
          <p:cNvSpPr/>
          <p:nvPr/>
        </p:nvSpPr>
        <p:spPr>
          <a:xfrm>
            <a:off x="5935979" y="4307198"/>
            <a:ext cx="848524" cy="369804"/>
          </a:xfrm>
          <a:prstGeom prst="leftArrow">
            <a:avLst/>
          </a:prstGeom>
          <a:solidFill>
            <a:schemeClr val="bg1"/>
          </a:solidFill>
          <a:ln w="19050" cmpd="sng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ounded Rectangle 23"/>
          <p:cNvSpPr/>
          <p:nvPr/>
        </p:nvSpPr>
        <p:spPr>
          <a:xfrm>
            <a:off x="3635896" y="6236198"/>
            <a:ext cx="2418250" cy="335202"/>
          </a:xfrm>
          <a:prstGeom prst="roundRect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i="1" dirty="0" smtClean="0"/>
              <a:t>*ongoing appraisals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02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Patient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Views (1)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400" dirty="0"/>
              <a:t>Living with metastatic breast cancer is difficult to come to terms with for both patients and </a:t>
            </a:r>
            <a:r>
              <a:rPr lang="en-GB" sz="2400" dirty="0" smtClean="0"/>
              <a:t>family</a:t>
            </a:r>
            <a:endParaRPr lang="en-GB" sz="2400" dirty="0">
              <a:solidFill>
                <a:prstClr val="black"/>
              </a:solidFill>
            </a:endParaRPr>
          </a:p>
          <a:p>
            <a:pPr lvl="1">
              <a:spcAft>
                <a:spcPts val="600"/>
              </a:spcAft>
              <a:buClr>
                <a:srgbClr val="18646E"/>
              </a:buClr>
            </a:pPr>
            <a:r>
              <a:rPr lang="en-GB" sz="2200" dirty="0">
                <a:solidFill>
                  <a:prstClr val="black"/>
                </a:solidFill>
              </a:rPr>
              <a:t>“</a:t>
            </a:r>
            <a:r>
              <a:rPr lang="en-GB" sz="2200" i="1" dirty="0">
                <a:solidFill>
                  <a:prstClr val="black"/>
                </a:solidFill>
              </a:rPr>
              <a:t>I have gone from being the person that was there to help other people, to being an </a:t>
            </a:r>
            <a:r>
              <a:rPr lang="en-GB" sz="2200" i="1" dirty="0" smtClean="0">
                <a:solidFill>
                  <a:prstClr val="black"/>
                </a:solidFill>
              </a:rPr>
              <a:t>ill</a:t>
            </a:r>
            <a:r>
              <a:rPr lang="en-GB" sz="2200" i="1" dirty="0">
                <a:solidFill>
                  <a:prstClr val="black"/>
                </a:solidFill>
              </a:rPr>
              <a:t>, disabled person; a condition, a diagnosis." </a:t>
            </a:r>
            <a:endParaRPr lang="en-GB" sz="2200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400" i="1" dirty="0" smtClean="0">
                <a:solidFill>
                  <a:prstClr val="black"/>
                </a:solidFill>
              </a:rPr>
              <a:t>Emotional aspect: </a:t>
            </a:r>
            <a:r>
              <a:rPr lang="en-GB" sz="2400" dirty="0" smtClean="0">
                <a:solidFill>
                  <a:prstClr val="black"/>
                </a:solidFill>
              </a:rPr>
              <a:t>fear, uncertainty, </a:t>
            </a:r>
            <a:r>
              <a:rPr lang="en-GB" sz="2400" dirty="0">
                <a:solidFill>
                  <a:prstClr val="black"/>
                </a:solidFill>
              </a:rPr>
              <a:t>l</a:t>
            </a:r>
            <a:r>
              <a:rPr lang="en-GB" sz="2400" dirty="0" smtClean="0">
                <a:solidFill>
                  <a:prstClr val="black"/>
                </a:solidFill>
              </a:rPr>
              <a:t>iving </a:t>
            </a:r>
            <a:r>
              <a:rPr lang="en-GB" sz="2400" dirty="0">
                <a:solidFill>
                  <a:prstClr val="black"/>
                </a:solidFill>
              </a:rPr>
              <a:t>from “scan to scan</a:t>
            </a:r>
            <a:r>
              <a:rPr lang="en-GB" sz="2400" dirty="0" smtClean="0">
                <a:solidFill>
                  <a:prstClr val="black"/>
                </a:solidFill>
              </a:rPr>
              <a:t>”, </a:t>
            </a:r>
            <a:r>
              <a:rPr lang="en-GB" sz="2400" dirty="0">
                <a:solidFill>
                  <a:prstClr val="black"/>
                </a:solidFill>
              </a:rPr>
              <a:t>u</a:t>
            </a:r>
            <a:r>
              <a:rPr lang="en-GB" sz="2400" dirty="0" smtClean="0">
                <a:solidFill>
                  <a:prstClr val="black"/>
                </a:solidFill>
              </a:rPr>
              <a:t>nable </a:t>
            </a:r>
            <a:r>
              <a:rPr lang="en-GB" sz="2400" dirty="0">
                <a:solidFill>
                  <a:prstClr val="black"/>
                </a:solidFill>
              </a:rPr>
              <a:t>to plan </a:t>
            </a:r>
            <a:r>
              <a:rPr lang="en-GB" sz="2400" dirty="0" smtClean="0">
                <a:solidFill>
                  <a:prstClr val="black"/>
                </a:solidFill>
              </a:rPr>
              <a:t>long-term</a:t>
            </a:r>
            <a:endParaRPr lang="en-GB" sz="2400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400" i="1" dirty="0" smtClean="0">
                <a:solidFill>
                  <a:prstClr val="black"/>
                </a:solidFill>
              </a:rPr>
              <a:t>Symptoms</a:t>
            </a:r>
            <a:r>
              <a:rPr lang="en-GB" sz="2400" dirty="0" smtClean="0">
                <a:solidFill>
                  <a:prstClr val="black"/>
                </a:solidFill>
              </a:rPr>
              <a:t>: pain</a:t>
            </a:r>
            <a:r>
              <a:rPr lang="en-GB" sz="2400" dirty="0">
                <a:solidFill>
                  <a:prstClr val="black"/>
                </a:solidFill>
              </a:rPr>
              <a:t>, fatigue, nausea, poor appetite and sleep </a:t>
            </a:r>
            <a:r>
              <a:rPr lang="en-GB" sz="2400" dirty="0" smtClean="0">
                <a:solidFill>
                  <a:prstClr val="black"/>
                </a:solidFill>
              </a:rPr>
              <a:t>difficulties</a:t>
            </a:r>
            <a:endParaRPr lang="en-GB" sz="2400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400" dirty="0">
                <a:solidFill>
                  <a:prstClr val="black"/>
                </a:solidFill>
              </a:rPr>
              <a:t>People with metastatic breast cancer face limited treatment </a:t>
            </a:r>
            <a:r>
              <a:rPr lang="en-GB" sz="2400" dirty="0" smtClean="0">
                <a:solidFill>
                  <a:prstClr val="black"/>
                </a:solidFill>
              </a:rPr>
              <a:t>options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  <a:r>
              <a:rPr lang="en-GB" sz="2400" dirty="0" smtClean="0">
                <a:solidFill>
                  <a:prstClr val="black"/>
                </a:solidFill>
              </a:rPr>
              <a:t> </a:t>
            </a:r>
            <a:r>
              <a:rPr lang="en-GB" sz="2400" dirty="0">
                <a:solidFill>
                  <a:prstClr val="black"/>
                </a:solidFill>
              </a:rPr>
              <a:t>P</a:t>
            </a:r>
            <a:r>
              <a:rPr lang="en-GB" sz="2400" dirty="0" smtClean="0">
                <a:solidFill>
                  <a:prstClr val="black"/>
                </a:solidFill>
              </a:rPr>
              <a:t>eople want: </a:t>
            </a:r>
            <a:endParaRPr lang="en-GB" sz="2400" dirty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  <a:buClr>
                <a:srgbClr val="18646E"/>
              </a:buClr>
            </a:pPr>
            <a:r>
              <a:rPr lang="en-GB" sz="2400" dirty="0" smtClean="0">
                <a:solidFill>
                  <a:srgbClr val="000000"/>
                </a:solidFill>
              </a:rPr>
              <a:t>treatments </a:t>
            </a:r>
            <a:r>
              <a:rPr lang="en-GB" sz="2400" dirty="0">
                <a:solidFill>
                  <a:srgbClr val="000000"/>
                </a:solidFill>
              </a:rPr>
              <a:t>that will halt progression, extend life for as long as possible and </a:t>
            </a:r>
            <a:r>
              <a:rPr lang="en-GB" sz="2400" dirty="0">
                <a:solidFill>
                  <a:prstClr val="black"/>
                </a:solidFill>
              </a:rPr>
              <a:t>have few or manageable </a:t>
            </a:r>
            <a:r>
              <a:rPr lang="en-GB" sz="2400" dirty="0" smtClean="0">
                <a:solidFill>
                  <a:prstClr val="black"/>
                </a:solidFill>
              </a:rPr>
              <a:t>side-effects </a:t>
            </a:r>
          </a:p>
          <a:p>
            <a:pPr lvl="1">
              <a:spcAft>
                <a:spcPts val="600"/>
              </a:spcAft>
              <a:buClr>
                <a:srgbClr val="18646E"/>
              </a:buClr>
            </a:pPr>
            <a:r>
              <a:rPr lang="en-GB" sz="2400" dirty="0">
                <a:solidFill>
                  <a:prstClr val="black"/>
                </a:solidFill>
              </a:rPr>
              <a:t>t</a:t>
            </a:r>
            <a:r>
              <a:rPr lang="en-GB" sz="2400" dirty="0" smtClean="0">
                <a:solidFill>
                  <a:prstClr val="black"/>
                </a:solidFill>
              </a:rPr>
              <a:t>o </a:t>
            </a:r>
            <a:r>
              <a:rPr lang="en-GB" sz="2400" dirty="0">
                <a:solidFill>
                  <a:prstClr val="black"/>
                </a:solidFill>
              </a:rPr>
              <a:t>be able to continue with their day-to-day activities as much as possible, be that going to work, parenting and social responsibilities and </a:t>
            </a:r>
            <a:r>
              <a:rPr lang="en-GB" sz="2400" dirty="0" smtClean="0">
                <a:solidFill>
                  <a:prstClr val="black"/>
                </a:solidFill>
              </a:rPr>
              <a:t>activities</a:t>
            </a:r>
            <a:endParaRPr lang="en-GB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18646E"/>
              </a:buClr>
            </a:pPr>
            <a:endParaRPr lang="en-GB" sz="1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271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Patient </a:t>
            </a:r>
            <a:r>
              <a:rPr lang="en-GB" b="1" dirty="0" smtClean="0"/>
              <a:t>Views (2)</a:t>
            </a:r>
            <a:endParaRPr lang="en-GB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200" dirty="0">
                <a:solidFill>
                  <a:prstClr val="black"/>
                </a:solidFill>
              </a:rPr>
              <a:t>Aromatase inhibitors provide an alternative to chemotherapy, a better quality of life and additional </a:t>
            </a:r>
            <a:r>
              <a:rPr lang="en-GB" sz="2200" dirty="0" smtClean="0">
                <a:solidFill>
                  <a:prstClr val="black"/>
                </a:solidFill>
              </a:rPr>
              <a:t>survival</a:t>
            </a:r>
          </a:p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200" dirty="0">
                <a:solidFill>
                  <a:prstClr val="black"/>
                </a:solidFill>
              </a:rPr>
              <a:t>Fulvestrant provides another first-line option that may provide longer </a:t>
            </a:r>
            <a:r>
              <a:rPr lang="en-GB" sz="2200" dirty="0" smtClean="0">
                <a:solidFill>
                  <a:prstClr val="black"/>
                </a:solidFill>
              </a:rPr>
              <a:t>survival</a:t>
            </a:r>
          </a:p>
          <a:p>
            <a:pPr lvl="1">
              <a:spcAft>
                <a:spcPts val="600"/>
              </a:spcAft>
              <a:buClr>
                <a:srgbClr val="18646E"/>
              </a:buClr>
            </a:pPr>
            <a:r>
              <a:rPr lang="en-GB" sz="2000" i="1" dirty="0" smtClean="0">
                <a:solidFill>
                  <a:prstClr val="black"/>
                </a:solidFill>
              </a:rPr>
              <a:t>“</a:t>
            </a:r>
            <a:r>
              <a:rPr lang="en-GB" sz="2000" i="1" dirty="0"/>
              <a:t>For me it has advantages over chemotherapy in that it allowed me to lead a relatively normal life</a:t>
            </a:r>
            <a:r>
              <a:rPr lang="en-GB" sz="2000" i="1" dirty="0" smtClean="0"/>
              <a:t>.”</a:t>
            </a:r>
            <a:endParaRPr lang="en-GB" sz="2000" i="1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200" dirty="0">
                <a:solidFill>
                  <a:prstClr val="black"/>
                </a:solidFill>
              </a:rPr>
              <a:t>Evidence shows that </a:t>
            </a:r>
            <a:r>
              <a:rPr lang="en-GB" sz="2200" dirty="0" smtClean="0">
                <a:solidFill>
                  <a:prstClr val="black"/>
                </a:solidFill>
              </a:rPr>
              <a:t>fulvestrant </a:t>
            </a:r>
            <a:r>
              <a:rPr lang="en-GB" sz="2200" dirty="0">
                <a:solidFill>
                  <a:prstClr val="black"/>
                </a:solidFill>
              </a:rPr>
              <a:t>is as effective and safe as current treatment and has a similar side-effect profile to aromatase </a:t>
            </a:r>
            <a:r>
              <a:rPr lang="en-GB" sz="2200" dirty="0" smtClean="0">
                <a:solidFill>
                  <a:prstClr val="black"/>
                </a:solidFill>
              </a:rPr>
              <a:t>inhibitors</a:t>
            </a:r>
          </a:p>
          <a:p>
            <a:pPr lvl="1">
              <a:spcAft>
                <a:spcPts val="600"/>
              </a:spcAft>
              <a:buClr>
                <a:srgbClr val="18646E"/>
              </a:buClr>
            </a:pPr>
            <a:r>
              <a:rPr lang="en-GB" sz="2200" dirty="0" smtClean="0">
                <a:solidFill>
                  <a:srgbClr val="000000"/>
                </a:solidFill>
              </a:rPr>
              <a:t>many </a:t>
            </a:r>
            <a:r>
              <a:rPr lang="en-GB" sz="2200" dirty="0">
                <a:solidFill>
                  <a:srgbClr val="000000"/>
                </a:solidFill>
              </a:rPr>
              <a:t>people treated with fulvestrant experience only mild side effects, which are tolerable. These include nausea and hot </a:t>
            </a:r>
            <a:r>
              <a:rPr lang="en-GB" sz="2200" dirty="0" smtClean="0">
                <a:solidFill>
                  <a:srgbClr val="000000"/>
                </a:solidFill>
              </a:rPr>
              <a:t>flushes</a:t>
            </a:r>
            <a:endParaRPr lang="en-GB" sz="2200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  <a:buClr>
                <a:srgbClr val="18646E"/>
              </a:buClr>
            </a:pPr>
            <a:r>
              <a:rPr lang="en-GB" sz="2200" dirty="0" smtClean="0">
                <a:solidFill>
                  <a:srgbClr val="000000"/>
                </a:solidFill>
              </a:rPr>
              <a:t>Some </a:t>
            </a:r>
            <a:r>
              <a:rPr lang="en-GB" sz="2200" dirty="0">
                <a:solidFill>
                  <a:srgbClr val="000000"/>
                </a:solidFill>
              </a:rPr>
              <a:t>people may find the method of administration and </a:t>
            </a:r>
            <a:r>
              <a:rPr lang="en-GB" sz="2200" dirty="0" smtClean="0">
                <a:solidFill>
                  <a:srgbClr val="000000"/>
                </a:solidFill>
              </a:rPr>
              <a:t>frequent </a:t>
            </a:r>
            <a:r>
              <a:rPr lang="en-GB" sz="2200" dirty="0">
                <a:solidFill>
                  <a:srgbClr val="000000"/>
                </a:solidFill>
              </a:rPr>
              <a:t>trips to hospital or primary care for the injections </a:t>
            </a:r>
            <a:r>
              <a:rPr lang="en-GB" sz="2200" dirty="0" smtClean="0">
                <a:solidFill>
                  <a:srgbClr val="000000"/>
                </a:solidFill>
              </a:rPr>
              <a:t>problematic</a:t>
            </a:r>
            <a:endParaRPr lang="en-GB" sz="2200" dirty="0">
              <a:solidFill>
                <a:srgbClr val="000000"/>
              </a:solidFill>
            </a:endParaRP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180251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Clinical expert view </a:t>
            </a:r>
            <a:r>
              <a:rPr lang="en-GB" b="1" dirty="0" smtClean="0"/>
              <a:t>(1)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000" dirty="0" smtClean="0"/>
              <a:t>Current </a:t>
            </a:r>
            <a:r>
              <a:rPr lang="en-GB" sz="2000" dirty="0"/>
              <a:t>treatments are aromatase </a:t>
            </a:r>
            <a:r>
              <a:rPr lang="en-GB" sz="2000" dirty="0" smtClean="0"/>
              <a:t>inhibitors (for disease without visceral or high volume of visceral involvement):</a:t>
            </a:r>
          </a:p>
          <a:p>
            <a:pPr lvl="1"/>
            <a:r>
              <a:rPr lang="en-GB" sz="1800" dirty="0" smtClean="0"/>
              <a:t>these </a:t>
            </a:r>
            <a:r>
              <a:rPr lang="en-GB" sz="1800" dirty="0"/>
              <a:t>are more effective than tamoxifen in locally advanced or metastatic breast </a:t>
            </a:r>
            <a:r>
              <a:rPr lang="en-GB" sz="1800" dirty="0" smtClean="0"/>
              <a:t>cancer. </a:t>
            </a:r>
          </a:p>
          <a:p>
            <a:pPr lvl="1"/>
            <a:r>
              <a:rPr lang="en-GB" sz="1800" dirty="0" smtClean="0"/>
              <a:t>Letrozole and anastrozole are </a:t>
            </a:r>
            <a:r>
              <a:rPr lang="en-GB" sz="1800" dirty="0"/>
              <a:t>almost indistinguishable in terms of efficacy </a:t>
            </a:r>
            <a:r>
              <a:rPr lang="en-GB" sz="1800" dirty="0" smtClean="0"/>
              <a:t>and toxicity</a:t>
            </a:r>
            <a:endParaRPr lang="en-GB" sz="1800" dirty="0"/>
          </a:p>
          <a:p>
            <a:pPr lvl="1"/>
            <a:r>
              <a:rPr lang="en-GB" sz="1800" dirty="0"/>
              <a:t>a</a:t>
            </a:r>
            <a:r>
              <a:rPr lang="en-GB" sz="1800" dirty="0" smtClean="0"/>
              <a:t>dherence </a:t>
            </a:r>
            <a:r>
              <a:rPr lang="en-GB" sz="1800" dirty="0"/>
              <a:t>to current oral treatments </a:t>
            </a:r>
            <a:r>
              <a:rPr lang="en-GB" sz="1800" dirty="0" smtClean="0"/>
              <a:t>is poor </a:t>
            </a:r>
            <a:r>
              <a:rPr lang="en-GB" sz="1800" dirty="0"/>
              <a:t>– 25% do not take </a:t>
            </a:r>
            <a:r>
              <a:rPr lang="en-GB" sz="1800" dirty="0" smtClean="0"/>
              <a:t>oral treatment in </a:t>
            </a:r>
            <a:r>
              <a:rPr lang="en-GB" sz="1800" dirty="0"/>
              <a:t>the adjunctive </a:t>
            </a:r>
            <a:r>
              <a:rPr lang="en-GB" sz="1800" dirty="0" smtClean="0"/>
              <a:t>setting. </a:t>
            </a:r>
            <a:r>
              <a:rPr lang="en-GB" sz="1600" dirty="0" smtClean="0"/>
              <a:t>A</a:t>
            </a:r>
            <a:r>
              <a:rPr lang="en-GB" sz="1800" dirty="0" smtClean="0"/>
              <a:t>n intramuscular injection may be more acceptable </a:t>
            </a:r>
            <a:endParaRPr lang="en-GB" dirty="0" smtClean="0"/>
          </a:p>
          <a:p>
            <a:r>
              <a:rPr lang="en-GB" sz="2000" dirty="0" smtClean="0"/>
              <a:t>Fulvestrant </a:t>
            </a:r>
            <a:r>
              <a:rPr lang="en-GB" sz="2000" dirty="0"/>
              <a:t>is not </a:t>
            </a:r>
            <a:r>
              <a:rPr lang="en-GB" sz="2000" dirty="0" smtClean="0"/>
              <a:t>frequently </a:t>
            </a:r>
            <a:r>
              <a:rPr lang="en-GB" sz="2000" dirty="0"/>
              <a:t>used because it is not </a:t>
            </a:r>
            <a:r>
              <a:rPr lang="en-GB" sz="2000" dirty="0" smtClean="0"/>
              <a:t>yet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dirty="0" smtClean="0"/>
              <a:t>licensed </a:t>
            </a:r>
            <a:r>
              <a:rPr lang="en-GB" sz="2000" dirty="0"/>
              <a:t>in this proposed setting but has been used where oral treatments are not tolerated </a:t>
            </a:r>
            <a:endParaRPr lang="en-GB" sz="2000" dirty="0" smtClean="0"/>
          </a:p>
          <a:p>
            <a:pPr lvl="1"/>
            <a:r>
              <a:rPr lang="en-GB" sz="1800" dirty="0"/>
              <a:t>u</a:t>
            </a:r>
            <a:r>
              <a:rPr lang="en-GB" sz="1800" dirty="0" smtClean="0"/>
              <a:t>sed as a second </a:t>
            </a:r>
            <a:r>
              <a:rPr lang="en-GB" sz="1800" dirty="0"/>
              <a:t>or third line hormone therapy </a:t>
            </a:r>
            <a:r>
              <a:rPr lang="en-GB" sz="1800" dirty="0" smtClean="0"/>
              <a:t>depending </a:t>
            </a:r>
            <a:r>
              <a:rPr lang="en-GB" sz="1800" dirty="0"/>
              <a:t>on local commissioning arrangements</a:t>
            </a:r>
            <a:r>
              <a:rPr lang="en-GB" sz="1800" dirty="0" smtClean="0"/>
              <a:t> </a:t>
            </a:r>
          </a:p>
          <a:p>
            <a:pPr lvl="1"/>
            <a:r>
              <a:rPr lang="en-GB" sz="1800" dirty="0"/>
              <a:t>m</a:t>
            </a:r>
            <a:r>
              <a:rPr lang="en-GB" sz="1800" dirty="0" smtClean="0"/>
              <a:t>ay help people who </a:t>
            </a:r>
            <a:r>
              <a:rPr lang="en-GB" sz="1800" dirty="0"/>
              <a:t>may find compliance with daily medicine difficult </a:t>
            </a:r>
            <a:r>
              <a:rPr lang="en-GB" sz="1800" dirty="0" smtClean="0"/>
              <a:t>-supervised </a:t>
            </a:r>
            <a:r>
              <a:rPr lang="en-GB" sz="1800" dirty="0"/>
              <a:t>monthly IM treatment will </a:t>
            </a:r>
            <a:r>
              <a:rPr lang="en-GB" sz="1800" dirty="0" smtClean="0"/>
              <a:t>aid compliance</a:t>
            </a:r>
          </a:p>
          <a:p>
            <a:pPr lvl="1"/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4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Clinical expert view </a:t>
            </a:r>
            <a:r>
              <a:rPr lang="en-GB" b="1" dirty="0" smtClean="0"/>
              <a:t>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000" dirty="0"/>
              <a:t>FALCON </a:t>
            </a:r>
            <a:r>
              <a:rPr lang="en-GB" sz="2000" dirty="0" smtClean="0"/>
              <a:t>study shows </a:t>
            </a:r>
            <a:r>
              <a:rPr lang="en-GB" sz="2000" dirty="0"/>
              <a:t>that fulvestrant is well tolerated – similar profile to </a:t>
            </a:r>
            <a:r>
              <a:rPr lang="en-GB" sz="2000" dirty="0" smtClean="0"/>
              <a:t>anastrozole</a:t>
            </a:r>
          </a:p>
          <a:p>
            <a:r>
              <a:rPr lang="en-GB" sz="2000" dirty="0" smtClean="0"/>
              <a:t>There is a clear </a:t>
            </a:r>
            <a:r>
              <a:rPr lang="en-GB" sz="2000" dirty="0"/>
              <a:t>PFS advantage over standard </a:t>
            </a:r>
            <a:r>
              <a:rPr lang="en-GB" sz="2000" dirty="0" smtClean="0"/>
              <a:t>treatment</a:t>
            </a:r>
          </a:p>
          <a:p>
            <a:r>
              <a:rPr lang="en-GB" sz="2000" dirty="0" smtClean="0"/>
              <a:t>It is anticipated that an overall survival benefit will be seen </a:t>
            </a:r>
          </a:p>
          <a:p>
            <a:r>
              <a:rPr lang="en-GB" sz="2000" dirty="0" smtClean="0"/>
              <a:t>Fulvestrant will </a:t>
            </a:r>
            <a:r>
              <a:rPr lang="en-GB" sz="2000" dirty="0"/>
              <a:t>be prescribed, and the </a:t>
            </a:r>
            <a:r>
              <a:rPr lang="en-GB" sz="2000" dirty="0" smtClean="0"/>
              <a:t>cancer monitored</a:t>
            </a:r>
            <a:r>
              <a:rPr lang="en-GB" sz="2000" dirty="0"/>
              <a:t>, in secondary care but the intramuscular injection could be administered in either primary or secondary </a:t>
            </a:r>
            <a:r>
              <a:rPr lang="en-GB" sz="2000" dirty="0" smtClean="0"/>
              <a:t>care</a:t>
            </a:r>
          </a:p>
          <a:p>
            <a:pPr lvl="1"/>
            <a:r>
              <a:rPr lang="en-GB" sz="2000" dirty="0"/>
              <a:t>t</a:t>
            </a:r>
            <a:r>
              <a:rPr lang="en-GB" sz="2000" dirty="0" smtClean="0"/>
              <a:t>he </a:t>
            </a:r>
            <a:r>
              <a:rPr lang="en-GB" sz="2000" dirty="0"/>
              <a:t>treatment is safe with few complications and has high patient </a:t>
            </a:r>
            <a:r>
              <a:rPr lang="en-GB" sz="2000" dirty="0" smtClean="0"/>
              <a:t>acceptability</a:t>
            </a:r>
            <a:endParaRPr lang="en-GB" sz="2000" dirty="0"/>
          </a:p>
          <a:p>
            <a:pPr lvl="1"/>
            <a:r>
              <a:rPr lang="en-GB" sz="2000" dirty="0"/>
              <a:t>more capacity </a:t>
            </a:r>
            <a:r>
              <a:rPr lang="en-GB" sz="2000" dirty="0" smtClean="0"/>
              <a:t>may be needed to </a:t>
            </a:r>
            <a:r>
              <a:rPr lang="en-GB" sz="2000" dirty="0"/>
              <a:t>meet the requirements </a:t>
            </a:r>
            <a:r>
              <a:rPr lang="en-GB" sz="2000" dirty="0" smtClean="0"/>
              <a:t>for administration but </a:t>
            </a:r>
            <a:r>
              <a:rPr lang="en-GB" sz="2000" dirty="0"/>
              <a:t>this is not a major issue as the number of patients presenting will be </a:t>
            </a:r>
            <a:r>
              <a:rPr lang="en-GB" sz="2000" dirty="0" smtClean="0"/>
              <a:t>small</a:t>
            </a:r>
          </a:p>
          <a:p>
            <a:pPr lvl="1"/>
            <a:r>
              <a:rPr lang="en-GB" sz="2000" dirty="0"/>
              <a:t>n</a:t>
            </a:r>
            <a:r>
              <a:rPr lang="en-GB" sz="2000" dirty="0" smtClean="0"/>
              <a:t>o additional monitoring would be required</a:t>
            </a:r>
            <a:r>
              <a:rPr lang="en-GB" sz="2200" dirty="0" smtClean="0"/>
              <a:t> 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346226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CE 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2311</TotalTime>
  <Words>3045</Words>
  <Application>Microsoft Office PowerPoint</Application>
  <PresentationFormat>On-screen Show (4:3)</PresentationFormat>
  <Paragraphs>316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ＭＳ Ｐゴシック</vt:lpstr>
      <vt:lpstr>Arial</vt:lpstr>
      <vt:lpstr>Calibri</vt:lpstr>
      <vt:lpstr>Times New Roman</vt:lpstr>
      <vt:lpstr>1_Custom Design</vt:lpstr>
      <vt:lpstr>Lead team presentation Fulvestrant for untreated hormone-receptor positive locally advanced or metastatic breast cancer </vt:lpstr>
      <vt:lpstr>Key issues: clinical effectiveness</vt:lpstr>
      <vt:lpstr>Breast cancer: hormone-receptor positive, locally advanced or metastatic </vt:lpstr>
      <vt:lpstr>Fulvestrant (Faslodex) </vt:lpstr>
      <vt:lpstr>Treatment pathway </vt:lpstr>
      <vt:lpstr>Patient Views (1)</vt:lpstr>
      <vt:lpstr>Patient Views (2)</vt:lpstr>
      <vt:lpstr>Clinical expert view (1)</vt:lpstr>
      <vt:lpstr>Clinical expert view (2)</vt:lpstr>
      <vt:lpstr>Decision problem </vt:lpstr>
      <vt:lpstr>Randomised controlled trials: fulvestrant 500mg  </vt:lpstr>
      <vt:lpstr>Key baseline characteristics </vt:lpstr>
      <vt:lpstr>Results: intention-to-treat (ITT) </vt:lpstr>
      <vt:lpstr>FIRST: Kaplan–Meier TTP</vt:lpstr>
      <vt:lpstr>FALCON: Kaplan–Meier PFS</vt:lpstr>
      <vt:lpstr>FIRST: Kaplan–Meier OS</vt:lpstr>
      <vt:lpstr>FALCON: Kaplan–Meier OS</vt:lpstr>
      <vt:lpstr>Comparisons to letrozole and tamoxifen </vt:lpstr>
      <vt:lpstr>Adverse events (AEs) &amp; health-related quality of life (HRQoL)</vt:lpstr>
      <vt:lpstr>ERG comments: clinical effectiveness (1) </vt:lpstr>
      <vt:lpstr>ERG comments: clinical effectiveness (2) </vt:lpstr>
      <vt:lpstr>Key issues: clinical effectiveness</vt:lpstr>
    </vt:vector>
  </TitlesOfParts>
  <Company>NICE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team presentation</dc:title>
  <dc:creator>sdoss</dc:creator>
  <cp:lastModifiedBy>Marcia Miller</cp:lastModifiedBy>
  <cp:revision>218</cp:revision>
  <dcterms:created xsi:type="dcterms:W3CDTF">2010-04-12T11:57:30Z</dcterms:created>
  <dcterms:modified xsi:type="dcterms:W3CDTF">2017-08-07T14:59:24Z</dcterms:modified>
</cp:coreProperties>
</file>