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  <p:sldMasterId id="2147483680" r:id="rId2"/>
    <p:sldMasterId id="2147483687" r:id="rId3"/>
  </p:sldMasterIdLst>
  <p:notesMasterIdLst>
    <p:notesMasterId r:id="rId25"/>
  </p:notesMasterIdLst>
  <p:handoutMasterIdLst>
    <p:handoutMasterId r:id="rId26"/>
  </p:handoutMasterIdLst>
  <p:sldIdLst>
    <p:sldId id="351" r:id="rId4"/>
    <p:sldId id="352" r:id="rId5"/>
    <p:sldId id="291" r:id="rId6"/>
    <p:sldId id="264" r:id="rId7"/>
    <p:sldId id="277" r:id="rId8"/>
    <p:sldId id="281" r:id="rId9"/>
    <p:sldId id="348" r:id="rId10"/>
    <p:sldId id="347" r:id="rId11"/>
    <p:sldId id="282" r:id="rId12"/>
    <p:sldId id="283" r:id="rId13"/>
    <p:sldId id="342" r:id="rId14"/>
    <p:sldId id="284" r:id="rId15"/>
    <p:sldId id="285" r:id="rId16"/>
    <p:sldId id="287" r:id="rId17"/>
    <p:sldId id="339" r:id="rId18"/>
    <p:sldId id="286" r:id="rId19"/>
    <p:sldId id="288" r:id="rId20"/>
    <p:sldId id="341" r:id="rId21"/>
    <p:sldId id="289" r:id="rId22"/>
    <p:sldId id="326" r:id="rId23"/>
    <p:sldId id="354" r:id="rId24"/>
  </p:sldIdLst>
  <p:sldSz cx="9144000" cy="6858000" type="screen4x3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Brett" initials="AB" lastIdx="92" clrIdx="0">
    <p:extLst>
      <p:ext uri="{19B8F6BF-5375-455C-9EA6-DF929625EA0E}">
        <p15:presenceInfo xmlns:p15="http://schemas.microsoft.com/office/powerpoint/2012/main" userId="S-1-5-21-2135317788-1047624253-925700815-21792" providerId="AD"/>
      </p:ext>
    </p:extLst>
  </p:cmAuthor>
  <p:cmAuthor id="2" name="Eleanor Donegan" initials="ED" lastIdx="86" clrIdx="1">
    <p:extLst>
      <p:ext uri="{19B8F6BF-5375-455C-9EA6-DF929625EA0E}">
        <p15:presenceInfo xmlns:p15="http://schemas.microsoft.com/office/powerpoint/2012/main" userId="S-1-5-21-2135317788-1047624253-925700815-13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72455" autoAdjust="0"/>
  </p:normalViewPr>
  <p:slideViewPr>
    <p:cSldViewPr>
      <p:cViewPr varScale="1">
        <p:scale>
          <a:sx n="53" d="100"/>
          <a:sy n="53" d="100"/>
        </p:scale>
        <p:origin x="180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39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5347"/>
          </a:xfrm>
          <a:prstGeom prst="rect">
            <a:avLst/>
          </a:prstGeom>
        </p:spPr>
        <p:txBody>
          <a:bodyPr vert="horz" lIns="90023" tIns="45011" rIns="90023" bIns="45011" rtlCol="0"/>
          <a:lstStyle>
            <a:lvl1pPr algn="r">
              <a:defRPr sz="1200"/>
            </a:lvl1pPr>
          </a:lstStyle>
          <a:p>
            <a:fld id="{796F4E50-F464-42BB-B03D-459F03292F70}" type="datetimeFigureOut"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14/11/2017</a:t>
            </a:fld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6"/>
          </a:xfrm>
          <a:prstGeom prst="rect">
            <a:avLst/>
          </a:prstGeom>
        </p:spPr>
        <p:txBody>
          <a:bodyPr vert="horz" lIns="90023" tIns="45011" rIns="90023" bIns="45011" rtlCol="0" anchor="b"/>
          <a:lstStyle>
            <a:lvl1pPr algn="r">
              <a:defRPr sz="1200"/>
            </a:lvl1pPr>
          </a:lstStyle>
          <a:p>
            <a:fld id="{2E61F4EF-C34A-4611-B3D5-96D531809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46097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5347"/>
          </a:xfrm>
          <a:prstGeom prst="rect">
            <a:avLst/>
          </a:prstGeom>
        </p:spPr>
        <p:txBody>
          <a:bodyPr vert="horz" lIns="90023" tIns="45011" rIns="90023" bIns="45011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5347"/>
          </a:xfrm>
          <a:prstGeom prst="rect">
            <a:avLst/>
          </a:prstGeom>
        </p:spPr>
        <p:txBody>
          <a:bodyPr vert="horz" lIns="90023" tIns="45011" rIns="90023" bIns="45011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09577D4-48CF-4D33-AA8F-102FB5A63387}" type="datetimeFigureOut">
              <a:rPr lang="en-GB" smtClean="0"/>
              <a:pPr/>
              <a:t>14/11/2017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576263"/>
            <a:ext cx="5722937" cy="4292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23" tIns="45011" rIns="90023" bIns="4501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49414" y="5070498"/>
            <a:ext cx="6159418" cy="3876826"/>
          </a:xfrm>
          <a:prstGeom prst="rect">
            <a:avLst/>
          </a:prstGeom>
        </p:spPr>
        <p:txBody>
          <a:bodyPr vert="horz" lIns="90023" tIns="45011" rIns="90023" bIns="45011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-1" y="9377317"/>
            <a:ext cx="5931693" cy="495346"/>
          </a:xfrm>
          <a:prstGeom prst="rect">
            <a:avLst/>
          </a:prstGeom>
        </p:spPr>
        <p:txBody>
          <a:bodyPr vert="horz" lIns="90023" tIns="45011" rIns="90023" bIns="45011" rtlCol="0" anchor="b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dirty="0" smtClean="0"/>
              <a:t>National Institute for Health and Care Excellence</a:t>
            </a:r>
            <a:br>
              <a:rPr lang="en-GB" dirty="0" smtClean="0"/>
            </a:br>
            <a:r>
              <a:rPr lang="en-GB" dirty="0" smtClean="0"/>
              <a:t>Pre-meeting briefing – ID1072 </a:t>
            </a:r>
            <a:r>
              <a:rPr lang="en-GB" dirty="0" err="1" smtClean="0"/>
              <a:t>eribulin</a:t>
            </a:r>
            <a:r>
              <a:rPr lang="en-GB" dirty="0" smtClean="0"/>
              <a:t> for treating locally advanced or metastatic breast cancer after one prior chemotherapy regimen</a:t>
            </a:r>
          </a:p>
          <a:p>
            <a:pPr>
              <a:defRPr/>
            </a:pPr>
            <a:r>
              <a:rPr lang="en-GB" dirty="0" smtClean="0"/>
              <a:t>Issue date: October 2017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931692" y="9377317"/>
            <a:ext cx="735853" cy="495346"/>
          </a:xfrm>
          <a:prstGeom prst="rect">
            <a:avLst/>
          </a:prstGeom>
        </p:spPr>
        <p:txBody>
          <a:bodyPr vert="horz" lIns="90023" tIns="45011" rIns="90023" bIns="45011" rtlCol="0" anchor="b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9BB253-DF53-4740-B7D7-9B82F5DA74B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782537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>
                <a:solidFill>
                  <a:prstClr val="black"/>
                </a:solidFill>
              </a:rPr>
              <a:t>CONFIDENTIAL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prstClr val="black"/>
                </a:solidFill>
              </a:rPr>
              <a:t>National Institute for Health and Care Excellence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4008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i="0" baseline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368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dirty="0" smtClean="0"/>
          </a:p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5589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baseline="0" dirty="0" smtClean="0">
              <a:solidFill>
                <a:srgbClr val="FF0000"/>
              </a:solidFill>
            </a:endParaRPr>
          </a:p>
          <a:p>
            <a:endParaRPr lang="en-GB" i="0" baseline="0" dirty="0" smtClean="0">
              <a:solidFill>
                <a:srgbClr val="FF0000"/>
              </a:solidFill>
            </a:endParaRPr>
          </a:p>
          <a:p>
            <a:endParaRPr lang="en-GB" i="0" baseline="0" dirty="0" smtClean="0">
              <a:solidFill>
                <a:srgbClr val="FF0000"/>
              </a:solidFill>
            </a:endParaRPr>
          </a:p>
          <a:p>
            <a:endParaRPr lang="en-GB" i="0" dirty="0">
              <a:solidFill>
                <a:srgbClr val="FF0000"/>
              </a:solidFill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870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002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3410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356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002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794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70266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60067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761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13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2545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baseline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41144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6961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8789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8204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baseline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94297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952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>
                <a:solidFill>
                  <a:prstClr val="black"/>
                </a:solidFill>
              </a:rPr>
              <a:t>CONFIDENTIAL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prstClr val="black"/>
                </a:solidFill>
              </a:rPr>
              <a:t>National Institute for Health and Care Excellence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42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38696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7382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2"/>
            <a:ext cx="8637490" cy="5040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Box 2"/>
          <p:cNvSpPr txBox="1"/>
          <p:nvPr userDrawn="1"/>
        </p:nvSpPr>
        <p:spPr>
          <a:xfrm>
            <a:off x="3814446" y="0"/>
            <a:ext cx="1519968" cy="30777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CONFIDENTIAL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14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588" y="1268413"/>
            <a:ext cx="4203737" cy="5040311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1"/>
          </p:nvPr>
        </p:nvSpPr>
        <p:spPr>
          <a:xfrm>
            <a:off x="4658576" y="1268415"/>
            <a:ext cx="4234599" cy="5040310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9801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685" y="1268414"/>
            <a:ext cx="4203640" cy="5040312"/>
          </a:xfr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4658613" y="1268414"/>
            <a:ext cx="4234562" cy="5040311"/>
          </a:xfrm>
        </p:spPr>
        <p:txBody>
          <a:bodyPr/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7458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255685" y="1268414"/>
            <a:ext cx="8637490" cy="421263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Placeholder for image/chart (click icons below)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55684" y="5528669"/>
            <a:ext cx="8637491" cy="78005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GB" dirty="0"/>
              <a:t>Caption for image</a:t>
            </a:r>
          </a:p>
        </p:txBody>
      </p:sp>
    </p:spTree>
    <p:extLst>
      <p:ext uri="{BB962C8B-B14F-4D97-AF65-F5344CB8AC3E}">
        <p14:creationId xmlns:p14="http://schemas.microsoft.com/office/powerpoint/2010/main" val="2934201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2"/>
            <a:ext cx="8637490" cy="5040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3814446" y="0"/>
            <a:ext cx="1519968" cy="30777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prstClr val="white"/>
                </a:solidFill>
              </a:rPr>
              <a:t>CONFIDENTIAL</a:t>
            </a:r>
            <a:endParaRPr lang="en-GB" sz="1400" b="1" dirty="0">
              <a:solidFill>
                <a:prstClr val="white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089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3"/>
            <a:ext cx="863749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048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90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588" y="1268413"/>
            <a:ext cx="4203737" cy="5040311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1"/>
          </p:nvPr>
        </p:nvSpPr>
        <p:spPr>
          <a:xfrm>
            <a:off x="4658576" y="1268415"/>
            <a:ext cx="4234599" cy="5040310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71559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685" y="1268414"/>
            <a:ext cx="4203640" cy="5040312"/>
          </a:xfr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4658613" y="1268414"/>
            <a:ext cx="4234562" cy="5040311"/>
          </a:xfrm>
        </p:spPr>
        <p:txBody>
          <a:bodyPr/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1422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255685" y="1268414"/>
            <a:ext cx="8637490" cy="421263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Placeholder for image/chart (click icons below)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55684" y="5528669"/>
            <a:ext cx="8637491" cy="78005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GB" dirty="0"/>
              <a:t>Caption for image</a:t>
            </a:r>
          </a:p>
        </p:txBody>
      </p:sp>
    </p:spTree>
    <p:extLst>
      <p:ext uri="{BB962C8B-B14F-4D97-AF65-F5344CB8AC3E}">
        <p14:creationId xmlns:p14="http://schemas.microsoft.com/office/powerpoint/2010/main" val="2226929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5200"/>
            <a:ext cx="7774632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592000"/>
            <a:ext cx="7776000" cy="1752600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4904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49EB973-4E3D-4426-BD5D-4294625AFE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70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3"/>
            <a:ext cx="863749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48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69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588" y="1268413"/>
            <a:ext cx="4203737" cy="5040311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1"/>
          </p:nvPr>
        </p:nvSpPr>
        <p:spPr>
          <a:xfrm>
            <a:off x="4658576" y="1268415"/>
            <a:ext cx="4234599" cy="5040310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66767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685" y="1268414"/>
            <a:ext cx="4203640" cy="5040312"/>
          </a:xfr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4658613" y="1268414"/>
            <a:ext cx="4234562" cy="5040311"/>
          </a:xfrm>
        </p:spPr>
        <p:txBody>
          <a:bodyPr/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556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255685" y="1268414"/>
            <a:ext cx="8637490" cy="421263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Placeholder for image/chart (click icons below)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55684" y="5528669"/>
            <a:ext cx="8637491" cy="78005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GB" dirty="0"/>
              <a:t>Caption for image</a:t>
            </a:r>
          </a:p>
        </p:txBody>
      </p:sp>
    </p:spTree>
    <p:extLst>
      <p:ext uri="{BB962C8B-B14F-4D97-AF65-F5344CB8AC3E}">
        <p14:creationId xmlns:p14="http://schemas.microsoft.com/office/powerpoint/2010/main" val="243785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2"/>
            <a:ext cx="8637490" cy="5040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3814446" y="0"/>
            <a:ext cx="1519968" cy="30777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prstClr val="white"/>
                </a:solidFill>
              </a:rPr>
              <a:t>CONFIDENTIAL</a:t>
            </a:r>
            <a:endParaRPr lang="en-GB" sz="1400" b="1" dirty="0">
              <a:solidFill>
                <a:prstClr val="white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979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3"/>
            <a:ext cx="863749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11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80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5685" y="233815"/>
            <a:ext cx="8633804" cy="9869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685" y="1268413"/>
            <a:ext cx="8637490" cy="5040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287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4" r:id="rId2"/>
    <p:sldLayoutId id="2147483666" r:id="rId3"/>
    <p:sldLayoutId id="2147483667" r:id="rId4"/>
    <p:sldLayoutId id="2147483668" r:id="rId5"/>
    <p:sldLayoutId id="2147483669" r:id="rId6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58" userDrawn="1">
          <p15:clr>
            <a:srgbClr val="F26B43"/>
          </p15:clr>
        </p15:guide>
        <p15:guide id="2" orient="horz" pos="799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97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5685" y="233815"/>
            <a:ext cx="8633804" cy="9869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685" y="1268413"/>
            <a:ext cx="8637490" cy="5040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48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58">
          <p15:clr>
            <a:srgbClr val="F26B43"/>
          </p15:clr>
        </p15:guide>
        <p15:guide id="2" orient="horz" pos="799">
          <p15:clr>
            <a:srgbClr val="F26B43"/>
          </p15:clr>
        </p15:guide>
        <p15:guide id="3" pos="5602">
          <p15:clr>
            <a:srgbClr val="F26B43"/>
          </p15:clr>
        </p15:guide>
        <p15:guide id="4" orient="horz" pos="397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5685" y="233815"/>
            <a:ext cx="8633804" cy="9869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685" y="1268413"/>
            <a:ext cx="8637490" cy="5040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42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58">
          <p15:clr>
            <a:srgbClr val="F26B43"/>
          </p15:clr>
        </p15:guide>
        <p15:guide id="2" orient="horz" pos="799">
          <p15:clr>
            <a:srgbClr val="F26B43"/>
          </p15:clr>
        </p15:guide>
        <p15:guide id="3" pos="5602">
          <p15:clr>
            <a:srgbClr val="F26B43"/>
          </p15:clr>
        </p15:guide>
        <p15:guide id="4" orient="horz" pos="397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3200" b="1" dirty="0" smtClean="0">
                <a:solidFill>
                  <a:schemeClr val="accent1"/>
                </a:solidFill>
              </a:rPr>
              <a:t>Lead </a:t>
            </a:r>
            <a:r>
              <a:rPr lang="en-GB" sz="3200" b="1" dirty="0">
                <a:solidFill>
                  <a:schemeClr val="accent1"/>
                </a:solidFill>
              </a:rPr>
              <a:t>team </a:t>
            </a:r>
            <a:r>
              <a:rPr lang="en-GB" sz="3200" b="1" dirty="0" smtClean="0">
                <a:solidFill>
                  <a:schemeClr val="accent1"/>
                </a:solidFill>
              </a:rPr>
              <a:t>presentation</a:t>
            </a:r>
            <a:br>
              <a:rPr lang="en-GB" sz="3200" b="1" dirty="0" smtClean="0">
                <a:solidFill>
                  <a:schemeClr val="accent1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200" b="1" dirty="0" err="1" smtClean="0">
                <a:solidFill>
                  <a:schemeClr val="accent1"/>
                </a:solidFill>
              </a:rPr>
              <a:t>Eribulin</a:t>
            </a:r>
            <a:r>
              <a:rPr lang="en-GB" sz="3200" b="1" dirty="0" smtClean="0">
                <a:solidFill>
                  <a:schemeClr val="accent1"/>
                </a:solidFill>
              </a:rPr>
              <a:t> for treating locally advanced or metastatic breast cancer after one prior chemotherapy regimen</a:t>
            </a:r>
            <a:endParaRPr lang="en-GB" sz="3200" b="1" dirty="0">
              <a:solidFill>
                <a:schemeClr val="accent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83568" y="3450525"/>
            <a:ext cx="7776000" cy="1752600"/>
          </a:xfrm>
        </p:spPr>
        <p:txBody>
          <a:bodyPr/>
          <a:lstStyle/>
          <a:p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Appraisal Committee meeting</a:t>
            </a:r>
          </a:p>
          <a:p>
            <a:r>
              <a:rPr lang="en-GB" b="1" dirty="0" smtClean="0"/>
              <a:t>Background and Clinical Effectiveness</a:t>
            </a:r>
          </a:p>
          <a:p>
            <a:r>
              <a:rPr lang="en-GB" dirty="0" smtClean="0"/>
              <a:t>Committee A</a:t>
            </a:r>
          </a:p>
          <a:p>
            <a:r>
              <a:rPr lang="en-GB" dirty="0" smtClean="0"/>
              <a:t>Lead team: </a:t>
            </a:r>
            <a:r>
              <a:rPr lang="en-GB" dirty="0"/>
              <a:t>Andrew England, </a:t>
            </a:r>
            <a:r>
              <a:rPr lang="en-GB" dirty="0" err="1"/>
              <a:t>Nerys</a:t>
            </a:r>
            <a:r>
              <a:rPr lang="en-GB" dirty="0"/>
              <a:t> </a:t>
            </a:r>
            <a:r>
              <a:rPr lang="en-GB" dirty="0" err="1"/>
              <a:t>Woolacott</a:t>
            </a:r>
            <a:r>
              <a:rPr lang="en-GB" dirty="0"/>
              <a:t>, Pamela </a:t>
            </a:r>
            <a:r>
              <a:rPr lang="en-GB" dirty="0" smtClean="0"/>
              <a:t>Rees</a:t>
            </a:r>
          </a:p>
          <a:p>
            <a:r>
              <a:rPr lang="en-GB" dirty="0" smtClean="0"/>
              <a:t>Assessment Group: Liverpool Reviews and Implementation Group</a:t>
            </a:r>
          </a:p>
          <a:p>
            <a:r>
              <a:rPr lang="en-GB" dirty="0" smtClean="0"/>
              <a:t>NICE technical team: Anna Brett, Eleanor Donegan</a:t>
            </a:r>
          </a:p>
          <a:p>
            <a:r>
              <a:rPr lang="en-GB" dirty="0" smtClean="0"/>
              <a:t>2 November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9EB973-4E3D-4426-BD5D-4294625AFE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3648" y="116632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Public observers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11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trial</a:t>
            </a:r>
            <a:br>
              <a:rPr lang="en-GB" dirty="0" smtClean="0"/>
            </a:br>
            <a:r>
              <a:rPr lang="en-GB" sz="2800" dirty="0" smtClean="0"/>
              <a:t>Study 301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146586939"/>
              </p:ext>
            </p:extLst>
          </p:nvPr>
        </p:nvGraphicFramePr>
        <p:xfrm>
          <a:off x="255588" y="1268413"/>
          <a:ext cx="8637588" cy="55118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580108"/>
                <a:gridCol w="705748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Design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Phase III, open-label,</a:t>
                      </a:r>
                      <a:r>
                        <a:rPr lang="en-GB" baseline="0" dirty="0" smtClean="0"/>
                        <a:t> multi-centre,</a:t>
                      </a:r>
                      <a:r>
                        <a:rPr lang="en-GB" dirty="0" smtClean="0"/>
                        <a:t> randomised controlled trial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Population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1,102</a:t>
                      </a:r>
                      <a:r>
                        <a:rPr lang="en-GB" dirty="0" smtClean="0"/>
                        <a:t> patients with locally</a:t>
                      </a:r>
                      <a:r>
                        <a:rPr lang="en-GB" baseline="0" dirty="0" smtClean="0"/>
                        <a:t> advanced or metastatic breast cancer </a:t>
                      </a:r>
                      <a:r>
                        <a:rPr lang="en-GB" dirty="0" smtClean="0"/>
                        <a:t>that have received </a:t>
                      </a:r>
                      <a:r>
                        <a:rPr lang="en-GB" b="1" dirty="0" smtClean="0"/>
                        <a:t>up to 3 prior chemotherapy regimens </a:t>
                      </a:r>
                      <a:r>
                        <a:rPr lang="en-GB" dirty="0" smtClean="0"/>
                        <a:t>(</a:t>
                      </a:r>
                      <a:r>
                        <a:rPr lang="en-GB" u="sng" dirty="0" smtClean="0"/>
                        <a:t>&lt;</a:t>
                      </a:r>
                      <a:r>
                        <a:rPr lang="en-GB" dirty="0" smtClean="0"/>
                        <a:t>2</a:t>
                      </a:r>
                      <a:r>
                        <a:rPr lang="en-GB" baseline="0" dirty="0" smtClean="0"/>
                        <a:t> for advanced disease) including an anthracycline and a </a:t>
                      </a:r>
                      <a:r>
                        <a:rPr lang="en-GB" baseline="0" dirty="0" err="1" smtClean="0"/>
                        <a:t>taxane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="1" baseline="0" dirty="0" smtClean="0">
                          <a:solidFill>
                            <a:schemeClr val="accent1"/>
                          </a:solidFill>
                        </a:rPr>
                        <a:t>but not </a:t>
                      </a:r>
                      <a:r>
                        <a:rPr lang="en-GB" b="1" baseline="0" dirty="0" err="1" smtClean="0">
                          <a:solidFill>
                            <a:schemeClr val="accent1"/>
                          </a:solidFill>
                        </a:rPr>
                        <a:t>capecitabine</a:t>
                      </a:r>
                      <a:endParaRPr lang="en-GB" baseline="0" dirty="0" smtClean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Intervention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Eribulin</a:t>
                      </a:r>
                      <a:r>
                        <a:rPr lang="en-GB" dirty="0" smtClean="0"/>
                        <a:t> (as per licensed dosing regimen) </a:t>
                      </a:r>
                      <a:r>
                        <a:rPr lang="en-GB" b="1" dirty="0" smtClean="0"/>
                        <a:t>n=554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Comparator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Capecitabine</a:t>
                      </a:r>
                      <a:r>
                        <a:rPr lang="en-GB" dirty="0" smtClean="0"/>
                        <a:t> </a:t>
                      </a:r>
                      <a:r>
                        <a:rPr lang="en-GB" b="1" dirty="0" smtClean="0"/>
                        <a:t>n=548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Primary</a:t>
                      </a:r>
                      <a:r>
                        <a:rPr lang="en-GB" baseline="0" dirty="0" smtClean="0"/>
                        <a:t> outcomes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Overall survival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Progression-free survival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Secondary outcomes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Objective response rate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Health-related quality of life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Adverse effects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Follow-up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 smtClean="0"/>
                        <a:t>5 years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Subgroups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 smtClean="0"/>
                        <a:t>HER2 status and g</a:t>
                      </a:r>
                      <a:r>
                        <a:rPr lang="en-GB" dirty="0" smtClean="0"/>
                        <a:t>eographical region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Subgroup 1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b="0" dirty="0" smtClean="0"/>
                        <a:t>The remit of this appraisal </a:t>
                      </a:r>
                      <a:r>
                        <a:rPr lang="en-GB" b="0" baseline="0" dirty="0" smtClean="0"/>
                        <a:t>is people who have progressed after </a:t>
                      </a:r>
                      <a:r>
                        <a:rPr lang="en-GB" b="1" baseline="0" dirty="0" smtClean="0"/>
                        <a:t>one prior chemotherapy</a:t>
                      </a:r>
                      <a:r>
                        <a:rPr lang="en-GB" b="0" baseline="0" dirty="0" smtClean="0"/>
                        <a:t> regimen in the advanced setting.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b="0" baseline="0" dirty="0" smtClean="0"/>
                        <a:t>The </a:t>
                      </a:r>
                      <a:r>
                        <a:rPr lang="en-GB" b="1" baseline="0" dirty="0" smtClean="0"/>
                        <a:t>company base case is the </a:t>
                      </a:r>
                      <a:r>
                        <a:rPr lang="en-GB" b="1" dirty="0" smtClean="0"/>
                        <a:t>HER2-negative subgroup</a:t>
                      </a:r>
                      <a:r>
                        <a:rPr lang="en-GB" b="1" baseline="0" dirty="0" smtClean="0"/>
                        <a:t> only</a:t>
                      </a:r>
                      <a:endParaRPr lang="en-GB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04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301 Subgroup 1</a:t>
            </a:r>
            <a:br>
              <a:rPr lang="en-GB" dirty="0" smtClean="0"/>
            </a:br>
            <a:r>
              <a:rPr lang="en-GB" sz="2800" dirty="0" smtClean="0"/>
              <a:t>Inclusion criteria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Patients with HER2-negative disease</a:t>
            </a:r>
          </a:p>
          <a:p>
            <a:r>
              <a:rPr lang="en-GB" dirty="0" smtClean="0"/>
              <a:t>Patients </a:t>
            </a:r>
            <a:r>
              <a:rPr lang="en-GB" dirty="0"/>
              <a:t>who had received </a:t>
            </a:r>
            <a:r>
              <a:rPr lang="en-GB" b="1" dirty="0"/>
              <a:t>only one </a:t>
            </a:r>
            <a:r>
              <a:rPr lang="en-GB" dirty="0"/>
              <a:t>prior chemotherapeutic regimen for advanced and/or metastatic </a:t>
            </a:r>
            <a:r>
              <a:rPr lang="en-GB" dirty="0" smtClean="0"/>
              <a:t>disease</a:t>
            </a:r>
          </a:p>
          <a:p>
            <a:pPr lvl="1"/>
            <a:r>
              <a:rPr lang="en-GB" dirty="0" smtClean="0"/>
              <a:t>patients </a:t>
            </a:r>
            <a:r>
              <a:rPr lang="en-GB" dirty="0"/>
              <a:t>who </a:t>
            </a:r>
            <a:r>
              <a:rPr lang="en-GB" b="1" dirty="0"/>
              <a:t>had not </a:t>
            </a:r>
            <a:r>
              <a:rPr lang="en-GB" dirty="0"/>
              <a:t>received a prior chemotherapeutic regimen for advanced and/or metastatic disease (</a:t>
            </a:r>
            <a:r>
              <a:rPr lang="en-GB" dirty="0" smtClean="0"/>
              <a:t>i.e</a:t>
            </a:r>
            <a:r>
              <a:rPr lang="en-GB" dirty="0"/>
              <a:t>. first-line treatment for </a:t>
            </a:r>
            <a:r>
              <a:rPr lang="en-GB" dirty="0" smtClean="0"/>
              <a:t>LABC/MBC) </a:t>
            </a:r>
            <a:r>
              <a:rPr lang="en-GB" b="1" dirty="0" smtClean="0"/>
              <a:t>excluded</a:t>
            </a:r>
          </a:p>
          <a:p>
            <a:pPr lvl="1"/>
            <a:r>
              <a:rPr lang="en-GB" dirty="0" smtClean="0"/>
              <a:t>patients </a:t>
            </a:r>
            <a:r>
              <a:rPr lang="en-GB" dirty="0"/>
              <a:t>who had received </a:t>
            </a:r>
            <a:r>
              <a:rPr lang="en-GB" b="1" dirty="0" smtClean="0"/>
              <a:t>2 or more</a:t>
            </a:r>
            <a:r>
              <a:rPr lang="en-GB" dirty="0" smtClean="0"/>
              <a:t> (i.e</a:t>
            </a:r>
            <a:r>
              <a:rPr lang="en-GB" dirty="0"/>
              <a:t>. third line or later treatment for </a:t>
            </a:r>
            <a:r>
              <a:rPr lang="en-GB" dirty="0" smtClean="0"/>
              <a:t>LABC/MBC) </a:t>
            </a:r>
            <a:r>
              <a:rPr lang="en-GB" b="1" dirty="0" smtClean="0"/>
              <a:t>excluded</a:t>
            </a:r>
          </a:p>
          <a:p>
            <a:r>
              <a:rPr lang="en-GB" b="1" u="sng" dirty="0"/>
              <a:t>Company note: </a:t>
            </a:r>
            <a:r>
              <a:rPr lang="en-GB" dirty="0">
                <a:solidFill>
                  <a:schemeClr val="dk1"/>
                </a:solidFill>
              </a:rPr>
              <a:t>1 </a:t>
            </a:r>
            <a:r>
              <a:rPr lang="en-GB" dirty="0" smtClean="0">
                <a:solidFill>
                  <a:schemeClr val="dk1"/>
                </a:solidFill>
              </a:rPr>
              <a:t>regimen = </a:t>
            </a:r>
            <a:r>
              <a:rPr lang="en-GB" dirty="0">
                <a:solidFill>
                  <a:schemeClr val="dk1"/>
                </a:solidFill>
              </a:rPr>
              <a:t>Any single-agent therapy, and any combination of cytotoxic, hormonal, biological targeted agents, and/or humanized antibodies, scheduled as a </a:t>
            </a:r>
            <a:r>
              <a:rPr lang="en-GB" dirty="0" err="1">
                <a:solidFill>
                  <a:schemeClr val="dk1"/>
                </a:solidFill>
              </a:rPr>
              <a:t>preplanned</a:t>
            </a:r>
            <a:r>
              <a:rPr lang="en-GB" dirty="0">
                <a:solidFill>
                  <a:schemeClr val="dk1"/>
                </a:solidFill>
              </a:rPr>
              <a:t> treatment, given concomitantly, sequentially, or </a:t>
            </a:r>
            <a:r>
              <a:rPr lang="en-GB" dirty="0" smtClean="0">
                <a:solidFill>
                  <a:schemeClr val="dk1"/>
                </a:solidFill>
              </a:rPr>
              <a:t>both. Planned </a:t>
            </a:r>
            <a:r>
              <a:rPr lang="en-GB" dirty="0">
                <a:solidFill>
                  <a:schemeClr val="dk1"/>
                </a:solidFill>
              </a:rPr>
              <a:t>neoadjuvant chemotherapy (to </a:t>
            </a:r>
            <a:r>
              <a:rPr lang="en-GB" dirty="0" err="1">
                <a:solidFill>
                  <a:schemeClr val="dk1"/>
                </a:solidFill>
              </a:rPr>
              <a:t>debulk</a:t>
            </a:r>
            <a:r>
              <a:rPr lang="en-GB" dirty="0">
                <a:solidFill>
                  <a:schemeClr val="dk1"/>
                </a:solidFill>
              </a:rPr>
              <a:t> the tumour prior to surgical intervention) plus postoperative adjuvant chemotherapy also considered 1 </a:t>
            </a:r>
            <a:r>
              <a:rPr lang="en-GB" dirty="0" smtClean="0">
                <a:solidFill>
                  <a:schemeClr val="dk1"/>
                </a:solidFill>
              </a:rPr>
              <a:t>regimen.</a:t>
            </a:r>
          </a:p>
          <a:p>
            <a:r>
              <a:rPr lang="en-GB" b="1" u="sng" dirty="0"/>
              <a:t>ERG note: </a:t>
            </a:r>
            <a:r>
              <a:rPr lang="en-GB" dirty="0">
                <a:solidFill>
                  <a:schemeClr val="dk1"/>
                </a:solidFill>
              </a:rPr>
              <a:t>all patients in Subgroup 1 had received a chemotherapy regimen in the advanced/metastatic setting</a:t>
            </a:r>
            <a:endParaRPr lang="en-GB" dirty="0"/>
          </a:p>
          <a:p>
            <a:endParaRPr lang="en-GB" dirty="0">
              <a:solidFill>
                <a:schemeClr val="dk1"/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589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characteristics</a:t>
            </a:r>
            <a:br>
              <a:rPr lang="en-GB" dirty="0" smtClean="0"/>
            </a:br>
            <a:r>
              <a:rPr lang="en-GB" sz="2800" dirty="0" smtClean="0"/>
              <a:t>Subgroup 1 (HER2-negative disease; 1 prior therapy)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584112671"/>
              </p:ext>
            </p:extLst>
          </p:nvPr>
        </p:nvGraphicFramePr>
        <p:xfrm>
          <a:off x="255588" y="1268413"/>
          <a:ext cx="8637588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4364"/>
                <a:gridCol w="2016224"/>
                <a:gridCol w="273700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Eribulin</a:t>
                      </a:r>
                      <a:r>
                        <a:rPr lang="en-GB" dirty="0" smtClean="0"/>
                        <a:t>  (n=186)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Capecitabine</a:t>
                      </a:r>
                      <a:r>
                        <a:rPr lang="en-GB" dirty="0" smtClean="0"/>
                        <a:t> (n=206)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Median age</a:t>
                      </a:r>
                    </a:p>
                    <a:p>
                      <a:r>
                        <a:rPr lang="en-GB" dirty="0" smtClean="0"/>
                        <a:t>(range)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55 years</a:t>
                      </a:r>
                    </a:p>
                    <a:p>
                      <a:pPr algn="r"/>
                      <a:r>
                        <a:rPr lang="en-GB" dirty="0" smtClean="0"/>
                        <a:t>(31</a:t>
                      </a:r>
                      <a:r>
                        <a:rPr lang="en-GB" baseline="0" dirty="0" smtClean="0"/>
                        <a:t> to 74</a:t>
                      </a:r>
                      <a:r>
                        <a:rPr lang="en-GB" dirty="0" smtClean="0"/>
                        <a:t> years)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52 years</a:t>
                      </a:r>
                    </a:p>
                    <a:p>
                      <a:pPr algn="r"/>
                      <a:r>
                        <a:rPr lang="en-GB" dirty="0" smtClean="0"/>
                        <a:t>(30</a:t>
                      </a:r>
                      <a:r>
                        <a:rPr lang="en-GB" baseline="0" dirty="0" smtClean="0"/>
                        <a:t> to </a:t>
                      </a:r>
                      <a:r>
                        <a:rPr lang="en-GB" dirty="0" smtClean="0"/>
                        <a:t>80 years)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u="sng" dirty="0" smtClean="0"/>
                        <a:t>Geographic</a:t>
                      </a:r>
                      <a:r>
                        <a:rPr lang="en-GB" u="sng" baseline="0" dirty="0" smtClean="0"/>
                        <a:t> region</a:t>
                      </a:r>
                    </a:p>
                    <a:p>
                      <a:r>
                        <a:rPr lang="en-GB" baseline="0" dirty="0" smtClean="0"/>
                        <a:t>North America, Western Europe, Asia</a:t>
                      </a:r>
                    </a:p>
                    <a:p>
                      <a:r>
                        <a:rPr lang="en-GB" baseline="0" dirty="0" smtClean="0"/>
                        <a:t>Eastern Europe</a:t>
                      </a:r>
                    </a:p>
                    <a:p>
                      <a:r>
                        <a:rPr lang="en-GB" baseline="0" dirty="0" smtClean="0"/>
                        <a:t>Latin America, South Africa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46 (24.7%)</a:t>
                      </a:r>
                    </a:p>
                    <a:p>
                      <a:pPr algn="r"/>
                      <a:r>
                        <a:rPr lang="en-GB" dirty="0" smtClean="0"/>
                        <a:t>99 (53.2%)</a:t>
                      </a:r>
                    </a:p>
                    <a:p>
                      <a:pPr algn="r"/>
                      <a:r>
                        <a:rPr lang="en-GB" dirty="0" smtClean="0"/>
                        <a:t>41 (22.0%)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56 (26.9%)</a:t>
                      </a:r>
                    </a:p>
                    <a:p>
                      <a:pPr algn="r"/>
                      <a:r>
                        <a:rPr lang="en-GB" dirty="0" smtClean="0"/>
                        <a:t>112 (54.4%)</a:t>
                      </a:r>
                    </a:p>
                    <a:p>
                      <a:pPr algn="r"/>
                      <a:r>
                        <a:rPr lang="en-GB" dirty="0" smtClean="0"/>
                        <a:t>38 (18.4%)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u="sng" dirty="0" smtClean="0"/>
                        <a:t>ER status</a:t>
                      </a:r>
                    </a:p>
                    <a:p>
                      <a:r>
                        <a:rPr lang="en-GB" dirty="0" smtClean="0"/>
                        <a:t>Positive</a:t>
                      </a:r>
                    </a:p>
                    <a:p>
                      <a:r>
                        <a:rPr lang="en-GB" dirty="0" smtClean="0"/>
                        <a:t>Negative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104 (55.9%)</a:t>
                      </a:r>
                    </a:p>
                    <a:p>
                      <a:pPr algn="r"/>
                      <a:r>
                        <a:rPr lang="en-GB" dirty="0" smtClean="0"/>
                        <a:t>82 (44.1%)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116 (56.3%)</a:t>
                      </a:r>
                    </a:p>
                    <a:p>
                      <a:pPr algn="r"/>
                      <a:r>
                        <a:rPr lang="en-GB" dirty="0" smtClean="0"/>
                        <a:t>87 (42.2%)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Triple negative (ER/PR/HER2)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73 (39.2%)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72 (35.0%)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680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872055735"/>
              </p:ext>
            </p:extLst>
          </p:nvPr>
        </p:nvGraphicFramePr>
        <p:xfrm>
          <a:off x="255587" y="1484784"/>
          <a:ext cx="8637588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2396"/>
                <a:gridCol w="1944216"/>
                <a:gridCol w="288380"/>
                <a:gridCol w="2232596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Eribulin</a:t>
                      </a:r>
                      <a:r>
                        <a:rPr lang="en-GB" dirty="0" smtClean="0"/>
                        <a:t> (n=186)</a:t>
                      </a:r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Capecitabine</a:t>
                      </a:r>
                      <a:r>
                        <a:rPr lang="en-GB" dirty="0" smtClean="0"/>
                        <a:t> (n=206)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bg1"/>
                          </a:solidFill>
                        </a:rPr>
                        <a:t>Progression-free survival (investigator-assessed)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Median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*************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*************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Hazard ratio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**************************************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Proportion of patients who progressed or died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Proportion</a:t>
                      </a:r>
                      <a:r>
                        <a:rPr lang="en-GB" baseline="0" dirty="0" smtClean="0"/>
                        <a:t> of patients experiencing non-fatal progression episode</a:t>
                      </a:r>
                      <a:endParaRPr lang="en-GB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81.3%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76.1%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Trial results – progression-free survival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Subgroup 1 (HER2-negative disease; 1 prior therapy)</a:t>
            </a: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2651671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Progression-free survival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Subgroup 1 (HER2-negative disease; 1 prior therapy)</a:t>
            </a:r>
            <a:endParaRPr lang="en-GB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65336" y="1442195"/>
            <a:ext cx="8075240" cy="5116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5376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89091499"/>
              </p:ext>
            </p:extLst>
          </p:nvPr>
        </p:nvGraphicFramePr>
        <p:xfrm>
          <a:off x="246121" y="1519658"/>
          <a:ext cx="8637588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2396"/>
                <a:gridCol w="1944216"/>
                <a:gridCol w="2520976"/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 smtClean="0"/>
                        <a:t>1 prior therapy; HER2 negative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Eribulin</a:t>
                      </a:r>
                      <a:r>
                        <a:rPr lang="en-GB" dirty="0" smtClean="0"/>
                        <a:t> (n=186)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Capecitabine</a:t>
                      </a:r>
                      <a:r>
                        <a:rPr lang="en-GB" dirty="0" smtClean="0"/>
                        <a:t> (n=206)</a:t>
                      </a:r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bg1"/>
                          </a:solidFill>
                        </a:rPr>
                        <a:t>Overall survival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Median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*************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*************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Hazard ratio</a:t>
                      </a:r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**************************************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Trial results – overall survival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Subgroup 1 (HER2-negative disease; 1 prior therapy)</a:t>
            </a: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350972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Overall survival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Subgroup 1 (HER2-negative disease; 1 prior therapy)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65336" y="1442195"/>
            <a:ext cx="8075240" cy="5116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133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Adverse effects</a:t>
            </a:r>
            <a:br>
              <a:rPr lang="en-GB" dirty="0" smtClean="0"/>
            </a:br>
            <a:r>
              <a:rPr lang="en-GB" sz="2800" dirty="0" smtClean="0"/>
              <a:t>Study 301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561924943"/>
              </p:ext>
            </p:extLst>
          </p:nvPr>
        </p:nvGraphicFramePr>
        <p:xfrm>
          <a:off x="255588" y="1268413"/>
          <a:ext cx="8637588" cy="506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6412"/>
                <a:gridCol w="1872208"/>
                <a:gridCol w="244896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General (safety population)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Eribulin</a:t>
                      </a:r>
                      <a:r>
                        <a:rPr lang="en-GB" baseline="0" dirty="0" smtClean="0"/>
                        <a:t> (</a:t>
                      </a:r>
                      <a:r>
                        <a:rPr lang="en-GB" dirty="0" smtClean="0"/>
                        <a:t>n=544)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Capecitabine</a:t>
                      </a:r>
                      <a:r>
                        <a:rPr lang="en-GB" baseline="0" dirty="0" smtClean="0"/>
                        <a:t> (</a:t>
                      </a:r>
                      <a:r>
                        <a:rPr lang="en-GB" dirty="0" smtClean="0"/>
                        <a:t>n=546)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Any adverse event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512 (94.1%)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mtClean="0"/>
                        <a:t>494 (90.5%)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Any serious adverse event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95 (17.5%)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115 (21.1%)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Fatal</a:t>
                      </a:r>
                      <a:r>
                        <a:rPr lang="en-GB" baseline="0" dirty="0" smtClean="0"/>
                        <a:t> serious adverse event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26 (4.8%)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36 (6.6%)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Any treatment-related serious adverse event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7.7%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8.1%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Adverse event</a:t>
                      </a:r>
                      <a:r>
                        <a:rPr lang="en-GB" baseline="0" dirty="0" smtClean="0"/>
                        <a:t> leading to discontinuation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43 (7.9%)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57 (10.4%)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u="none" dirty="0" smtClean="0">
                          <a:solidFill>
                            <a:schemeClr val="bg1"/>
                          </a:solidFill>
                        </a:rPr>
                        <a:t>Common adverse events (subgroup 1)</a:t>
                      </a:r>
                    </a:p>
                  </a:txBody>
                  <a:tcPr marL="45720" marR="457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err="1" smtClean="0">
                          <a:solidFill>
                            <a:schemeClr val="bg1"/>
                          </a:solidFill>
                        </a:rPr>
                        <a:t>Eribulin</a:t>
                      </a:r>
                      <a:r>
                        <a:rPr lang="en-GB" b="1" dirty="0" smtClean="0">
                          <a:solidFill>
                            <a:schemeClr val="bg1"/>
                          </a:solidFill>
                        </a:rPr>
                        <a:t> (n=184)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err="1" smtClean="0">
                          <a:solidFill>
                            <a:schemeClr val="bg1"/>
                          </a:solidFill>
                        </a:rPr>
                        <a:t>Capecitabine</a:t>
                      </a:r>
                      <a:r>
                        <a:rPr lang="en-GB" b="1" dirty="0" smtClean="0">
                          <a:solidFill>
                            <a:schemeClr val="bg1"/>
                          </a:solidFill>
                        </a:rPr>
                        <a:t> (n=205)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Neutropenia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Alopecia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Asthenia/fatigue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Nausea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Peripheral neuropathy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aseline="0" dirty="0" smtClean="0"/>
                        <a:t>98 (53.3%)</a:t>
                      </a:r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64 (34.8%)</a:t>
                      </a:r>
                    </a:p>
                    <a:p>
                      <a:pPr algn="r"/>
                      <a:r>
                        <a:rPr lang="en-GB" dirty="0" smtClean="0"/>
                        <a:t>58 (31.5%)</a:t>
                      </a:r>
                    </a:p>
                    <a:p>
                      <a:pPr algn="r"/>
                      <a:r>
                        <a:rPr lang="en-GB" dirty="0" smtClean="0"/>
                        <a:t>38 (20.7%)</a:t>
                      </a:r>
                    </a:p>
                    <a:p>
                      <a:pPr algn="r"/>
                      <a:r>
                        <a:rPr lang="en-GB" dirty="0" smtClean="0"/>
                        <a:t>30 (16.3%)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30 (14.6%)</a:t>
                      </a:r>
                    </a:p>
                    <a:p>
                      <a:pPr algn="r"/>
                      <a:r>
                        <a:rPr lang="en-GB" dirty="0" smtClean="0"/>
                        <a:t>6 (2.9%)</a:t>
                      </a:r>
                    </a:p>
                    <a:p>
                      <a:pPr algn="r"/>
                      <a:r>
                        <a:rPr lang="en-GB" dirty="0" smtClean="0"/>
                        <a:t>52 (25.4%)</a:t>
                      </a:r>
                    </a:p>
                    <a:p>
                      <a:pPr algn="r"/>
                      <a:r>
                        <a:rPr lang="en-GB" dirty="0" smtClean="0"/>
                        <a:t>43 (21.0%)</a:t>
                      </a:r>
                    </a:p>
                    <a:p>
                      <a:pPr algn="r"/>
                      <a:r>
                        <a:rPr lang="en-GB" dirty="0" smtClean="0"/>
                        <a:t>10 (4.9%)</a:t>
                      </a:r>
                      <a:endParaRPr lang="en-GB" dirty="0"/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21521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Symptom burden; Quality of life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 smtClean="0"/>
              <a:t>Adverse events more common with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compared with </a:t>
            </a:r>
            <a:r>
              <a:rPr lang="en-GB" sz="2400" dirty="0" err="1" smtClean="0"/>
              <a:t>capecitabine</a:t>
            </a:r>
            <a:r>
              <a:rPr lang="en-GB" sz="2400" dirty="0" smtClean="0"/>
              <a:t>: neutropenia; </a:t>
            </a:r>
            <a:r>
              <a:rPr lang="en-GB" sz="2400" dirty="0" err="1" smtClean="0"/>
              <a:t>leucopenia</a:t>
            </a:r>
            <a:r>
              <a:rPr lang="en-GB" sz="2400" dirty="0" smtClean="0"/>
              <a:t>; pyrexia; peripheral neuropathy; alopecia</a:t>
            </a:r>
          </a:p>
          <a:p>
            <a:r>
              <a:rPr lang="en-GB" sz="2400" dirty="0" smtClean="0"/>
              <a:t>Adverse events more common with </a:t>
            </a:r>
            <a:r>
              <a:rPr lang="en-GB" sz="2400" dirty="0" err="1" smtClean="0"/>
              <a:t>capecitabine</a:t>
            </a:r>
            <a:r>
              <a:rPr lang="en-GB" sz="2400" dirty="0" smtClean="0"/>
              <a:t> compared with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: diarrhoea; palmar-plantar syndrome</a:t>
            </a:r>
          </a:p>
          <a:p>
            <a:r>
              <a:rPr lang="en-GB" sz="2400" dirty="0"/>
              <a:t>Health-related quality of life assessed in Study 301 using EORTC QLQ-C30 (European Organisation for Research and Treatment of Cancer Quality of Life Questionnaire)</a:t>
            </a:r>
          </a:p>
          <a:p>
            <a:r>
              <a:rPr lang="en-GB" sz="2400" dirty="0"/>
              <a:t>Results available for all patients with HER2-negative disease but not specifically for Subgroup 1</a:t>
            </a:r>
          </a:p>
          <a:p>
            <a:r>
              <a:rPr lang="en-GB" sz="2400" dirty="0"/>
              <a:t>Median Global Health Status/Quality of Life scores similar in both </a:t>
            </a:r>
            <a:r>
              <a:rPr lang="en-GB" sz="2400" dirty="0" smtClean="0"/>
              <a:t>arms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413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of life</a:t>
            </a:r>
            <a:br>
              <a:rPr lang="en-GB" dirty="0" smtClean="0"/>
            </a:br>
            <a:r>
              <a:rPr lang="en-GB" sz="2800" dirty="0" smtClean="0"/>
              <a:t>Study 301 (HER2-negative disease)</a:t>
            </a:r>
            <a:endParaRPr lang="en-GB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255685" y="1204755"/>
            <a:ext cx="8628024" cy="515159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339752" y="23488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287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987824" y="252161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289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655022" y="237257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210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259629" y="23843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186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916907" y="25096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105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566977" y="26918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102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839249" y="1355356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Global Health Status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70702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decision points</a:t>
            </a:r>
            <a:endParaRPr lang="en-GB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 smtClean="0"/>
              <a:t>What </a:t>
            </a:r>
            <a:r>
              <a:rPr lang="en-GB" sz="2400" dirty="0"/>
              <a:t>are the current treatment options? Is there high unmet need?</a:t>
            </a:r>
          </a:p>
          <a:p>
            <a:r>
              <a:rPr lang="en-GB" sz="2400" dirty="0" smtClean="0"/>
              <a:t>Is </a:t>
            </a:r>
            <a:r>
              <a:rPr lang="en-GB" sz="2400" dirty="0" err="1" smtClean="0"/>
              <a:t>capecitabine</a:t>
            </a:r>
            <a:r>
              <a:rPr lang="en-GB" sz="2400" dirty="0" smtClean="0"/>
              <a:t> the most appropriate comparator? </a:t>
            </a:r>
          </a:p>
          <a:p>
            <a:r>
              <a:rPr lang="en-GB" sz="2400" dirty="0" smtClean="0"/>
              <a:t>Are the people in study </a:t>
            </a:r>
            <a:r>
              <a:rPr lang="en-GB" sz="2400" dirty="0"/>
              <a:t>301 </a:t>
            </a:r>
            <a:r>
              <a:rPr lang="en-GB" sz="2400" dirty="0" smtClean="0"/>
              <a:t>generalizable</a:t>
            </a:r>
            <a:r>
              <a:rPr lang="en-GB" sz="2400" dirty="0"/>
              <a:t> </a:t>
            </a:r>
            <a:r>
              <a:rPr lang="en-GB" sz="2400" dirty="0" smtClean="0"/>
              <a:t>to patients in England for whom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would be considered?</a:t>
            </a:r>
            <a:endParaRPr lang="en-GB" sz="2400" dirty="0"/>
          </a:p>
          <a:p>
            <a:r>
              <a:rPr lang="en-GB" sz="2400" dirty="0" smtClean="0"/>
              <a:t>Do the results show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is effective compared with </a:t>
            </a:r>
            <a:r>
              <a:rPr lang="en-GB" sz="2400" dirty="0" err="1" smtClean="0"/>
              <a:t>capecitabine</a:t>
            </a:r>
            <a:r>
              <a:rPr lang="en-GB" sz="2400" dirty="0" smtClean="0"/>
              <a:t>?</a:t>
            </a:r>
          </a:p>
          <a:p>
            <a:r>
              <a:rPr lang="en-GB" sz="2400" dirty="0" smtClean="0"/>
              <a:t>What is the committee’s view of the relationship between progression-free and overall survival?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9EB973-4E3D-4426-BD5D-4294625AFE09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135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critique</a:t>
            </a:r>
            <a:br>
              <a:rPr lang="en-GB" dirty="0" smtClean="0"/>
            </a:br>
            <a:r>
              <a:rPr lang="en-GB" sz="2800" dirty="0" smtClean="0"/>
              <a:t>Clinical effectiveness</a:t>
            </a:r>
            <a:endParaRPr lang="en-GB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err="1" smtClean="0"/>
              <a:t>Capecitabine</a:t>
            </a:r>
            <a:r>
              <a:rPr lang="en-GB" dirty="0" smtClean="0"/>
              <a:t> is the most appropriate comparator</a:t>
            </a:r>
          </a:p>
          <a:p>
            <a:r>
              <a:rPr lang="en-GB" dirty="0" smtClean="0"/>
              <a:t>Study 301 generally well designed and conducted with low risk of bias</a:t>
            </a:r>
          </a:p>
          <a:p>
            <a:r>
              <a:rPr lang="en-GB" dirty="0"/>
              <a:t>P</a:t>
            </a:r>
            <a:r>
              <a:rPr lang="en-GB" dirty="0" smtClean="0"/>
              <a:t>ost-hoc subgroup analyses have reduced statistical power</a:t>
            </a:r>
          </a:p>
          <a:p>
            <a:r>
              <a:rPr lang="en-GB" dirty="0" smtClean="0"/>
              <a:t>Health-related quality of life data should be treated with caution because of small proportion of patients completing the questionnaire</a:t>
            </a:r>
          </a:p>
          <a:p>
            <a:r>
              <a:rPr lang="en-GB" dirty="0" smtClean="0"/>
              <a:t>Trial results show:</a:t>
            </a:r>
          </a:p>
          <a:p>
            <a:pPr lvl="1"/>
            <a:r>
              <a:rPr lang="en-GB" dirty="0"/>
              <a:t>S</a:t>
            </a:r>
            <a:r>
              <a:rPr lang="en-GB" dirty="0" smtClean="0"/>
              <a:t>tatistically significant overall survival benefit for </a:t>
            </a:r>
            <a:r>
              <a:rPr lang="en-GB" dirty="0" err="1" smtClean="0"/>
              <a:t>eribulin</a:t>
            </a:r>
            <a:r>
              <a:rPr lang="en-GB" dirty="0" smtClean="0"/>
              <a:t> compared with </a:t>
            </a:r>
            <a:r>
              <a:rPr lang="en-GB" dirty="0" err="1" smtClean="0"/>
              <a:t>capecitabine</a:t>
            </a:r>
            <a:r>
              <a:rPr lang="en-GB" dirty="0" smtClean="0"/>
              <a:t> in HER2-negative disease after 1 prior therapy</a:t>
            </a:r>
          </a:p>
          <a:p>
            <a:pPr lvl="1"/>
            <a:r>
              <a:rPr lang="en-GB" dirty="0" smtClean="0"/>
              <a:t>No statistically significant difference in progression-free survival for </a:t>
            </a:r>
            <a:r>
              <a:rPr lang="en-GB" dirty="0" err="1" smtClean="0"/>
              <a:t>eribulin</a:t>
            </a:r>
            <a:r>
              <a:rPr lang="en-GB" dirty="0" smtClean="0"/>
              <a:t> compared with </a:t>
            </a:r>
            <a:r>
              <a:rPr lang="en-GB" dirty="0" err="1" smtClean="0"/>
              <a:t>capecitabine</a:t>
            </a:r>
            <a:r>
              <a:rPr lang="en-GB" dirty="0" smtClean="0"/>
              <a:t> in HER2-negative disease after 1 prior therapy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185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decision points</a:t>
            </a:r>
            <a:endParaRPr lang="en-GB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 smtClean="0"/>
              <a:t>What </a:t>
            </a:r>
            <a:r>
              <a:rPr lang="en-GB" sz="2400" dirty="0"/>
              <a:t>are the current treatment options? Is there high unmet need?</a:t>
            </a:r>
          </a:p>
          <a:p>
            <a:r>
              <a:rPr lang="en-GB" sz="2400" dirty="0" smtClean="0"/>
              <a:t>Is </a:t>
            </a:r>
            <a:r>
              <a:rPr lang="en-GB" sz="2400" dirty="0" err="1" smtClean="0"/>
              <a:t>capecitabine</a:t>
            </a:r>
            <a:r>
              <a:rPr lang="en-GB" sz="2400" dirty="0" smtClean="0"/>
              <a:t> the most appropriate comparator? </a:t>
            </a:r>
          </a:p>
          <a:p>
            <a:r>
              <a:rPr lang="en-GB" sz="2400" dirty="0" smtClean="0"/>
              <a:t>Are the people in study </a:t>
            </a:r>
            <a:r>
              <a:rPr lang="en-GB" sz="2400" dirty="0"/>
              <a:t>301 </a:t>
            </a:r>
            <a:r>
              <a:rPr lang="en-GB" sz="2400" dirty="0" smtClean="0"/>
              <a:t>generalizable</a:t>
            </a:r>
            <a:r>
              <a:rPr lang="en-GB" sz="2400" dirty="0"/>
              <a:t> </a:t>
            </a:r>
            <a:r>
              <a:rPr lang="en-GB" sz="2400" dirty="0" smtClean="0"/>
              <a:t>to patients in England for whom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would be considered?</a:t>
            </a:r>
            <a:endParaRPr lang="en-GB" sz="2400" dirty="0"/>
          </a:p>
          <a:p>
            <a:r>
              <a:rPr lang="en-GB" sz="2400" dirty="0" smtClean="0"/>
              <a:t>Do the results show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is effective compared with </a:t>
            </a:r>
            <a:r>
              <a:rPr lang="en-GB" sz="2400" dirty="0" err="1" smtClean="0"/>
              <a:t>capecitabine</a:t>
            </a:r>
            <a:r>
              <a:rPr lang="en-GB" sz="2400" dirty="0" smtClean="0"/>
              <a:t>?</a:t>
            </a:r>
          </a:p>
          <a:p>
            <a:r>
              <a:rPr lang="en-GB" sz="2400" dirty="0" smtClean="0"/>
              <a:t>What is the committee’s view of the relationship between progression-free and overall survival?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9EB973-4E3D-4426-BD5D-4294625AFE09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153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err="1" smtClean="0"/>
              <a:t>Eribulin</a:t>
            </a:r>
            <a:r>
              <a:rPr lang="en-GB" dirty="0" smtClean="0"/>
              <a:t> for treating locally advanced or metastatic breast cancer </a:t>
            </a:r>
            <a:r>
              <a:rPr lang="en-GB" b="1" dirty="0" smtClean="0"/>
              <a:t>after</a:t>
            </a:r>
            <a:r>
              <a:rPr lang="en-GB" dirty="0" smtClean="0"/>
              <a:t> </a:t>
            </a:r>
            <a:r>
              <a:rPr lang="en-GB" b="1" dirty="0" smtClean="0"/>
              <a:t>two</a:t>
            </a:r>
            <a:r>
              <a:rPr lang="en-GB" dirty="0" smtClean="0"/>
              <a:t> prior chemotherapy regimens in the advanced setting (subgroup 2 in the company submission) was recommended in TA 423 (published December 2016)</a:t>
            </a:r>
          </a:p>
          <a:p>
            <a:r>
              <a:rPr lang="en-GB" dirty="0" smtClean="0"/>
              <a:t>Subgroup 1 in the company submission included a subgroup analysis of patients with HER2-negative disease that had progressed </a:t>
            </a:r>
            <a:r>
              <a:rPr lang="en-GB" b="1" dirty="0" smtClean="0"/>
              <a:t>after one prior chemotherapy regimen</a:t>
            </a:r>
            <a:r>
              <a:rPr lang="en-GB" dirty="0" smtClean="0"/>
              <a:t> in the advanced setting: focus of this appraisal.</a:t>
            </a:r>
          </a:p>
          <a:p>
            <a:r>
              <a:rPr lang="en-GB" dirty="0" smtClean="0"/>
              <a:t>The company were given opportunity to submit new evidence / an updated analysis for this appraisal, but declined</a:t>
            </a:r>
          </a:p>
          <a:p>
            <a:r>
              <a:rPr lang="en-GB" dirty="0" smtClean="0"/>
              <a:t>Consultees and commentators given opportunity to update or replace their statements, but no revised statements have been received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87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Locally advanced or metastatic breast cancer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‘Locally advanced’ breast cancer describes tumours larger than 5cm that involve skin, muscle of the chest or nearby lymph nodes</a:t>
            </a:r>
          </a:p>
          <a:p>
            <a:r>
              <a:rPr lang="en-GB" dirty="0" smtClean="0"/>
              <a:t>‘Metastatic’ describes disease that has spread to another part of the body, such as bones, liver or lungs</a:t>
            </a:r>
          </a:p>
          <a:p>
            <a:r>
              <a:rPr lang="en-GB" dirty="0" smtClean="0"/>
              <a:t>46,417 people diagnosed with breast cancer in England in 2014</a:t>
            </a:r>
          </a:p>
          <a:p>
            <a:r>
              <a:rPr lang="en-GB" dirty="0" smtClean="0"/>
              <a:t>Approximately 13% of people with breast cancer have locally advanced or metastatic disease at diagnosis</a:t>
            </a:r>
          </a:p>
          <a:p>
            <a:r>
              <a:rPr lang="en-GB" dirty="0" smtClean="0"/>
              <a:t>Around 35% with early or locally advanced disease will progress to metastatic breast cancer</a:t>
            </a:r>
          </a:p>
          <a:p>
            <a:r>
              <a:rPr lang="en-GB" dirty="0" smtClean="0"/>
              <a:t>5-year survival rate for metastatic breast cancer in England is 15%</a:t>
            </a:r>
          </a:p>
          <a:p>
            <a:r>
              <a:rPr lang="en-GB" dirty="0" smtClean="0"/>
              <a:t>Company estimate there are approximately 2,660 patients with locally advanced or metastatic breast cancer that has progressed after one prior chemotherapeutic regimen for advanced disease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40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perspective</a:t>
            </a:r>
            <a:br>
              <a:rPr lang="en-GB" dirty="0" smtClean="0"/>
            </a:br>
            <a:r>
              <a:rPr lang="en-GB" sz="2800" dirty="0" smtClean="0"/>
              <a:t>Source: Breast Cancer Now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200" dirty="0" smtClean="0"/>
              <a:t>“Why me? Why my children?” The impact of metastatic breast cancer.</a:t>
            </a:r>
            <a:r>
              <a:rPr lang="en-GB" sz="2200" baseline="30000" dirty="0" smtClean="0"/>
              <a:t>1</a:t>
            </a:r>
          </a:p>
          <a:p>
            <a:r>
              <a:rPr lang="en-GB" sz="2200" dirty="0" smtClean="0"/>
              <a:t>Physical symptom burden of the cancer and the treatment.</a:t>
            </a:r>
          </a:p>
          <a:p>
            <a:r>
              <a:rPr lang="en-GB" sz="2200" dirty="0" smtClean="0"/>
              <a:t>Little recent progress in treatment for HER2-negative disease.</a:t>
            </a:r>
          </a:p>
          <a:p>
            <a:r>
              <a:rPr lang="en-GB" sz="2200" dirty="0" smtClean="0"/>
              <a:t>Current treatment options are limited and could become more so.</a:t>
            </a:r>
          </a:p>
          <a:p>
            <a:r>
              <a:rPr lang="en-GB" sz="2200" dirty="0" smtClean="0"/>
              <a:t>More treatment options needed – disease progression is currently inevitable and risk of resistance is increasing.</a:t>
            </a:r>
          </a:p>
          <a:p>
            <a:r>
              <a:rPr lang="en-GB" sz="2200" dirty="0" smtClean="0"/>
              <a:t>Patients want a good quality of life as well as a longer life.</a:t>
            </a:r>
          </a:p>
          <a:p>
            <a:r>
              <a:rPr lang="en-GB" sz="2200" dirty="0" err="1" smtClean="0"/>
              <a:t>Eribulin</a:t>
            </a:r>
            <a:r>
              <a:rPr lang="en-GB" sz="2200" dirty="0" smtClean="0"/>
              <a:t> is well tolerated by most patients and has been shown to extend life.</a:t>
            </a:r>
          </a:p>
          <a:p>
            <a:r>
              <a:rPr lang="en-GB" sz="2200" dirty="0" err="1" smtClean="0"/>
              <a:t>Eribulin</a:t>
            </a:r>
            <a:r>
              <a:rPr lang="en-GB" sz="2200" dirty="0" smtClean="0"/>
              <a:t> improves symptoms such as pain control.</a:t>
            </a:r>
          </a:p>
          <a:p>
            <a:r>
              <a:rPr lang="en-GB" sz="2200" dirty="0" smtClean="0"/>
              <a:t>The willingness to accept side effects varies between patients.</a:t>
            </a: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55685" y="6165304"/>
            <a:ext cx="8628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aseline="30000" dirty="0" smtClean="0"/>
              <a:t>1</a:t>
            </a:r>
            <a:r>
              <a:rPr lang="en-GB" dirty="0" smtClean="0"/>
              <a:t> </a:t>
            </a:r>
            <a:r>
              <a:rPr lang="en-GB" dirty="0"/>
              <a:t>Breast J. 2013 May-Jun, 19(3): 285–292.)</a:t>
            </a:r>
          </a:p>
        </p:txBody>
      </p:sp>
    </p:spTree>
    <p:extLst>
      <p:ext uri="{BB962C8B-B14F-4D97-AF65-F5344CB8AC3E}">
        <p14:creationId xmlns:p14="http://schemas.microsoft.com/office/powerpoint/2010/main" val="348178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Eribulin</a:t>
            </a:r>
            <a:r>
              <a:rPr lang="en-GB" dirty="0" smtClean="0"/>
              <a:t> (</a:t>
            </a:r>
            <a:r>
              <a:rPr lang="en-GB" dirty="0" err="1" smtClean="0"/>
              <a:t>Halaven</a:t>
            </a:r>
            <a:r>
              <a:rPr lang="en-GB" dirty="0" smtClean="0"/>
              <a:t>)</a:t>
            </a:r>
            <a:br>
              <a:rPr lang="en-GB" dirty="0" smtClean="0"/>
            </a:br>
            <a:r>
              <a:rPr lang="en-GB" sz="2800" dirty="0" smtClean="0"/>
              <a:t>Eisai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616645856"/>
              </p:ext>
            </p:extLst>
          </p:nvPr>
        </p:nvGraphicFramePr>
        <p:xfrm>
          <a:off x="255588" y="1268413"/>
          <a:ext cx="8637588" cy="522224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724124"/>
                <a:gridCol w="691346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Mechanism of action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Synthetic analogue of </a:t>
                      </a:r>
                      <a:r>
                        <a:rPr lang="en-GB" dirty="0" err="1" smtClean="0"/>
                        <a:t>halichondrin.B</a:t>
                      </a:r>
                      <a:r>
                        <a:rPr lang="en-GB" dirty="0" smtClean="0"/>
                        <a:t>,</a:t>
                      </a:r>
                      <a:r>
                        <a:rPr lang="en-GB" baseline="0" dirty="0" smtClean="0"/>
                        <a:t> which inhibits tubulin polymerisation. This disrupts the assembly and formation of microtubules, stopping cancer cell division.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Marketing authorisation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For the treatment of adult patients with locally advanced or metastatic breast cancer who have progressed after at least 1 chemotherapeutic regimen for advanced disease. Prior therapy should have included an anthracycline and a </a:t>
                      </a:r>
                      <a:r>
                        <a:rPr lang="en-GB" dirty="0" err="1" smtClean="0"/>
                        <a:t>taxane</a:t>
                      </a:r>
                      <a:r>
                        <a:rPr lang="en-GB" dirty="0" smtClean="0"/>
                        <a:t> in either the adjuvant or metastatic setting unless these treatments were not suitable.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Administration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Intravenously,</a:t>
                      </a:r>
                      <a:r>
                        <a:rPr lang="en-GB" baseline="0" dirty="0" smtClean="0"/>
                        <a:t> over 2 to 5 minutes on days 1 and 8 of 21-day cycle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Dose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1.23 mg/m</a:t>
                      </a:r>
                      <a:r>
                        <a:rPr lang="en-GB" baseline="30000" dirty="0" smtClean="0"/>
                        <a:t>2</a:t>
                      </a:r>
                      <a:r>
                        <a:rPr lang="en-GB" dirty="0" smtClean="0"/>
                        <a:t> (ready made solution)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Stopping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Anticipated number of repeat courses of treatment: 6</a:t>
                      </a:r>
                    </a:p>
                    <a:p>
                      <a:r>
                        <a:rPr lang="en-GB" dirty="0" smtClean="0"/>
                        <a:t>Dose delay or reduction for grade 3 or 4 adverse events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Cost (list price)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£361 per 2 ml vial (</a:t>
                      </a:r>
                      <a:r>
                        <a:rPr lang="en-GB" dirty="0" err="1" smtClean="0"/>
                        <a:t>eribulin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mesilate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equivalent to 0.88 mg </a:t>
                      </a:r>
                      <a:r>
                        <a:rPr lang="en-GB" dirty="0" err="1" smtClean="0"/>
                        <a:t>eribulin</a:t>
                      </a:r>
                      <a:r>
                        <a:rPr lang="en-GB" dirty="0" smtClean="0"/>
                        <a:t>), £541.50 per 3 ml vial (1.32 mg)</a:t>
                      </a:r>
                    </a:p>
                    <a:p>
                      <a:r>
                        <a:rPr lang="en-GB" dirty="0" smtClean="0"/>
                        <a:t>Patient access scheme approved by Department of Health, which provides simple discount to list price</a:t>
                      </a:r>
                      <a:endParaRPr lang="en-GB" dirty="0"/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83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is HER2-negative disease treated?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47626" y="2706661"/>
            <a:ext cx="1376618" cy="338554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HR-positive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50747" y="2677950"/>
            <a:ext cx="2388999" cy="1323439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HR-positive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prstClr val="black"/>
                </a:solidFill>
              </a:rPr>
              <a:t>immediately life-threatening 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prstClr val="black"/>
                </a:solidFill>
              </a:rPr>
              <a:t>significant visceral organ involvement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2745" y="4234245"/>
            <a:ext cx="3173817" cy="338554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Endocrine therapy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6705" y="2687979"/>
            <a:ext cx="1714618" cy="1077218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HR-positive; prior chemotherapy (1</a:t>
            </a:r>
            <a:r>
              <a:rPr lang="en-GB" sz="1600" baseline="30000" dirty="0" smtClean="0">
                <a:solidFill>
                  <a:prstClr val="black"/>
                </a:solidFill>
              </a:rPr>
              <a:t>st</a:t>
            </a:r>
            <a:r>
              <a:rPr lang="en-GB" sz="1600" dirty="0" smtClean="0">
                <a:solidFill>
                  <a:prstClr val="black"/>
                </a:solidFill>
              </a:rPr>
              <a:t> treatment)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5685" y="6346687"/>
            <a:ext cx="8708802" cy="338554"/>
          </a:xfrm>
          <a:prstGeom prst="rect">
            <a:avLst/>
          </a:prstGeom>
          <a:solidFill>
            <a:schemeClr val="accent1">
              <a:alpha val="25000"/>
            </a:schemeClr>
          </a:solidFill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3</a:t>
            </a:r>
            <a:r>
              <a:rPr lang="en-GB" sz="1600" baseline="30000" dirty="0" smtClean="0">
                <a:solidFill>
                  <a:prstClr val="black"/>
                </a:solidFill>
              </a:rPr>
              <a:t>rd</a:t>
            </a:r>
            <a:r>
              <a:rPr lang="en-GB" sz="1600" dirty="0" smtClean="0">
                <a:solidFill>
                  <a:prstClr val="black"/>
                </a:solidFill>
              </a:rPr>
              <a:t> line chemotherapy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27" name="Down Arrow 26"/>
          <p:cNvSpPr/>
          <p:nvPr/>
        </p:nvSpPr>
        <p:spPr>
          <a:xfrm>
            <a:off x="6356815" y="3270008"/>
            <a:ext cx="439503" cy="23155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8044" y="5571751"/>
            <a:ext cx="8706443" cy="338554"/>
          </a:xfrm>
          <a:prstGeom prst="rect">
            <a:avLst/>
          </a:prstGeom>
          <a:solidFill>
            <a:schemeClr val="accent1">
              <a:alpha val="25000"/>
            </a:schemeClr>
          </a:solidFill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1</a:t>
            </a:r>
            <a:r>
              <a:rPr lang="en-GB" sz="1600" baseline="30000" dirty="0" smtClean="0">
                <a:solidFill>
                  <a:prstClr val="black"/>
                </a:solidFill>
              </a:rPr>
              <a:t>st</a:t>
            </a:r>
            <a:r>
              <a:rPr lang="en-GB" sz="1600" dirty="0" smtClean="0">
                <a:solidFill>
                  <a:prstClr val="black"/>
                </a:solidFill>
              </a:rPr>
              <a:t> line chemotherapy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5685" y="5956653"/>
            <a:ext cx="8708802" cy="338554"/>
          </a:xfrm>
          <a:prstGeom prst="rect">
            <a:avLst/>
          </a:prstGeom>
          <a:solidFill>
            <a:schemeClr val="accent1">
              <a:alpha val="25000"/>
            </a:schemeClr>
          </a:solidFill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2</a:t>
            </a:r>
            <a:r>
              <a:rPr lang="en-GB" sz="1600" baseline="30000" dirty="0" smtClean="0">
                <a:solidFill>
                  <a:prstClr val="black"/>
                </a:solidFill>
              </a:rPr>
              <a:t>nd</a:t>
            </a:r>
            <a:r>
              <a:rPr lang="en-GB" sz="1600" dirty="0" smtClean="0">
                <a:solidFill>
                  <a:prstClr val="black"/>
                </a:solidFill>
              </a:rPr>
              <a:t> line chemotherapy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0" name="Down Arrow 29"/>
          <p:cNvSpPr/>
          <p:nvPr/>
        </p:nvSpPr>
        <p:spPr>
          <a:xfrm>
            <a:off x="2299055" y="3785266"/>
            <a:ext cx="439503" cy="4374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650408" y="3053035"/>
            <a:ext cx="439503" cy="11574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Down Arrow 31"/>
          <p:cNvSpPr/>
          <p:nvPr/>
        </p:nvSpPr>
        <p:spPr>
          <a:xfrm>
            <a:off x="656013" y="4590330"/>
            <a:ext cx="439503" cy="3259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Down Arrow 33"/>
          <p:cNvSpPr/>
          <p:nvPr/>
        </p:nvSpPr>
        <p:spPr>
          <a:xfrm>
            <a:off x="2315131" y="4572800"/>
            <a:ext cx="439503" cy="348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5568" y="4925613"/>
            <a:ext cx="3167649" cy="338554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solidFill>
                  <a:prstClr val="black"/>
                </a:solidFill>
              </a:rPr>
              <a:t>Everolimus</a:t>
            </a:r>
            <a:r>
              <a:rPr lang="en-GB" sz="1600" dirty="0" smtClean="0">
                <a:solidFill>
                  <a:prstClr val="black"/>
                </a:solidFill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41560" y="2685233"/>
            <a:ext cx="1089973" cy="584775"/>
          </a:xfrm>
          <a:prstGeom prst="rect">
            <a:avLst/>
          </a:prstGeom>
          <a:noFill/>
          <a:ln w="3175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HR-negative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4571141" y="4001389"/>
            <a:ext cx="439503" cy="15712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2" name="Down Arrow 41"/>
          <p:cNvSpPr/>
          <p:nvPr/>
        </p:nvSpPr>
        <p:spPr>
          <a:xfrm>
            <a:off x="656014" y="5283402"/>
            <a:ext cx="439503" cy="2828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3" name="Down Arrow 42"/>
          <p:cNvSpPr/>
          <p:nvPr/>
        </p:nvSpPr>
        <p:spPr>
          <a:xfrm>
            <a:off x="2315132" y="5287145"/>
            <a:ext cx="439503" cy="2939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007" y="1184169"/>
            <a:ext cx="6880526" cy="338554"/>
          </a:xfrm>
          <a:prstGeom prst="rect">
            <a:avLst/>
          </a:prstGeom>
          <a:solidFill>
            <a:schemeClr val="accent1"/>
          </a:solidFill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prstClr val="white"/>
                </a:solidFill>
              </a:rPr>
              <a:t>Early disease – Adjuvant chemotherapy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9488" y="2222724"/>
            <a:ext cx="6872045" cy="338554"/>
          </a:xfrm>
          <a:prstGeom prst="rect">
            <a:avLst/>
          </a:prstGeom>
          <a:solidFill>
            <a:schemeClr val="accent1"/>
          </a:solidFill>
          <a:ln w="3175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prstClr val="white"/>
                </a:solidFill>
              </a:rPr>
              <a:t>Advanced disease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5215" y="1876350"/>
            <a:ext cx="3181934" cy="338554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Endocrine therapy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36296" y="2204864"/>
            <a:ext cx="1728192" cy="830997"/>
          </a:xfrm>
          <a:prstGeom prst="rect">
            <a:avLst/>
          </a:prstGeom>
          <a:solidFill>
            <a:schemeClr val="accent1"/>
          </a:solidFill>
          <a:ln w="3175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white"/>
                </a:solidFill>
              </a:rPr>
              <a:t>Newly diagnosed advanced disease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36296" y="5581106"/>
            <a:ext cx="1728191" cy="338554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Anthracycline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48" name="Down Arrow 47"/>
          <p:cNvSpPr/>
          <p:nvPr/>
        </p:nvSpPr>
        <p:spPr>
          <a:xfrm>
            <a:off x="7828258" y="3045215"/>
            <a:ext cx="439503" cy="25310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51007" y="1554215"/>
            <a:ext cx="6880526" cy="339310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</a:rPr>
              <a:t>Chemotherapy (anthracycline +/- </a:t>
            </a:r>
            <a:r>
              <a:rPr lang="en-GB" sz="1600" dirty="0" err="1" smtClean="0">
                <a:solidFill>
                  <a:prstClr val="black"/>
                </a:solidFill>
              </a:rPr>
              <a:t>taxane</a:t>
            </a:r>
            <a:r>
              <a:rPr lang="en-GB" sz="1600" dirty="0" smtClean="0">
                <a:solidFill>
                  <a:prstClr val="black"/>
                </a:solidFill>
              </a:rPr>
              <a:t> / </a:t>
            </a:r>
            <a:r>
              <a:rPr lang="en-GB" sz="1600" dirty="0" err="1" smtClean="0">
                <a:solidFill>
                  <a:prstClr val="black"/>
                </a:solidFill>
              </a:rPr>
              <a:t>taxane</a:t>
            </a:r>
            <a:r>
              <a:rPr lang="en-GB" sz="1600" dirty="0" smtClean="0">
                <a:solidFill>
                  <a:prstClr val="black"/>
                </a:solidFill>
              </a:rPr>
              <a:t>)</a:t>
            </a:r>
            <a:endParaRPr lang="en-GB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4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04" y="260648"/>
            <a:ext cx="8637490" cy="940609"/>
          </a:xfrm>
        </p:spPr>
        <p:txBody>
          <a:bodyPr/>
          <a:lstStyle/>
          <a:p>
            <a:r>
              <a:rPr lang="en-GB" dirty="0" smtClean="0"/>
              <a:t>What is the likely place of </a:t>
            </a:r>
            <a:r>
              <a:rPr lang="en-GB" dirty="0" err="1" smtClean="0"/>
              <a:t>eribulin</a:t>
            </a:r>
            <a:r>
              <a:rPr lang="en-GB" dirty="0" smtClean="0"/>
              <a:t> in the current </a:t>
            </a:r>
            <a:r>
              <a:rPr lang="en-GB" smtClean="0"/>
              <a:t>treatment pathway?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255685" y="1484783"/>
            <a:ext cx="715915" cy="931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line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255685" y="2664837"/>
            <a:ext cx="715915" cy="10081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line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55685" y="3813930"/>
            <a:ext cx="715915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line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115616" y="1484783"/>
            <a:ext cx="7777559" cy="93109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Advanced disease: an anthracycline (doxorubicin) OR a </a:t>
            </a:r>
            <a:r>
              <a:rPr lang="en-GB" dirty="0" err="1" smtClean="0">
                <a:solidFill>
                  <a:schemeClr val="tx1"/>
                </a:solidFill>
              </a:rPr>
              <a:t>taxane</a:t>
            </a:r>
            <a:r>
              <a:rPr lang="en-GB" dirty="0" smtClean="0">
                <a:solidFill>
                  <a:schemeClr val="tx1"/>
                </a:solidFill>
              </a:rPr>
              <a:t> (docetaxel)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Metastatic disease: gemcitabine with paclitaxel </a:t>
            </a:r>
            <a:r>
              <a:rPr lang="en-GB" i="1" dirty="0" smtClean="0">
                <a:solidFill>
                  <a:schemeClr val="tx1"/>
                </a:solidFill>
              </a:rPr>
              <a:t>TA116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15614" y="2664837"/>
            <a:ext cx="4536508" cy="100811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Capecitabine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i="1" dirty="0" smtClean="0">
                <a:solidFill>
                  <a:schemeClr val="tx1"/>
                </a:solidFill>
              </a:rPr>
              <a:t>CG81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96136" y="2664837"/>
            <a:ext cx="1656185" cy="100811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Vinorelbine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i="1" dirty="0" smtClean="0">
                <a:solidFill>
                  <a:schemeClr val="tx1"/>
                </a:solidFill>
              </a:rPr>
              <a:t>CG81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96335" y="2676917"/>
            <a:ext cx="1287371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Eribulin</a:t>
            </a:r>
            <a:r>
              <a:rPr lang="en-GB" dirty="0" smtClean="0"/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96136" y="3803183"/>
            <a:ext cx="1656185" cy="100811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Capecitabine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i="1" dirty="0" smtClean="0">
                <a:solidFill>
                  <a:schemeClr val="tx1"/>
                </a:solidFill>
              </a:rPr>
              <a:t>CG81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63355" y="3806657"/>
            <a:ext cx="2588766" cy="100811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Vinorelbine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i="1" dirty="0" smtClean="0">
                <a:solidFill>
                  <a:schemeClr val="tx1"/>
                </a:solidFill>
              </a:rPr>
              <a:t>CG81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115614" y="3813930"/>
            <a:ext cx="1788057" cy="100811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Eribulin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i="1" dirty="0" smtClean="0">
                <a:solidFill>
                  <a:schemeClr val="tx1"/>
                </a:solidFill>
              </a:rPr>
              <a:t>TA423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5685" y="4963023"/>
            <a:ext cx="715915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r>
              <a:rPr lang="en-GB" baseline="30000" dirty="0" smtClean="0"/>
              <a:t>th</a:t>
            </a:r>
            <a:r>
              <a:rPr lang="en-GB" dirty="0" smtClean="0"/>
              <a:t> line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5800458" y="4963023"/>
            <a:ext cx="1651863" cy="100811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Eribulin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i="1" dirty="0" smtClean="0">
                <a:solidFill>
                  <a:schemeClr val="tx1"/>
                </a:solidFill>
              </a:rPr>
              <a:t>TA423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115615" y="4963023"/>
            <a:ext cx="4536506" cy="100811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Gemcitabine</a:t>
            </a:r>
          </a:p>
        </p:txBody>
      </p:sp>
    </p:spTree>
    <p:extLst>
      <p:ext uri="{BB962C8B-B14F-4D97-AF65-F5344CB8AC3E}">
        <p14:creationId xmlns:p14="http://schemas.microsoft.com/office/powerpoint/2010/main" val="1410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Decision problem</a:t>
            </a:r>
            <a:br>
              <a:rPr lang="en-GB" dirty="0" smtClean="0"/>
            </a:br>
            <a:r>
              <a:rPr lang="en-GB" sz="2800" dirty="0" smtClean="0"/>
              <a:t>Comparison of NICE scope and company submission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237252602"/>
              </p:ext>
            </p:extLst>
          </p:nvPr>
        </p:nvGraphicFramePr>
        <p:xfrm>
          <a:off x="255587" y="1268413"/>
          <a:ext cx="8637587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2277"/>
                <a:gridCol w="554531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NICE scope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Company submission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Population</a:t>
                      </a:r>
                    </a:p>
                    <a:p>
                      <a:r>
                        <a:rPr lang="en-GB" dirty="0" smtClean="0"/>
                        <a:t>Adults with locally advanced or</a:t>
                      </a:r>
                      <a:r>
                        <a:rPr lang="en-GB" baseline="0" dirty="0" smtClean="0"/>
                        <a:t> metastatic breast cancer that has progressed after 1 prior chemotherapeutic regimen for advanced disease (anthracycline and a </a:t>
                      </a:r>
                      <a:r>
                        <a:rPr lang="en-GB" baseline="0" dirty="0" err="1" smtClean="0"/>
                        <a:t>taxane</a:t>
                      </a:r>
                      <a:r>
                        <a:rPr lang="en-GB" baseline="0" dirty="0" smtClean="0"/>
                        <a:t>, unless these treatments were not suitable)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b="1" u="none" dirty="0" smtClean="0">
                          <a:solidFill>
                            <a:schemeClr val="tx1"/>
                          </a:solidFill>
                        </a:rPr>
                        <a:t>Population</a:t>
                      </a:r>
                    </a:p>
                    <a:p>
                      <a:r>
                        <a:rPr lang="en-GB" b="1" u="sng" dirty="0" smtClean="0">
                          <a:solidFill>
                            <a:schemeClr val="accent1"/>
                          </a:solidFill>
                        </a:rPr>
                        <a:t>HER2-negative patients</a:t>
                      </a:r>
                      <a:r>
                        <a:rPr lang="en-GB" u="sng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GB" dirty="0" smtClean="0"/>
                        <a:t>with locally advanced or metastatic breast cancer, whose disease has progressed after 1 prior chemotherapy regimen in the advanced setting. </a:t>
                      </a:r>
                      <a:r>
                        <a:rPr lang="en-GB" b="1" u="sng" dirty="0" smtClean="0">
                          <a:solidFill>
                            <a:schemeClr val="accent1"/>
                          </a:solidFill>
                        </a:rPr>
                        <a:t>Company</a:t>
                      </a:r>
                      <a:r>
                        <a:rPr lang="en-GB" dirty="0" smtClean="0"/>
                        <a:t>: </a:t>
                      </a:r>
                      <a:r>
                        <a:rPr lang="en-GB" baseline="0" dirty="0" smtClean="0"/>
                        <a:t>85% locally advanced/metastatic breast cancer is HER2-negative; which is not eligible for targeted therapies so unmet clinical need; </a:t>
                      </a:r>
                      <a:r>
                        <a:rPr lang="en-GB" baseline="0" dirty="0" err="1" smtClean="0"/>
                        <a:t>eribulin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indicatedin</a:t>
                      </a:r>
                      <a:r>
                        <a:rPr lang="en-GB" baseline="0" dirty="0" smtClean="0"/>
                        <a:t> this group </a:t>
                      </a:r>
                      <a:r>
                        <a:rPr lang="en-GB" sz="1800" b="1" u="sng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ERG agrees</a:t>
                      </a:r>
                      <a:endParaRPr lang="en-GB" sz="1800" b="1" u="sng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b="1" dirty="0" smtClean="0"/>
                        <a:t>Comparators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dirty="0" err="1" smtClean="0"/>
                        <a:t>Capecitabine</a:t>
                      </a:r>
                      <a:endParaRPr lang="en-GB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err="1" smtClean="0"/>
                        <a:t>Vinorelbine</a:t>
                      </a:r>
                      <a:endParaRPr lang="en-GB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Gemcitabine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b="1" dirty="0" smtClean="0"/>
                        <a:t>Comparators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err="1" smtClean="0"/>
                        <a:t>Capecitabine</a:t>
                      </a:r>
                      <a:r>
                        <a:rPr lang="en-GB" dirty="0" smtClean="0"/>
                        <a:t> </a:t>
                      </a:r>
                      <a:r>
                        <a:rPr lang="en-GB" b="1" u="sng" dirty="0" smtClean="0">
                          <a:solidFill>
                            <a:schemeClr val="accent1"/>
                          </a:solidFill>
                        </a:rPr>
                        <a:t>ERG</a:t>
                      </a:r>
                      <a:r>
                        <a:rPr lang="en-GB" b="1" u="sng" baseline="0" dirty="0" smtClean="0">
                          <a:solidFill>
                            <a:schemeClr val="accent1"/>
                          </a:solidFill>
                        </a:rPr>
                        <a:t> agrees main comparator</a:t>
                      </a:r>
                      <a:endParaRPr lang="en-GB" b="1" u="sng" dirty="0" smtClean="0">
                        <a:solidFill>
                          <a:schemeClr val="accent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err="1" smtClean="0"/>
                        <a:t>Vinorelbine</a:t>
                      </a:r>
                      <a:r>
                        <a:rPr lang="en-GB" dirty="0" smtClean="0"/>
                        <a:t> included in sensitivity analysis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Gemcitabine </a:t>
                      </a:r>
                      <a:r>
                        <a:rPr lang="en-GB" b="1" u="sng" dirty="0" smtClean="0">
                          <a:solidFill>
                            <a:schemeClr val="accent1"/>
                          </a:solidFill>
                        </a:rPr>
                        <a:t>not included</a:t>
                      </a:r>
                      <a:r>
                        <a:rPr lang="en-GB" b="0" u="none" baseline="0" dirty="0" smtClean="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-GB" dirty="0" smtClean="0"/>
                        <a:t>not recommended (CG81)</a:t>
                      </a:r>
                      <a:r>
                        <a:rPr lang="en-GB" baseline="0" dirty="0" smtClean="0"/>
                        <a:t> and </a:t>
                      </a:r>
                      <a:r>
                        <a:rPr lang="en-GB" dirty="0" smtClean="0"/>
                        <a:t>not routinely used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sz="1800" b="1" u="sng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ERG agrees</a:t>
                      </a:r>
                      <a:endParaRPr lang="en-GB" sz="1800" b="1" u="sng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Outcomes</a:t>
                      </a:r>
                      <a:r>
                        <a:rPr lang="en-GB" dirty="0" smtClean="0"/>
                        <a:t>: Overall survival; Progression-free</a:t>
                      </a:r>
                      <a:r>
                        <a:rPr lang="en-GB" baseline="0" dirty="0" smtClean="0"/>
                        <a:t> survival; Response rate; Adverse effects of treatment; Health-related quality of life</a:t>
                      </a:r>
                      <a:endParaRPr lang="en-GB" dirty="0" smtClean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179379"/>
      </p:ext>
    </p:extLst>
  </p:cSld>
  <p:clrMapOvr>
    <a:masterClrMapping/>
  </p:clrMapOvr>
</p:sld>
</file>

<file path=ppt/theme/theme1.xml><?xml version="1.0" encoding="utf-8"?>
<a:theme xmlns:a="http://schemas.openxmlformats.org/drawingml/2006/main" name="NICE Theme">
  <a:themeElements>
    <a:clrScheme name="NICE 2017">
      <a:dk1>
        <a:sysClr val="windowText" lastClr="000000"/>
      </a:dk1>
      <a:lt1>
        <a:sysClr val="window" lastClr="FFFFFF"/>
      </a:lt1>
      <a:dk2>
        <a:srgbClr val="44546A"/>
      </a:dk2>
      <a:lt2>
        <a:srgbClr val="E9E9E9"/>
      </a:lt2>
      <a:accent1>
        <a:srgbClr val="004650"/>
      </a:accent1>
      <a:accent2>
        <a:srgbClr val="00506A"/>
      </a:accent2>
      <a:accent3>
        <a:srgbClr val="517489"/>
      </a:accent3>
      <a:accent4>
        <a:srgbClr val="A2BDC1"/>
      </a:accent4>
      <a:accent5>
        <a:srgbClr val="18646E"/>
      </a:accent5>
      <a:accent6>
        <a:srgbClr val="451551"/>
      </a:accent6>
      <a:hlink>
        <a:srgbClr val="005EA5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MB TEMPLATE LIVE" id="{6B758018-0B7F-4040-9F98-59BB6045AA5B}" vid="{0573D4C4-1413-4AB4-848E-332D7680BA59}"/>
    </a:ext>
  </a:extLst>
</a:theme>
</file>

<file path=ppt/theme/theme2.xml><?xml version="1.0" encoding="utf-8"?>
<a:theme xmlns:a="http://schemas.openxmlformats.org/drawingml/2006/main" name="2_NICE Theme">
  <a:themeElements>
    <a:clrScheme name="NICE 2017">
      <a:dk1>
        <a:sysClr val="windowText" lastClr="000000"/>
      </a:dk1>
      <a:lt1>
        <a:sysClr val="window" lastClr="FFFFFF"/>
      </a:lt1>
      <a:dk2>
        <a:srgbClr val="44546A"/>
      </a:dk2>
      <a:lt2>
        <a:srgbClr val="E9E9E9"/>
      </a:lt2>
      <a:accent1>
        <a:srgbClr val="004650"/>
      </a:accent1>
      <a:accent2>
        <a:srgbClr val="00506A"/>
      </a:accent2>
      <a:accent3>
        <a:srgbClr val="517489"/>
      </a:accent3>
      <a:accent4>
        <a:srgbClr val="A2BDC1"/>
      </a:accent4>
      <a:accent5>
        <a:srgbClr val="18646E"/>
      </a:accent5>
      <a:accent6>
        <a:srgbClr val="451551"/>
      </a:accent6>
      <a:hlink>
        <a:srgbClr val="005EA5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MB TEMPLATE LIVE" id="{6B758018-0B7F-4040-9F98-59BB6045AA5B}" vid="{0573D4C4-1413-4AB4-848E-332D7680BA59}"/>
    </a:ext>
  </a:extLst>
</a:theme>
</file>

<file path=ppt/theme/theme3.xml><?xml version="1.0" encoding="utf-8"?>
<a:theme xmlns:a="http://schemas.openxmlformats.org/drawingml/2006/main" name="3_NICE Theme">
  <a:themeElements>
    <a:clrScheme name="NICE 2017">
      <a:dk1>
        <a:sysClr val="windowText" lastClr="000000"/>
      </a:dk1>
      <a:lt1>
        <a:sysClr val="window" lastClr="FFFFFF"/>
      </a:lt1>
      <a:dk2>
        <a:srgbClr val="44546A"/>
      </a:dk2>
      <a:lt2>
        <a:srgbClr val="E9E9E9"/>
      </a:lt2>
      <a:accent1>
        <a:srgbClr val="004650"/>
      </a:accent1>
      <a:accent2>
        <a:srgbClr val="00506A"/>
      </a:accent2>
      <a:accent3>
        <a:srgbClr val="517489"/>
      </a:accent3>
      <a:accent4>
        <a:srgbClr val="A2BDC1"/>
      </a:accent4>
      <a:accent5>
        <a:srgbClr val="18646E"/>
      </a:accent5>
      <a:accent6>
        <a:srgbClr val="451551"/>
      </a:accent6>
      <a:hlink>
        <a:srgbClr val="005EA5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MB TEMPLATE LIVE" id="{49CF1925-9F2A-459B-B4B8-866DA74AC261}" vid="{540D021E-A769-4541-877B-51AD9978412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PMB TEMPLATE LIVE</Template>
  <TotalTime>6597</TotalTime>
  <Words>1936</Words>
  <Application>Microsoft Office PowerPoint</Application>
  <PresentationFormat>On-screen Show (4:3)</PresentationFormat>
  <Paragraphs>354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NICE Theme</vt:lpstr>
      <vt:lpstr>2_NICE Theme</vt:lpstr>
      <vt:lpstr>3_NICE Theme</vt:lpstr>
      <vt:lpstr> Lead team presentation  Eribulin for treating locally advanced or metastatic breast cancer after one prior chemotherapy regimen</vt:lpstr>
      <vt:lpstr>Key decision points</vt:lpstr>
      <vt:lpstr>Background</vt:lpstr>
      <vt:lpstr>Locally advanced or metastatic breast cancer</vt:lpstr>
      <vt:lpstr>Patient perspective Source: Breast Cancer Now</vt:lpstr>
      <vt:lpstr>Eribulin (Halaven) Eisai</vt:lpstr>
      <vt:lpstr>How is HER2-negative disease treated?</vt:lpstr>
      <vt:lpstr>What is the likely place of eribulin in the current treatment pathway?</vt:lpstr>
      <vt:lpstr>Decision problem Comparison of NICE scope and company submission</vt:lpstr>
      <vt:lpstr>Key trial Study 301</vt:lpstr>
      <vt:lpstr>Study 301 Subgroup 1 Inclusion criteria</vt:lpstr>
      <vt:lpstr>Patient characteristics Subgroup 1 (HER2-negative disease; 1 prior therapy)</vt:lpstr>
      <vt:lpstr>Trial results – progression-free survival Subgroup 1 (HER2-negative disease; 1 prior therapy)</vt:lpstr>
      <vt:lpstr>Progression-free survival Subgroup 1 (HER2-negative disease; 1 prior therapy)</vt:lpstr>
      <vt:lpstr>Trial results – overall survival Subgroup 1 (HER2-negative disease; 1 prior therapy)</vt:lpstr>
      <vt:lpstr>Overall survival Subgroup 1 (HER2-negative disease; 1 prior therapy)</vt:lpstr>
      <vt:lpstr>Adverse effects Study 301</vt:lpstr>
      <vt:lpstr>Symptom burden; Quality of life</vt:lpstr>
      <vt:lpstr>Quality of life Study 301 (HER2-negative disease)</vt:lpstr>
      <vt:lpstr>ERG’s critique Clinical effectiveness</vt:lpstr>
      <vt:lpstr>Key decision points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Pre-meeting briefing [Appraisal title]</dc:title>
  <dc:creator>Anna Brett</dc:creator>
  <cp:lastModifiedBy>Marcia Miller</cp:lastModifiedBy>
  <cp:revision>567</cp:revision>
  <cp:lastPrinted>2017-10-20T08:01:43Z</cp:lastPrinted>
  <dcterms:created xsi:type="dcterms:W3CDTF">2017-08-22T07:50:04Z</dcterms:created>
  <dcterms:modified xsi:type="dcterms:W3CDTF">2017-11-14T15:49:14Z</dcterms:modified>
</cp:coreProperties>
</file>