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383" r:id="rId5"/>
    <p:sldId id="288" r:id="rId6"/>
    <p:sldId id="384"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7" autoAdjust="0"/>
    <p:restoredTop sz="94660"/>
  </p:normalViewPr>
  <p:slideViewPr>
    <p:cSldViewPr snapToGrid="0">
      <p:cViewPr varScale="1">
        <p:scale>
          <a:sx n="74" d="100"/>
          <a:sy n="74" d="100"/>
        </p:scale>
        <p:origin x="376"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slide" Target="slides/slide3.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C313D5-8E14-7172-5A36-A290BF03827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8706B732-BD05-1CC9-9BB8-1C6FB04E05E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1B26319-AF93-1906-F391-CE8B08E5B4FA}"/>
              </a:ext>
            </a:extLst>
          </p:cNvPr>
          <p:cNvSpPr>
            <a:spLocks noGrp="1"/>
          </p:cNvSpPr>
          <p:nvPr>
            <p:ph type="dt" sz="half" idx="10"/>
          </p:nvPr>
        </p:nvSpPr>
        <p:spPr/>
        <p:txBody>
          <a:bodyPr/>
          <a:lstStyle/>
          <a:p>
            <a:fld id="{4480E5A5-6DE7-4F30-AE31-8CC8C054D93D}" type="datetimeFigureOut">
              <a:rPr lang="en-GB" smtClean="0"/>
              <a:t>08/01/2025</a:t>
            </a:fld>
            <a:endParaRPr lang="en-GB"/>
          </a:p>
        </p:txBody>
      </p:sp>
      <p:sp>
        <p:nvSpPr>
          <p:cNvPr id="5" name="Footer Placeholder 4">
            <a:extLst>
              <a:ext uri="{FF2B5EF4-FFF2-40B4-BE49-F238E27FC236}">
                <a16:creationId xmlns:a16="http://schemas.microsoft.com/office/drawing/2014/main" id="{A0C5BF40-AF3B-BF9F-C811-A5D8BDB084B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B78D378-9050-654F-D796-ABA17377D985}"/>
              </a:ext>
            </a:extLst>
          </p:cNvPr>
          <p:cNvSpPr>
            <a:spLocks noGrp="1"/>
          </p:cNvSpPr>
          <p:nvPr>
            <p:ph type="sldNum" sz="quarter" idx="12"/>
          </p:nvPr>
        </p:nvSpPr>
        <p:spPr/>
        <p:txBody>
          <a:bodyPr/>
          <a:lstStyle/>
          <a:p>
            <a:fld id="{6EFCC5DC-7424-4450-BCBD-17D60AC6A00C}" type="slidenum">
              <a:rPr lang="en-GB" smtClean="0"/>
              <a:t>‹#›</a:t>
            </a:fld>
            <a:endParaRPr lang="en-GB"/>
          </a:p>
        </p:txBody>
      </p:sp>
    </p:spTree>
    <p:extLst>
      <p:ext uri="{BB962C8B-B14F-4D97-AF65-F5344CB8AC3E}">
        <p14:creationId xmlns:p14="http://schemas.microsoft.com/office/powerpoint/2010/main" val="21614842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FF0E16-5836-4B26-547C-A3D7C72EC211}"/>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711BBA9-DDF5-442B-7228-5F0CA2CBFB1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FAC879AD-0093-D8E8-CC88-7B6A77D2C569}"/>
              </a:ext>
            </a:extLst>
          </p:cNvPr>
          <p:cNvSpPr>
            <a:spLocks noGrp="1"/>
          </p:cNvSpPr>
          <p:nvPr>
            <p:ph type="dt" sz="half" idx="10"/>
          </p:nvPr>
        </p:nvSpPr>
        <p:spPr/>
        <p:txBody>
          <a:bodyPr/>
          <a:lstStyle/>
          <a:p>
            <a:fld id="{4480E5A5-6DE7-4F30-AE31-8CC8C054D93D}" type="datetimeFigureOut">
              <a:rPr lang="en-GB" smtClean="0"/>
              <a:t>08/01/2025</a:t>
            </a:fld>
            <a:endParaRPr lang="en-GB"/>
          </a:p>
        </p:txBody>
      </p:sp>
      <p:sp>
        <p:nvSpPr>
          <p:cNvPr id="5" name="Footer Placeholder 4">
            <a:extLst>
              <a:ext uri="{FF2B5EF4-FFF2-40B4-BE49-F238E27FC236}">
                <a16:creationId xmlns:a16="http://schemas.microsoft.com/office/drawing/2014/main" id="{D44949CD-547F-BBC7-D5EE-FBD0CD0F86D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A5F19B8-B666-59AE-D815-CBF824248990}"/>
              </a:ext>
            </a:extLst>
          </p:cNvPr>
          <p:cNvSpPr>
            <a:spLocks noGrp="1"/>
          </p:cNvSpPr>
          <p:nvPr>
            <p:ph type="sldNum" sz="quarter" idx="12"/>
          </p:nvPr>
        </p:nvSpPr>
        <p:spPr/>
        <p:txBody>
          <a:bodyPr/>
          <a:lstStyle/>
          <a:p>
            <a:fld id="{6EFCC5DC-7424-4450-BCBD-17D60AC6A00C}" type="slidenum">
              <a:rPr lang="en-GB" smtClean="0"/>
              <a:t>‹#›</a:t>
            </a:fld>
            <a:endParaRPr lang="en-GB"/>
          </a:p>
        </p:txBody>
      </p:sp>
    </p:spTree>
    <p:extLst>
      <p:ext uri="{BB962C8B-B14F-4D97-AF65-F5344CB8AC3E}">
        <p14:creationId xmlns:p14="http://schemas.microsoft.com/office/powerpoint/2010/main" val="42038106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00BE5D6-3363-C111-B9F6-5EA4693B4A8D}"/>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0A01A1C-6C45-ECE5-7463-E715B0091E8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378CD0C-DE43-5053-37FD-80A1057EB6F4}"/>
              </a:ext>
            </a:extLst>
          </p:cNvPr>
          <p:cNvSpPr>
            <a:spLocks noGrp="1"/>
          </p:cNvSpPr>
          <p:nvPr>
            <p:ph type="dt" sz="half" idx="10"/>
          </p:nvPr>
        </p:nvSpPr>
        <p:spPr/>
        <p:txBody>
          <a:bodyPr/>
          <a:lstStyle/>
          <a:p>
            <a:fld id="{4480E5A5-6DE7-4F30-AE31-8CC8C054D93D}" type="datetimeFigureOut">
              <a:rPr lang="en-GB" smtClean="0"/>
              <a:t>08/01/2025</a:t>
            </a:fld>
            <a:endParaRPr lang="en-GB"/>
          </a:p>
        </p:txBody>
      </p:sp>
      <p:sp>
        <p:nvSpPr>
          <p:cNvPr id="5" name="Footer Placeholder 4">
            <a:extLst>
              <a:ext uri="{FF2B5EF4-FFF2-40B4-BE49-F238E27FC236}">
                <a16:creationId xmlns:a16="http://schemas.microsoft.com/office/drawing/2014/main" id="{20DCFFAE-9FB9-FEB2-A1E0-D092343A308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AA679D6-FECF-2E7B-2144-A00C9650D1E3}"/>
              </a:ext>
            </a:extLst>
          </p:cNvPr>
          <p:cNvSpPr>
            <a:spLocks noGrp="1"/>
          </p:cNvSpPr>
          <p:nvPr>
            <p:ph type="sldNum" sz="quarter" idx="12"/>
          </p:nvPr>
        </p:nvSpPr>
        <p:spPr/>
        <p:txBody>
          <a:bodyPr/>
          <a:lstStyle/>
          <a:p>
            <a:fld id="{6EFCC5DC-7424-4450-BCBD-17D60AC6A00C}" type="slidenum">
              <a:rPr lang="en-GB" smtClean="0"/>
              <a:t>‹#›</a:t>
            </a:fld>
            <a:endParaRPr lang="en-GB"/>
          </a:p>
        </p:txBody>
      </p:sp>
    </p:spTree>
    <p:extLst>
      <p:ext uri="{BB962C8B-B14F-4D97-AF65-F5344CB8AC3E}">
        <p14:creationId xmlns:p14="http://schemas.microsoft.com/office/powerpoint/2010/main" val="36496352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Slide with NR F&amp;C">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704B9AF7-1363-15BE-9744-71771911278A}"/>
              </a:ext>
            </a:extLst>
          </p:cNvPr>
          <p:cNvSpPr txBox="1"/>
          <p:nvPr userDrawn="1"/>
        </p:nvSpPr>
        <p:spPr>
          <a:xfrm>
            <a:off x="11331145" y="6348796"/>
            <a:ext cx="710085" cy="276999"/>
          </a:xfrm>
          <a:prstGeom prst="rect">
            <a:avLst/>
          </a:prstGeom>
          <a:noFill/>
        </p:spPr>
        <p:txBody>
          <a:bodyPr wrap="square" rtlCol="0">
            <a:spAutoFit/>
          </a:bodyPr>
          <a:lstStyle/>
          <a:p>
            <a:pPr algn="r"/>
            <a:fld id="{A015E015-5C65-AD4F-989D-BD6A159EB4E6}" type="slidenum">
              <a:rPr lang="en-US" sz="1200" b="0" i="0" smtClean="0">
                <a:solidFill>
                  <a:schemeClr val="tx1"/>
                </a:solidFill>
                <a:latin typeface="Network Rail Sans" panose="02000000040000020004" pitchFamily="2" charset="77"/>
              </a:rPr>
              <a:t>‹#›</a:t>
            </a:fld>
            <a:endParaRPr lang="en-US" sz="1200" b="0" i="0" dirty="0">
              <a:solidFill>
                <a:schemeClr val="tx1"/>
              </a:solidFill>
              <a:latin typeface="Network Rail Sans" panose="02000000040000020004" pitchFamily="2" charset="77"/>
            </a:endParaRPr>
          </a:p>
        </p:txBody>
      </p:sp>
      <p:sp>
        <p:nvSpPr>
          <p:cNvPr id="3" name="Text Placeholder 19">
            <a:extLst>
              <a:ext uri="{FF2B5EF4-FFF2-40B4-BE49-F238E27FC236}">
                <a16:creationId xmlns:a16="http://schemas.microsoft.com/office/drawing/2014/main" id="{E298287D-8E47-9B9A-9FDE-7340B63259BB}"/>
              </a:ext>
            </a:extLst>
          </p:cNvPr>
          <p:cNvSpPr>
            <a:spLocks noGrp="1"/>
          </p:cNvSpPr>
          <p:nvPr>
            <p:ph type="body" sz="quarter" idx="10" hasCustomPrompt="1"/>
          </p:nvPr>
        </p:nvSpPr>
        <p:spPr>
          <a:xfrm>
            <a:off x="603464" y="814498"/>
            <a:ext cx="8803284" cy="545204"/>
          </a:xfrm>
          <a:prstGeom prst="rect">
            <a:avLst/>
          </a:prstGeom>
        </p:spPr>
        <p:txBody>
          <a:bodyPr>
            <a:noAutofit/>
          </a:bodyPr>
          <a:lstStyle>
            <a:lvl1pPr marL="0" indent="0">
              <a:buNone/>
              <a:defRPr sz="3200" b="1" baseline="0">
                <a:solidFill>
                  <a:srgbClr val="CD2753"/>
                </a:solidFill>
                <a:latin typeface="Network Rail Sans" panose="02000000040000020004" pitchFamily="50" charset="0"/>
                <a:cs typeface="Arial" panose="020B0604020202020204" pitchFamily="34" charset="0"/>
              </a:defRPr>
            </a:lvl1pPr>
          </a:lstStyle>
          <a:p>
            <a:pPr lvl="0"/>
            <a:r>
              <a:rPr lang="en-GB" dirty="0"/>
              <a:t>This is a headline.</a:t>
            </a:r>
          </a:p>
        </p:txBody>
      </p:sp>
      <p:sp>
        <p:nvSpPr>
          <p:cNvPr id="5" name="Text Placeholder 2">
            <a:extLst>
              <a:ext uri="{FF2B5EF4-FFF2-40B4-BE49-F238E27FC236}">
                <a16:creationId xmlns:a16="http://schemas.microsoft.com/office/drawing/2014/main" id="{49346ACA-849E-BEAD-F9FF-8199720DB4C0}"/>
              </a:ext>
            </a:extLst>
          </p:cNvPr>
          <p:cNvSpPr>
            <a:spLocks noGrp="1"/>
          </p:cNvSpPr>
          <p:nvPr>
            <p:ph type="body" sz="quarter" idx="14" hasCustomPrompt="1"/>
          </p:nvPr>
        </p:nvSpPr>
        <p:spPr>
          <a:xfrm>
            <a:off x="603464" y="2189701"/>
            <a:ext cx="10788458" cy="3587668"/>
          </a:xfrm>
          <a:prstGeom prst="rect">
            <a:avLst/>
          </a:prstGeom>
        </p:spPr>
        <p:txBody>
          <a:bodyPr>
            <a:noAutofit/>
          </a:bodyPr>
          <a:lstStyle>
            <a:lvl1pPr marL="0" indent="0">
              <a:lnSpc>
                <a:spcPct val="100000"/>
              </a:lnSpc>
              <a:spcBef>
                <a:spcPts val="0"/>
              </a:spcBef>
              <a:buNone/>
              <a:defRPr sz="1400" b="0">
                <a:solidFill>
                  <a:schemeClr val="tx1"/>
                </a:solidFill>
                <a:latin typeface="Network Rail Sans" panose="02000000040000020004" pitchFamily="50" charset="0"/>
                <a:cs typeface="Arial" panose="020B0604020202020204" pitchFamily="34" charset="0"/>
              </a:defRPr>
            </a:lvl1pPr>
          </a:lstStyle>
          <a:p>
            <a:pPr lvl="0"/>
            <a:r>
              <a:rPr lang="en-GB" dirty="0"/>
              <a:t>Add body text here</a:t>
            </a:r>
          </a:p>
        </p:txBody>
      </p:sp>
      <p:sp>
        <p:nvSpPr>
          <p:cNvPr id="7" name="Text Placeholder 2">
            <a:extLst>
              <a:ext uri="{FF2B5EF4-FFF2-40B4-BE49-F238E27FC236}">
                <a16:creationId xmlns:a16="http://schemas.microsoft.com/office/drawing/2014/main" id="{86664EAF-B2CA-2076-8D93-9E367B525EE4}"/>
              </a:ext>
            </a:extLst>
          </p:cNvPr>
          <p:cNvSpPr>
            <a:spLocks noGrp="1"/>
          </p:cNvSpPr>
          <p:nvPr>
            <p:ph type="body" sz="quarter" idx="13" hasCustomPrompt="1"/>
          </p:nvPr>
        </p:nvSpPr>
        <p:spPr>
          <a:xfrm>
            <a:off x="603465" y="1618275"/>
            <a:ext cx="10788458" cy="368935"/>
          </a:xfrm>
          <a:prstGeom prst="rect">
            <a:avLst/>
          </a:prstGeom>
        </p:spPr>
        <p:txBody>
          <a:bodyPr>
            <a:noAutofit/>
          </a:bodyPr>
          <a:lstStyle>
            <a:lvl1pPr marL="0" indent="0">
              <a:buNone/>
              <a:defRPr sz="2000" b="1">
                <a:solidFill>
                  <a:schemeClr val="tx1"/>
                </a:solidFill>
                <a:latin typeface="Network Rail Sans" panose="02000000040000020004" pitchFamily="50" charset="0"/>
                <a:cs typeface="Arial" panose="020B0604020202020204" pitchFamily="34" charset="0"/>
              </a:defRPr>
            </a:lvl1pPr>
          </a:lstStyle>
          <a:p>
            <a:pPr lvl="0"/>
            <a:r>
              <a:rPr lang="en-GB" dirty="0"/>
              <a:t>Add heading here</a:t>
            </a:r>
          </a:p>
        </p:txBody>
      </p:sp>
      <p:pic>
        <p:nvPicPr>
          <p:cNvPr id="14" name="Picture 13">
            <a:extLst>
              <a:ext uri="{FF2B5EF4-FFF2-40B4-BE49-F238E27FC236}">
                <a16:creationId xmlns:a16="http://schemas.microsoft.com/office/drawing/2014/main" id="{D02C7F69-BC06-2383-B5FE-2E350AB946E3}"/>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241280" y="10118"/>
            <a:ext cx="1941554" cy="891406"/>
          </a:xfrm>
          <a:prstGeom prst="rect">
            <a:avLst/>
          </a:prstGeom>
        </p:spPr>
      </p:pic>
      <p:sp>
        <p:nvSpPr>
          <p:cNvPr id="6" name="TextBox 5">
            <a:extLst>
              <a:ext uri="{FF2B5EF4-FFF2-40B4-BE49-F238E27FC236}">
                <a16:creationId xmlns:a16="http://schemas.microsoft.com/office/drawing/2014/main" id="{C112E289-ED93-5C1E-4267-6BC17ED86E7A}"/>
              </a:ext>
            </a:extLst>
          </p:cNvPr>
          <p:cNvSpPr txBox="1"/>
          <p:nvPr userDrawn="1"/>
        </p:nvSpPr>
        <p:spPr>
          <a:xfrm>
            <a:off x="8324915" y="6366366"/>
            <a:ext cx="3401978" cy="276999"/>
          </a:xfrm>
          <a:prstGeom prst="rect">
            <a:avLst/>
          </a:prstGeom>
          <a:noFill/>
        </p:spPr>
        <p:txBody>
          <a:bodyPr wrap="square" rtlCol="0">
            <a:spAutoFit/>
          </a:bodyPr>
          <a:lstStyle/>
          <a:p>
            <a:pPr algn="r"/>
            <a:r>
              <a:rPr lang="en-GB" sz="1200" b="1" dirty="0">
                <a:solidFill>
                  <a:srgbClr val="CD2753"/>
                </a:solidFill>
                <a:effectLst/>
                <a:latin typeface="Network Rail Sans" panose="02000000040000020004" pitchFamily="2" charset="77"/>
              </a:rPr>
              <a:t>Freight &amp; Customer</a:t>
            </a:r>
            <a:endParaRPr lang="en-GB" sz="1200" dirty="0">
              <a:solidFill>
                <a:srgbClr val="CD2753"/>
              </a:solidFill>
              <a:effectLst/>
              <a:latin typeface="Network Rail Sans" panose="02000000040000020004" pitchFamily="2" charset="77"/>
            </a:endParaRPr>
          </a:p>
        </p:txBody>
      </p:sp>
    </p:spTree>
    <p:extLst>
      <p:ext uri="{BB962C8B-B14F-4D97-AF65-F5344CB8AC3E}">
        <p14:creationId xmlns:p14="http://schemas.microsoft.com/office/powerpoint/2010/main" val="42004062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A0493742-EC64-5D00-5D9D-FDAA5F930CFC}"/>
              </a:ext>
            </a:extLst>
          </p:cNvPr>
          <p:cNvSpPr/>
          <p:nvPr userDrawn="1"/>
        </p:nvSpPr>
        <p:spPr>
          <a:xfrm>
            <a:off x="0" y="0"/>
            <a:ext cx="12192000" cy="6858000"/>
          </a:xfrm>
          <a:prstGeom prst="rect">
            <a:avLst/>
          </a:prstGeom>
          <a:solidFill>
            <a:srgbClr val="CD27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EBC0B663-7317-C9BF-B798-D13E0684240F}"/>
              </a:ext>
            </a:extLst>
          </p:cNvPr>
          <p:cNvPicPr>
            <a:picLocks noChangeAspect="1"/>
          </p:cNvPicPr>
          <p:nvPr userDrawn="1"/>
        </p:nvPicPr>
        <p:blipFill>
          <a:blip r:embed="rId2"/>
          <a:stretch>
            <a:fillRect/>
          </a:stretch>
        </p:blipFill>
        <p:spPr>
          <a:xfrm>
            <a:off x="346343" y="222422"/>
            <a:ext cx="2637653" cy="948447"/>
          </a:xfrm>
          <a:prstGeom prst="rect">
            <a:avLst/>
          </a:prstGeom>
        </p:spPr>
      </p:pic>
      <p:pic>
        <p:nvPicPr>
          <p:cNvPr id="15" name="Picture 14">
            <a:extLst>
              <a:ext uri="{FF2B5EF4-FFF2-40B4-BE49-F238E27FC236}">
                <a16:creationId xmlns:a16="http://schemas.microsoft.com/office/drawing/2014/main" id="{4D9CFDC8-BAD8-F0FC-F995-66D23D0F4045}"/>
              </a:ext>
            </a:extLst>
          </p:cNvPr>
          <p:cNvPicPr>
            <a:picLocks noChangeAspect="1"/>
          </p:cNvPicPr>
          <p:nvPr userDrawn="1"/>
        </p:nvPicPr>
        <p:blipFill>
          <a:blip r:embed="rId3"/>
          <a:srcRect/>
          <a:stretch/>
        </p:blipFill>
        <p:spPr>
          <a:xfrm>
            <a:off x="10379677" y="182329"/>
            <a:ext cx="1658890" cy="622883"/>
          </a:xfrm>
          <a:prstGeom prst="rect">
            <a:avLst/>
          </a:prstGeom>
        </p:spPr>
      </p:pic>
      <p:sp>
        <p:nvSpPr>
          <p:cNvPr id="16" name="Text Placeholder 2">
            <a:extLst>
              <a:ext uri="{FF2B5EF4-FFF2-40B4-BE49-F238E27FC236}">
                <a16:creationId xmlns:a16="http://schemas.microsoft.com/office/drawing/2014/main" id="{60A3D7D6-FF15-EE8B-7553-762A629023A0}"/>
              </a:ext>
            </a:extLst>
          </p:cNvPr>
          <p:cNvSpPr>
            <a:spLocks noGrp="1"/>
          </p:cNvSpPr>
          <p:nvPr>
            <p:ph type="body" sz="quarter" idx="10" hasCustomPrompt="1"/>
          </p:nvPr>
        </p:nvSpPr>
        <p:spPr>
          <a:xfrm>
            <a:off x="1161692" y="2624000"/>
            <a:ext cx="9015978" cy="715962"/>
          </a:xfrm>
          <a:prstGeom prst="rect">
            <a:avLst/>
          </a:prstGeom>
        </p:spPr>
        <p:txBody>
          <a:bodyPr/>
          <a:lstStyle>
            <a:lvl1pPr marL="0" indent="0">
              <a:buNone/>
              <a:defRPr sz="4000" b="1" i="0">
                <a:solidFill>
                  <a:schemeClr val="bg1"/>
                </a:solidFill>
                <a:latin typeface="Network Rail Sans" panose="02000000040000020004" pitchFamily="2" charset="77"/>
              </a:defRPr>
            </a:lvl1pPr>
            <a:lvl2pPr marL="457200" indent="0">
              <a:buNone/>
              <a:defRPr b="1" i="0">
                <a:solidFill>
                  <a:schemeClr val="bg1"/>
                </a:solidFill>
                <a:latin typeface="Network Rail Sans" panose="02000000040000020004" pitchFamily="2" charset="77"/>
              </a:defRPr>
            </a:lvl2pPr>
            <a:lvl3pPr marL="914400" indent="0">
              <a:buNone/>
              <a:defRPr b="1" i="0">
                <a:solidFill>
                  <a:schemeClr val="bg1"/>
                </a:solidFill>
                <a:latin typeface="Network Rail Sans" panose="02000000040000020004" pitchFamily="2" charset="77"/>
              </a:defRPr>
            </a:lvl3pPr>
            <a:lvl4pPr marL="1371600" indent="0">
              <a:buNone/>
              <a:defRPr b="1" i="0">
                <a:solidFill>
                  <a:schemeClr val="bg1"/>
                </a:solidFill>
                <a:latin typeface="Network Rail Sans" panose="02000000040000020004" pitchFamily="2" charset="77"/>
              </a:defRPr>
            </a:lvl4pPr>
            <a:lvl5pPr marL="1828800" indent="0">
              <a:buNone/>
              <a:defRPr b="1" i="0">
                <a:solidFill>
                  <a:schemeClr val="bg1"/>
                </a:solidFill>
                <a:latin typeface="Network Rail Sans" panose="02000000040000020004" pitchFamily="2" charset="77"/>
              </a:defRPr>
            </a:lvl5pPr>
          </a:lstStyle>
          <a:p>
            <a:pPr lvl="0"/>
            <a:r>
              <a:rPr lang="en-GB"/>
              <a:t>Title Heading</a:t>
            </a:r>
            <a:endParaRPr lang="en-US"/>
          </a:p>
        </p:txBody>
      </p:sp>
      <p:sp>
        <p:nvSpPr>
          <p:cNvPr id="19" name="Text Placeholder 4">
            <a:extLst>
              <a:ext uri="{FF2B5EF4-FFF2-40B4-BE49-F238E27FC236}">
                <a16:creationId xmlns:a16="http://schemas.microsoft.com/office/drawing/2014/main" id="{AA0AF531-70C8-35BE-AB7C-9EDC1624E011}"/>
              </a:ext>
            </a:extLst>
          </p:cNvPr>
          <p:cNvSpPr>
            <a:spLocks noGrp="1"/>
          </p:cNvSpPr>
          <p:nvPr>
            <p:ph type="body" sz="quarter" idx="11" hasCustomPrompt="1"/>
          </p:nvPr>
        </p:nvSpPr>
        <p:spPr>
          <a:xfrm>
            <a:off x="1161774" y="3589338"/>
            <a:ext cx="5606774" cy="684212"/>
          </a:xfrm>
          <a:prstGeom prst="rect">
            <a:avLst/>
          </a:prstGeom>
        </p:spPr>
        <p:txBody>
          <a:bodyPr/>
          <a:lstStyle>
            <a:lvl1pPr marL="0" indent="0">
              <a:buNone/>
              <a:defRPr sz="2400" b="0" i="0">
                <a:solidFill>
                  <a:schemeClr val="bg1"/>
                </a:solidFill>
                <a:latin typeface="Network Rail Sans" panose="02000000040000020004" pitchFamily="2" charset="77"/>
              </a:defRPr>
            </a:lvl1pPr>
            <a:lvl2pPr marL="457200" indent="0">
              <a:buNone/>
              <a:defRPr sz="2400" b="0" i="0">
                <a:solidFill>
                  <a:schemeClr val="bg1"/>
                </a:solidFill>
                <a:latin typeface="Network Rail Sans" panose="02000000040000020004" pitchFamily="2" charset="77"/>
              </a:defRPr>
            </a:lvl2pPr>
            <a:lvl3pPr marL="914400" indent="0">
              <a:buNone/>
              <a:defRPr sz="2400" b="0" i="0">
                <a:solidFill>
                  <a:schemeClr val="bg1"/>
                </a:solidFill>
                <a:latin typeface="Network Rail Sans" panose="02000000040000020004" pitchFamily="2" charset="77"/>
              </a:defRPr>
            </a:lvl3pPr>
            <a:lvl4pPr marL="1371600" indent="0">
              <a:buNone/>
              <a:defRPr sz="2400" b="0" i="0">
                <a:solidFill>
                  <a:schemeClr val="bg1"/>
                </a:solidFill>
                <a:latin typeface="Network Rail Sans" panose="02000000040000020004" pitchFamily="2" charset="77"/>
              </a:defRPr>
            </a:lvl4pPr>
            <a:lvl5pPr marL="1828800" indent="0">
              <a:buNone/>
              <a:defRPr sz="2400" b="0" i="0">
                <a:solidFill>
                  <a:schemeClr val="bg1"/>
                </a:solidFill>
                <a:latin typeface="Network Rail Sans" panose="02000000040000020004" pitchFamily="2" charset="77"/>
              </a:defRPr>
            </a:lvl5pPr>
          </a:lstStyle>
          <a:p>
            <a:pPr lvl="0"/>
            <a:r>
              <a:rPr lang="en-GB"/>
              <a:t>Subheading</a:t>
            </a:r>
            <a:endParaRPr lang="en-US"/>
          </a:p>
        </p:txBody>
      </p:sp>
      <p:sp>
        <p:nvSpPr>
          <p:cNvPr id="9" name="TextBox 8">
            <a:extLst>
              <a:ext uri="{FF2B5EF4-FFF2-40B4-BE49-F238E27FC236}">
                <a16:creationId xmlns:a16="http://schemas.microsoft.com/office/drawing/2014/main" id="{D1C37642-51B1-44DB-A402-8C18A1E28142}"/>
              </a:ext>
            </a:extLst>
          </p:cNvPr>
          <p:cNvSpPr txBox="1"/>
          <p:nvPr userDrawn="1"/>
        </p:nvSpPr>
        <p:spPr>
          <a:xfrm>
            <a:off x="8555766" y="6537171"/>
            <a:ext cx="3636234" cy="276999"/>
          </a:xfrm>
          <a:prstGeom prst="rect">
            <a:avLst/>
          </a:prstGeom>
          <a:noFill/>
        </p:spPr>
        <p:txBody>
          <a:bodyPr wrap="square" rtlCol="0">
            <a:spAutoFit/>
          </a:bodyPr>
          <a:lstStyle/>
          <a:p>
            <a:pPr algn="r"/>
            <a:r>
              <a:rPr lang="en-GB" sz="1200" b="1">
                <a:solidFill>
                  <a:schemeClr val="bg1"/>
                </a:solidFill>
                <a:latin typeface="Network Rail Sans" panose="02000000040000020004" pitchFamily="2" charset="0"/>
              </a:rPr>
              <a:t>On the side of passengers and freight users</a:t>
            </a:r>
          </a:p>
        </p:txBody>
      </p:sp>
    </p:spTree>
    <p:extLst>
      <p:ext uri="{BB962C8B-B14F-4D97-AF65-F5344CB8AC3E}">
        <p14:creationId xmlns:p14="http://schemas.microsoft.com/office/powerpoint/2010/main" val="30977469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C15559-3961-ADAF-A861-4473BCD1FE8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D7BEBBCC-43DB-5060-187E-94F4FA74573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734F9CB-8C87-FE2E-BC03-045FF3DB1B2F}"/>
              </a:ext>
            </a:extLst>
          </p:cNvPr>
          <p:cNvSpPr>
            <a:spLocks noGrp="1"/>
          </p:cNvSpPr>
          <p:nvPr>
            <p:ph type="dt" sz="half" idx="10"/>
          </p:nvPr>
        </p:nvSpPr>
        <p:spPr/>
        <p:txBody>
          <a:bodyPr/>
          <a:lstStyle/>
          <a:p>
            <a:fld id="{4480E5A5-6DE7-4F30-AE31-8CC8C054D93D}" type="datetimeFigureOut">
              <a:rPr lang="en-GB" smtClean="0"/>
              <a:t>08/01/2025</a:t>
            </a:fld>
            <a:endParaRPr lang="en-GB"/>
          </a:p>
        </p:txBody>
      </p:sp>
      <p:sp>
        <p:nvSpPr>
          <p:cNvPr id="5" name="Footer Placeholder 4">
            <a:extLst>
              <a:ext uri="{FF2B5EF4-FFF2-40B4-BE49-F238E27FC236}">
                <a16:creationId xmlns:a16="http://schemas.microsoft.com/office/drawing/2014/main" id="{069C5471-709B-000B-2EDB-9361F3DD50C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BDAC681-AAC9-CF69-CE15-16DF0C1822AF}"/>
              </a:ext>
            </a:extLst>
          </p:cNvPr>
          <p:cNvSpPr>
            <a:spLocks noGrp="1"/>
          </p:cNvSpPr>
          <p:nvPr>
            <p:ph type="sldNum" sz="quarter" idx="12"/>
          </p:nvPr>
        </p:nvSpPr>
        <p:spPr/>
        <p:txBody>
          <a:bodyPr/>
          <a:lstStyle/>
          <a:p>
            <a:fld id="{6EFCC5DC-7424-4450-BCBD-17D60AC6A00C}" type="slidenum">
              <a:rPr lang="en-GB" smtClean="0"/>
              <a:t>‹#›</a:t>
            </a:fld>
            <a:endParaRPr lang="en-GB"/>
          </a:p>
        </p:txBody>
      </p:sp>
    </p:spTree>
    <p:extLst>
      <p:ext uri="{BB962C8B-B14F-4D97-AF65-F5344CB8AC3E}">
        <p14:creationId xmlns:p14="http://schemas.microsoft.com/office/powerpoint/2010/main" val="1650803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9B2CAF-9106-0A35-EB13-3E00A09D9DC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FB814B1F-0B8B-155E-8905-81609332D92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A9248A3-82E2-39D6-8733-A47EB2F58B64}"/>
              </a:ext>
            </a:extLst>
          </p:cNvPr>
          <p:cNvSpPr>
            <a:spLocks noGrp="1"/>
          </p:cNvSpPr>
          <p:nvPr>
            <p:ph type="dt" sz="half" idx="10"/>
          </p:nvPr>
        </p:nvSpPr>
        <p:spPr/>
        <p:txBody>
          <a:bodyPr/>
          <a:lstStyle/>
          <a:p>
            <a:fld id="{4480E5A5-6DE7-4F30-AE31-8CC8C054D93D}" type="datetimeFigureOut">
              <a:rPr lang="en-GB" smtClean="0"/>
              <a:t>08/01/2025</a:t>
            </a:fld>
            <a:endParaRPr lang="en-GB"/>
          </a:p>
        </p:txBody>
      </p:sp>
      <p:sp>
        <p:nvSpPr>
          <p:cNvPr id="5" name="Footer Placeholder 4">
            <a:extLst>
              <a:ext uri="{FF2B5EF4-FFF2-40B4-BE49-F238E27FC236}">
                <a16:creationId xmlns:a16="http://schemas.microsoft.com/office/drawing/2014/main" id="{0302D4E7-0DC4-0D42-1A9A-F33EA12313A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1D781C2-866C-2BA9-3B46-EA6DBDC19240}"/>
              </a:ext>
            </a:extLst>
          </p:cNvPr>
          <p:cNvSpPr>
            <a:spLocks noGrp="1"/>
          </p:cNvSpPr>
          <p:nvPr>
            <p:ph type="sldNum" sz="quarter" idx="12"/>
          </p:nvPr>
        </p:nvSpPr>
        <p:spPr/>
        <p:txBody>
          <a:bodyPr/>
          <a:lstStyle/>
          <a:p>
            <a:fld id="{6EFCC5DC-7424-4450-BCBD-17D60AC6A00C}" type="slidenum">
              <a:rPr lang="en-GB" smtClean="0"/>
              <a:t>‹#›</a:t>
            </a:fld>
            <a:endParaRPr lang="en-GB"/>
          </a:p>
        </p:txBody>
      </p:sp>
    </p:spTree>
    <p:extLst>
      <p:ext uri="{BB962C8B-B14F-4D97-AF65-F5344CB8AC3E}">
        <p14:creationId xmlns:p14="http://schemas.microsoft.com/office/powerpoint/2010/main" val="14927309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02D39-9713-1F50-9849-1C8A43AEE25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BEC36F9-854F-7BFD-D54B-0CBFAEC85A3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4E3CEF2A-2C07-FEFE-E2DA-AA25488FC8A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94061BFE-1054-7625-1611-C2CAA104B9A6}"/>
              </a:ext>
            </a:extLst>
          </p:cNvPr>
          <p:cNvSpPr>
            <a:spLocks noGrp="1"/>
          </p:cNvSpPr>
          <p:nvPr>
            <p:ph type="dt" sz="half" idx="10"/>
          </p:nvPr>
        </p:nvSpPr>
        <p:spPr/>
        <p:txBody>
          <a:bodyPr/>
          <a:lstStyle/>
          <a:p>
            <a:fld id="{4480E5A5-6DE7-4F30-AE31-8CC8C054D93D}" type="datetimeFigureOut">
              <a:rPr lang="en-GB" smtClean="0"/>
              <a:t>08/01/2025</a:t>
            </a:fld>
            <a:endParaRPr lang="en-GB"/>
          </a:p>
        </p:txBody>
      </p:sp>
      <p:sp>
        <p:nvSpPr>
          <p:cNvPr id="6" name="Footer Placeholder 5">
            <a:extLst>
              <a:ext uri="{FF2B5EF4-FFF2-40B4-BE49-F238E27FC236}">
                <a16:creationId xmlns:a16="http://schemas.microsoft.com/office/drawing/2014/main" id="{7D54A252-21FE-6286-6B06-72A06EA19F8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F495CB4-A7BE-1E21-4827-7200CDB46B69}"/>
              </a:ext>
            </a:extLst>
          </p:cNvPr>
          <p:cNvSpPr>
            <a:spLocks noGrp="1"/>
          </p:cNvSpPr>
          <p:nvPr>
            <p:ph type="sldNum" sz="quarter" idx="12"/>
          </p:nvPr>
        </p:nvSpPr>
        <p:spPr/>
        <p:txBody>
          <a:bodyPr/>
          <a:lstStyle/>
          <a:p>
            <a:fld id="{6EFCC5DC-7424-4450-BCBD-17D60AC6A00C}" type="slidenum">
              <a:rPr lang="en-GB" smtClean="0"/>
              <a:t>‹#›</a:t>
            </a:fld>
            <a:endParaRPr lang="en-GB"/>
          </a:p>
        </p:txBody>
      </p:sp>
    </p:spTree>
    <p:extLst>
      <p:ext uri="{BB962C8B-B14F-4D97-AF65-F5344CB8AC3E}">
        <p14:creationId xmlns:p14="http://schemas.microsoft.com/office/powerpoint/2010/main" val="5742427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406595-E64C-7867-F687-D341EDFAF2FE}"/>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2071921-A1CE-4B27-BB6D-60D98EFF0F4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D92D4C4-FA41-1C78-A151-E9F5C594858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AEE0FE4E-E71D-E97B-FFB2-0CA272A78CA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0D4C46E-2A78-B6CB-9463-DC9619CB841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DA9DC7A-87E7-4B84-7342-DDE523D8D980}"/>
              </a:ext>
            </a:extLst>
          </p:cNvPr>
          <p:cNvSpPr>
            <a:spLocks noGrp="1"/>
          </p:cNvSpPr>
          <p:nvPr>
            <p:ph type="dt" sz="half" idx="10"/>
          </p:nvPr>
        </p:nvSpPr>
        <p:spPr/>
        <p:txBody>
          <a:bodyPr/>
          <a:lstStyle/>
          <a:p>
            <a:fld id="{4480E5A5-6DE7-4F30-AE31-8CC8C054D93D}" type="datetimeFigureOut">
              <a:rPr lang="en-GB" smtClean="0"/>
              <a:t>08/01/2025</a:t>
            </a:fld>
            <a:endParaRPr lang="en-GB"/>
          </a:p>
        </p:txBody>
      </p:sp>
      <p:sp>
        <p:nvSpPr>
          <p:cNvPr id="8" name="Footer Placeholder 7">
            <a:extLst>
              <a:ext uri="{FF2B5EF4-FFF2-40B4-BE49-F238E27FC236}">
                <a16:creationId xmlns:a16="http://schemas.microsoft.com/office/drawing/2014/main" id="{2D88B274-8D89-68A9-131A-94045B565DB2}"/>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E99BDD61-1D34-DC8F-C54E-606C11617B23}"/>
              </a:ext>
            </a:extLst>
          </p:cNvPr>
          <p:cNvSpPr>
            <a:spLocks noGrp="1"/>
          </p:cNvSpPr>
          <p:nvPr>
            <p:ph type="sldNum" sz="quarter" idx="12"/>
          </p:nvPr>
        </p:nvSpPr>
        <p:spPr/>
        <p:txBody>
          <a:bodyPr/>
          <a:lstStyle/>
          <a:p>
            <a:fld id="{6EFCC5DC-7424-4450-BCBD-17D60AC6A00C}" type="slidenum">
              <a:rPr lang="en-GB" smtClean="0"/>
              <a:t>‹#›</a:t>
            </a:fld>
            <a:endParaRPr lang="en-GB"/>
          </a:p>
        </p:txBody>
      </p:sp>
    </p:spTree>
    <p:extLst>
      <p:ext uri="{BB962C8B-B14F-4D97-AF65-F5344CB8AC3E}">
        <p14:creationId xmlns:p14="http://schemas.microsoft.com/office/powerpoint/2010/main" val="40661354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F3B7A9-6A76-B7FE-D616-86F50E26113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3A91B33-2C6A-EAD4-C77F-E3610481F693}"/>
              </a:ext>
            </a:extLst>
          </p:cNvPr>
          <p:cNvSpPr>
            <a:spLocks noGrp="1"/>
          </p:cNvSpPr>
          <p:nvPr>
            <p:ph type="dt" sz="half" idx="10"/>
          </p:nvPr>
        </p:nvSpPr>
        <p:spPr/>
        <p:txBody>
          <a:bodyPr/>
          <a:lstStyle/>
          <a:p>
            <a:fld id="{4480E5A5-6DE7-4F30-AE31-8CC8C054D93D}" type="datetimeFigureOut">
              <a:rPr lang="en-GB" smtClean="0"/>
              <a:t>08/01/2025</a:t>
            </a:fld>
            <a:endParaRPr lang="en-GB"/>
          </a:p>
        </p:txBody>
      </p:sp>
      <p:sp>
        <p:nvSpPr>
          <p:cNvPr id="4" name="Footer Placeholder 3">
            <a:extLst>
              <a:ext uri="{FF2B5EF4-FFF2-40B4-BE49-F238E27FC236}">
                <a16:creationId xmlns:a16="http://schemas.microsoft.com/office/drawing/2014/main" id="{3BE124D9-F604-4E9D-D0E1-532D79CD3029}"/>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FED7D227-9535-C795-C2C2-43A2BECE66AB}"/>
              </a:ext>
            </a:extLst>
          </p:cNvPr>
          <p:cNvSpPr>
            <a:spLocks noGrp="1"/>
          </p:cNvSpPr>
          <p:nvPr>
            <p:ph type="sldNum" sz="quarter" idx="12"/>
          </p:nvPr>
        </p:nvSpPr>
        <p:spPr/>
        <p:txBody>
          <a:bodyPr/>
          <a:lstStyle/>
          <a:p>
            <a:fld id="{6EFCC5DC-7424-4450-BCBD-17D60AC6A00C}" type="slidenum">
              <a:rPr lang="en-GB" smtClean="0"/>
              <a:t>‹#›</a:t>
            </a:fld>
            <a:endParaRPr lang="en-GB"/>
          </a:p>
        </p:txBody>
      </p:sp>
    </p:spTree>
    <p:extLst>
      <p:ext uri="{BB962C8B-B14F-4D97-AF65-F5344CB8AC3E}">
        <p14:creationId xmlns:p14="http://schemas.microsoft.com/office/powerpoint/2010/main" val="3409104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6C6ACD6-AA8B-C41E-23BA-65D4738A3DDB}"/>
              </a:ext>
            </a:extLst>
          </p:cNvPr>
          <p:cNvSpPr>
            <a:spLocks noGrp="1"/>
          </p:cNvSpPr>
          <p:nvPr>
            <p:ph type="dt" sz="half" idx="10"/>
          </p:nvPr>
        </p:nvSpPr>
        <p:spPr/>
        <p:txBody>
          <a:bodyPr/>
          <a:lstStyle/>
          <a:p>
            <a:fld id="{4480E5A5-6DE7-4F30-AE31-8CC8C054D93D}" type="datetimeFigureOut">
              <a:rPr lang="en-GB" smtClean="0"/>
              <a:t>08/01/2025</a:t>
            </a:fld>
            <a:endParaRPr lang="en-GB"/>
          </a:p>
        </p:txBody>
      </p:sp>
      <p:sp>
        <p:nvSpPr>
          <p:cNvPr id="3" name="Footer Placeholder 2">
            <a:extLst>
              <a:ext uri="{FF2B5EF4-FFF2-40B4-BE49-F238E27FC236}">
                <a16:creationId xmlns:a16="http://schemas.microsoft.com/office/drawing/2014/main" id="{D51DAF28-78D8-6A69-D0FD-6770D88BE44F}"/>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814AE140-152D-1C3F-17BE-711E102A9CA7}"/>
              </a:ext>
            </a:extLst>
          </p:cNvPr>
          <p:cNvSpPr>
            <a:spLocks noGrp="1"/>
          </p:cNvSpPr>
          <p:nvPr>
            <p:ph type="sldNum" sz="quarter" idx="12"/>
          </p:nvPr>
        </p:nvSpPr>
        <p:spPr/>
        <p:txBody>
          <a:bodyPr/>
          <a:lstStyle/>
          <a:p>
            <a:fld id="{6EFCC5DC-7424-4450-BCBD-17D60AC6A00C}" type="slidenum">
              <a:rPr lang="en-GB" smtClean="0"/>
              <a:t>‹#›</a:t>
            </a:fld>
            <a:endParaRPr lang="en-GB"/>
          </a:p>
        </p:txBody>
      </p:sp>
    </p:spTree>
    <p:extLst>
      <p:ext uri="{BB962C8B-B14F-4D97-AF65-F5344CB8AC3E}">
        <p14:creationId xmlns:p14="http://schemas.microsoft.com/office/powerpoint/2010/main" val="15127634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3BA38B-AD1B-CC87-54D0-6682C4E10BC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A24ADC5C-12B8-A3B6-8C18-E2BAE96B44D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763ED83C-4AD6-E401-EE03-D26DED6657E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5D4B3F7-1D5B-ACFB-058F-50DC6150209A}"/>
              </a:ext>
            </a:extLst>
          </p:cNvPr>
          <p:cNvSpPr>
            <a:spLocks noGrp="1"/>
          </p:cNvSpPr>
          <p:nvPr>
            <p:ph type="dt" sz="half" idx="10"/>
          </p:nvPr>
        </p:nvSpPr>
        <p:spPr/>
        <p:txBody>
          <a:bodyPr/>
          <a:lstStyle/>
          <a:p>
            <a:fld id="{4480E5A5-6DE7-4F30-AE31-8CC8C054D93D}" type="datetimeFigureOut">
              <a:rPr lang="en-GB" smtClean="0"/>
              <a:t>08/01/2025</a:t>
            </a:fld>
            <a:endParaRPr lang="en-GB"/>
          </a:p>
        </p:txBody>
      </p:sp>
      <p:sp>
        <p:nvSpPr>
          <p:cNvPr id="6" name="Footer Placeholder 5">
            <a:extLst>
              <a:ext uri="{FF2B5EF4-FFF2-40B4-BE49-F238E27FC236}">
                <a16:creationId xmlns:a16="http://schemas.microsoft.com/office/drawing/2014/main" id="{FAE3A51A-160A-0868-548C-9D1032940F6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2608A7C-1591-7095-910D-CFCA036A2CD7}"/>
              </a:ext>
            </a:extLst>
          </p:cNvPr>
          <p:cNvSpPr>
            <a:spLocks noGrp="1"/>
          </p:cNvSpPr>
          <p:nvPr>
            <p:ph type="sldNum" sz="quarter" idx="12"/>
          </p:nvPr>
        </p:nvSpPr>
        <p:spPr/>
        <p:txBody>
          <a:bodyPr/>
          <a:lstStyle/>
          <a:p>
            <a:fld id="{6EFCC5DC-7424-4450-BCBD-17D60AC6A00C}" type="slidenum">
              <a:rPr lang="en-GB" smtClean="0"/>
              <a:t>‹#›</a:t>
            </a:fld>
            <a:endParaRPr lang="en-GB"/>
          </a:p>
        </p:txBody>
      </p:sp>
    </p:spTree>
    <p:extLst>
      <p:ext uri="{BB962C8B-B14F-4D97-AF65-F5344CB8AC3E}">
        <p14:creationId xmlns:p14="http://schemas.microsoft.com/office/powerpoint/2010/main" val="34034578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AF5889-08E1-E886-02E0-05A2CFD4E6F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3842DCD5-4A00-ADA1-AC47-54CF03DBC81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E9530B77-52EC-E96E-0A66-68819ECEFB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82F00B7-5BC3-CE8C-E201-13D381865BC8}"/>
              </a:ext>
            </a:extLst>
          </p:cNvPr>
          <p:cNvSpPr>
            <a:spLocks noGrp="1"/>
          </p:cNvSpPr>
          <p:nvPr>
            <p:ph type="dt" sz="half" idx="10"/>
          </p:nvPr>
        </p:nvSpPr>
        <p:spPr/>
        <p:txBody>
          <a:bodyPr/>
          <a:lstStyle/>
          <a:p>
            <a:fld id="{4480E5A5-6DE7-4F30-AE31-8CC8C054D93D}" type="datetimeFigureOut">
              <a:rPr lang="en-GB" smtClean="0"/>
              <a:t>08/01/2025</a:t>
            </a:fld>
            <a:endParaRPr lang="en-GB"/>
          </a:p>
        </p:txBody>
      </p:sp>
      <p:sp>
        <p:nvSpPr>
          <p:cNvPr id="6" name="Footer Placeholder 5">
            <a:extLst>
              <a:ext uri="{FF2B5EF4-FFF2-40B4-BE49-F238E27FC236}">
                <a16:creationId xmlns:a16="http://schemas.microsoft.com/office/drawing/2014/main" id="{E950345E-84FE-AD2D-A0E8-AB5EF2EFEBA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6AC9D19-E51F-BD09-3982-448272E67B5E}"/>
              </a:ext>
            </a:extLst>
          </p:cNvPr>
          <p:cNvSpPr>
            <a:spLocks noGrp="1"/>
          </p:cNvSpPr>
          <p:nvPr>
            <p:ph type="sldNum" sz="quarter" idx="12"/>
          </p:nvPr>
        </p:nvSpPr>
        <p:spPr/>
        <p:txBody>
          <a:bodyPr/>
          <a:lstStyle/>
          <a:p>
            <a:fld id="{6EFCC5DC-7424-4450-BCBD-17D60AC6A00C}" type="slidenum">
              <a:rPr lang="en-GB" smtClean="0"/>
              <a:t>‹#›</a:t>
            </a:fld>
            <a:endParaRPr lang="en-GB"/>
          </a:p>
        </p:txBody>
      </p:sp>
    </p:spTree>
    <p:extLst>
      <p:ext uri="{BB962C8B-B14F-4D97-AF65-F5344CB8AC3E}">
        <p14:creationId xmlns:p14="http://schemas.microsoft.com/office/powerpoint/2010/main" val="25622788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E8D2A77-CED1-1494-6EFD-3D44D6167F2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356EC4E8-2C33-DC30-44C1-C55DEDAE3FE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5303799-D71D-D82A-459E-53DAE0921C2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480E5A5-6DE7-4F30-AE31-8CC8C054D93D}" type="datetimeFigureOut">
              <a:rPr lang="en-GB" smtClean="0"/>
              <a:t>08/01/2025</a:t>
            </a:fld>
            <a:endParaRPr lang="en-GB"/>
          </a:p>
        </p:txBody>
      </p:sp>
      <p:sp>
        <p:nvSpPr>
          <p:cNvPr id="5" name="Footer Placeholder 4">
            <a:extLst>
              <a:ext uri="{FF2B5EF4-FFF2-40B4-BE49-F238E27FC236}">
                <a16:creationId xmlns:a16="http://schemas.microsoft.com/office/drawing/2014/main" id="{CA36236D-079A-7B6C-C47F-EFD7E532881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DEF6CA94-2406-4B6D-A5D7-78587F1C037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EFCC5DC-7424-4450-BCBD-17D60AC6A00C}" type="slidenum">
              <a:rPr lang="en-GB" smtClean="0"/>
              <a:t>‹#›</a:t>
            </a:fld>
            <a:endParaRPr lang="en-GB"/>
          </a:p>
        </p:txBody>
      </p:sp>
      <p:sp>
        <p:nvSpPr>
          <p:cNvPr id="8" name="TextBox 7">
            <a:extLst>
              <a:ext uri="{FF2B5EF4-FFF2-40B4-BE49-F238E27FC236}">
                <a16:creationId xmlns:a16="http://schemas.microsoft.com/office/drawing/2014/main" id="{ACE43C2F-4F7A-F78B-BBAA-F433817A09C2}"/>
              </a:ext>
            </a:extLst>
          </p:cNvPr>
          <p:cNvSpPr txBox="1"/>
          <p:nvPr userDrawn="1">
            <p:extLst>
              <p:ext uri="{1162E1C5-73C7-4A58-AE30-91384D911F3F}">
                <p184:classification xmlns:p184="http://schemas.microsoft.com/office/powerpoint/2018/4/main" val="hdr"/>
              </p:ext>
            </p:extLst>
          </p:nvPr>
        </p:nvSpPr>
        <p:spPr>
          <a:xfrm>
            <a:off x="5865813" y="190500"/>
            <a:ext cx="488950" cy="152400"/>
          </a:xfrm>
          <a:prstGeom prst="rect">
            <a:avLst/>
          </a:prstGeom>
        </p:spPr>
        <p:txBody>
          <a:bodyPr horzOverflow="overflow" lIns="0" tIns="0" rIns="0" bIns="0">
            <a:spAutoFit/>
          </a:bodyPr>
          <a:lstStyle/>
          <a:p>
            <a:pPr algn="l"/>
            <a:r>
              <a:rPr lang="en-GB" sz="1000">
                <a:solidFill>
                  <a:srgbClr val="000000"/>
                </a:solidFill>
                <a:latin typeface="Calibri" panose="020F0502020204030204" pitchFamily="34" charset="0"/>
                <a:cs typeface="Calibri" panose="020F0502020204030204" pitchFamily="34" charset="0"/>
              </a:rPr>
              <a:t>OFFICIAL</a:t>
            </a:r>
          </a:p>
        </p:txBody>
      </p:sp>
    </p:spTree>
    <p:extLst>
      <p:ext uri="{BB962C8B-B14F-4D97-AF65-F5344CB8AC3E}">
        <p14:creationId xmlns:p14="http://schemas.microsoft.com/office/powerpoint/2010/main" val="27218804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Layout" Target="../slideLayouts/slideLayout12.xml"/><Relationship Id="rId5" Type="http://schemas.openxmlformats.org/officeDocument/2006/relationships/image" Target="../media/image9.svg"/><Relationship Id="rId4" Type="http://schemas.openxmlformats.org/officeDocument/2006/relationships/image" Target="../media/image8.png"/></Relationships>
</file>

<file path=ppt/slides/_rels/slide3.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12.xml"/><Relationship Id="rId5" Type="http://schemas.openxmlformats.org/officeDocument/2006/relationships/image" Target="../media/image13.sv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F5C6A37-63A3-4F8F-8667-F2F86471EC86}"/>
              </a:ext>
            </a:extLst>
          </p:cNvPr>
          <p:cNvPicPr>
            <a:picLocks noChangeAspect="1"/>
          </p:cNvPicPr>
          <p:nvPr/>
        </p:nvPicPr>
        <p:blipFill>
          <a:blip r:embed="rId2">
            <a:alphaModFix amt="90000"/>
            <a:extLst>
              <a:ext uri="{28A0092B-C50C-407E-A947-70E740481C1C}">
                <a14:useLocalDpi xmlns:a14="http://schemas.microsoft.com/office/drawing/2010/main" val="0"/>
              </a:ext>
            </a:extLst>
          </a:blip>
          <a:srcRect t="28825" b="28825"/>
          <a:stretch/>
        </p:blipFill>
        <p:spPr bwMode="auto">
          <a:xfrm>
            <a:off x="0" y="1652631"/>
            <a:ext cx="12192000" cy="3873526"/>
          </a:xfrm>
          <a:prstGeom prst="rect">
            <a:avLst/>
          </a:prstGeom>
          <a:solidFill>
            <a:schemeClr val="tx1"/>
          </a:solidFill>
        </p:spPr>
      </p:pic>
      <p:sp>
        <p:nvSpPr>
          <p:cNvPr id="3" name="TextBox 2">
            <a:extLst>
              <a:ext uri="{FF2B5EF4-FFF2-40B4-BE49-F238E27FC236}">
                <a16:creationId xmlns:a16="http://schemas.microsoft.com/office/drawing/2014/main" id="{863300E5-B304-4FA1-9357-E98711AD0F60}"/>
              </a:ext>
            </a:extLst>
          </p:cNvPr>
          <p:cNvSpPr txBox="1"/>
          <p:nvPr/>
        </p:nvSpPr>
        <p:spPr>
          <a:xfrm>
            <a:off x="302004" y="1803634"/>
            <a:ext cx="6969234" cy="178510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800" b="1" i="0" u="none" strike="noStrike" kern="1200" cap="none" spc="0" normalizeH="0" baseline="0" noProof="0" dirty="0">
                <a:ln>
                  <a:noFill/>
                </a:ln>
                <a:solidFill>
                  <a:prstClr val="white"/>
                </a:solidFill>
                <a:effectLst/>
                <a:uLnTx/>
                <a:uFillTx/>
                <a:latin typeface="Network Rail Sans" panose="02000000040000020004" pitchFamily="2" charset="0"/>
                <a:ea typeface="+mn-ea"/>
                <a:cs typeface="+mn-cs"/>
              </a:rPr>
              <a:t>Freight Safety Improvement Programme (FSIP)</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white"/>
              </a:solidFill>
              <a:effectLst/>
              <a:uLnTx/>
              <a:uFillTx/>
              <a:latin typeface="Network Rail Sans" panose="02000000040000020004" pitchFamily="2"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prstClr val="white"/>
                </a:solidFill>
                <a:effectLst/>
                <a:uLnTx/>
                <a:uFillTx/>
                <a:latin typeface="Network Rail Sans" panose="02000000040000020004" pitchFamily="2" charset="0"/>
                <a:ea typeface="+mn-ea"/>
                <a:cs typeface="+mn-cs"/>
              </a:rPr>
              <a:t>Control Period 7 (CP7) Investment Criteria</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1" i="0" u="none" strike="noStrike" kern="1200" cap="none" spc="0" normalizeH="0" baseline="0" noProof="0" dirty="0">
              <a:ln>
                <a:noFill/>
              </a:ln>
              <a:solidFill>
                <a:prstClr val="white"/>
              </a:solidFill>
              <a:effectLst/>
              <a:uLnTx/>
              <a:uFillTx/>
              <a:latin typeface="Network Rail Sans" panose="02000000040000020004" pitchFamily="2" charset="0"/>
              <a:ea typeface="+mn-ea"/>
              <a:cs typeface="+mn-cs"/>
            </a:endParaRPr>
          </a:p>
        </p:txBody>
      </p:sp>
      <p:pic>
        <p:nvPicPr>
          <p:cNvPr id="2" name="Picture 2">
            <a:extLst>
              <a:ext uri="{FF2B5EF4-FFF2-40B4-BE49-F238E27FC236}">
                <a16:creationId xmlns:a16="http://schemas.microsoft.com/office/drawing/2014/main" id="{BC23ABE3-89DD-DA5D-D69B-98E8B503288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76201" y="5639060"/>
            <a:ext cx="1098998" cy="109899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915559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Title 1">
            <a:extLst>
              <a:ext uri="{FF2B5EF4-FFF2-40B4-BE49-F238E27FC236}">
                <a16:creationId xmlns:a16="http://schemas.microsoft.com/office/drawing/2014/main" id="{0895D975-6783-3383-E7B5-BC2E66C01956}"/>
              </a:ext>
            </a:extLst>
          </p:cNvPr>
          <p:cNvSpPr txBox="1">
            <a:spLocks/>
          </p:cNvSpPr>
          <p:nvPr/>
        </p:nvSpPr>
        <p:spPr>
          <a:xfrm>
            <a:off x="405442" y="365125"/>
            <a:ext cx="10948358" cy="53639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CD2753"/>
                </a:solidFill>
                <a:latin typeface="Network Rail Sans" panose="02000000040000020004" pitchFamily="2"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200" b="1" i="0" u="none" strike="noStrike" kern="1200" cap="none" spc="0" normalizeH="0" baseline="0" noProof="0">
                <a:ln>
                  <a:noFill/>
                </a:ln>
                <a:solidFill>
                  <a:srgbClr val="CD2753"/>
                </a:solidFill>
                <a:effectLst/>
                <a:uLnTx/>
                <a:uFillTx/>
                <a:latin typeface="Network Rail Sans" panose="02000000040000020004" pitchFamily="2" charset="0"/>
                <a:ea typeface="+mj-ea"/>
                <a:cs typeface="+mj-cs"/>
              </a:rPr>
              <a:t>Investment Criteria</a:t>
            </a:r>
            <a:endParaRPr kumimoji="0" lang="en-GB" sz="3200" b="1" i="0" u="none" strike="noStrike" kern="1200" cap="none" spc="0" normalizeH="0" baseline="0" noProof="0" dirty="0">
              <a:ln>
                <a:noFill/>
              </a:ln>
              <a:solidFill>
                <a:srgbClr val="CD2753"/>
              </a:solidFill>
              <a:effectLst/>
              <a:uLnTx/>
              <a:uFillTx/>
              <a:latin typeface="Network Rail Sans" panose="02000000040000020004" pitchFamily="2" charset="0"/>
              <a:ea typeface="+mj-ea"/>
              <a:cs typeface="+mj-cs"/>
            </a:endParaRPr>
          </a:p>
        </p:txBody>
      </p:sp>
      <p:sp>
        <p:nvSpPr>
          <p:cNvPr id="82" name="TextBox 81">
            <a:extLst>
              <a:ext uri="{FF2B5EF4-FFF2-40B4-BE49-F238E27FC236}">
                <a16:creationId xmlns:a16="http://schemas.microsoft.com/office/drawing/2014/main" id="{EF604607-646E-7AF5-57A4-D3E7059A4BD9}"/>
              </a:ext>
            </a:extLst>
          </p:cNvPr>
          <p:cNvSpPr txBox="1"/>
          <p:nvPr/>
        </p:nvSpPr>
        <p:spPr>
          <a:xfrm>
            <a:off x="405442" y="964800"/>
            <a:ext cx="11430482" cy="954107"/>
          </a:xfrm>
          <a:prstGeom prst="rect">
            <a:avLst/>
          </a:prstGeom>
          <a:noFill/>
        </p:spPr>
        <p:txBody>
          <a:bodyPr wrap="square" rtlCol="0">
            <a:spAutoFit/>
          </a:bodyPr>
          <a:lstStyle/>
          <a:p>
            <a:pPr>
              <a:defRPr/>
            </a:pPr>
            <a:r>
              <a:rPr lang="en-GB" sz="1400" dirty="0">
                <a:solidFill>
                  <a:prstClr val="black"/>
                </a:solidFill>
                <a:latin typeface="Network Rail Sans" panose="02000000040000020004" pitchFamily="2" charset="0"/>
              </a:rPr>
              <a:t>The FSIP investment criteria sets the guidelines to define how FSIP funding can be accessed, how investment decisions will be made and the requirements for governance and assurance processes. In response to lessons learned from Control Period 6 (CP6), this has been updated to enable a more considered approach to schemes considered for funding in CP7, in line with our strategic intent to deliver a greater proportion of exploit/innovate schemes. Scheme proposers must agree to/demonstrate the following criteria in order for their scheme to be considered for funding. </a:t>
            </a:r>
          </a:p>
        </p:txBody>
      </p:sp>
      <p:sp>
        <p:nvSpPr>
          <p:cNvPr id="83" name="Line 10">
            <a:extLst>
              <a:ext uri="{FF2B5EF4-FFF2-40B4-BE49-F238E27FC236}">
                <a16:creationId xmlns:a16="http://schemas.microsoft.com/office/drawing/2014/main" id="{2BF49F4B-AFEB-F29C-984C-6228E48D88DD}"/>
              </a:ext>
            </a:extLst>
          </p:cNvPr>
          <p:cNvSpPr>
            <a:spLocks noChangeShapeType="1"/>
          </p:cNvSpPr>
          <p:nvPr/>
        </p:nvSpPr>
        <p:spPr bwMode="auto">
          <a:xfrm rot="18900000">
            <a:off x="6042843" y="3125480"/>
            <a:ext cx="0" cy="0"/>
          </a:xfrm>
          <a:prstGeom prst="line">
            <a:avLst/>
          </a:prstGeom>
          <a:noFill/>
          <a:ln w="15875" cap="flat">
            <a:solidFill>
              <a:srgbClr val="231F20"/>
            </a:solidFill>
            <a:prstDash val="solid"/>
            <a:miter lim="800000"/>
            <a:headEnd/>
            <a:tailEnd/>
          </a:ln>
          <a:effectLst/>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a:defRPr/>
            </a:pPr>
            <a:endParaRPr lang="en-US" sz="2400" kern="0">
              <a:solidFill>
                <a:prstClr val="black"/>
              </a:solidFill>
              <a:latin typeface="Network Rail Sans" panose="02000000040000020004" pitchFamily="2" charset="0"/>
            </a:endParaRPr>
          </a:p>
        </p:txBody>
      </p:sp>
      <p:grpSp>
        <p:nvGrpSpPr>
          <p:cNvPr id="84" name="Group 83">
            <a:extLst>
              <a:ext uri="{FF2B5EF4-FFF2-40B4-BE49-F238E27FC236}">
                <a16:creationId xmlns:a16="http://schemas.microsoft.com/office/drawing/2014/main" id="{344CE14D-0504-EE8F-B1B9-7C2387651AC3}"/>
              </a:ext>
            </a:extLst>
          </p:cNvPr>
          <p:cNvGrpSpPr/>
          <p:nvPr/>
        </p:nvGrpSpPr>
        <p:grpSpPr>
          <a:xfrm>
            <a:off x="3746329" y="1827887"/>
            <a:ext cx="4593028" cy="4597848"/>
            <a:chOff x="3657600" y="1181940"/>
            <a:chExt cx="4876800" cy="4881918"/>
          </a:xfrm>
        </p:grpSpPr>
        <p:sp>
          <p:nvSpPr>
            <p:cNvPr id="85" name="Freeform 9">
              <a:extLst>
                <a:ext uri="{FF2B5EF4-FFF2-40B4-BE49-F238E27FC236}">
                  <a16:creationId xmlns:a16="http://schemas.microsoft.com/office/drawing/2014/main" id="{B47960F1-8A39-5C97-C7E2-E5FD681709F6}"/>
                </a:ext>
              </a:extLst>
            </p:cNvPr>
            <p:cNvSpPr>
              <a:spLocks/>
            </p:cNvSpPr>
            <p:nvPr/>
          </p:nvSpPr>
          <p:spPr bwMode="auto">
            <a:xfrm rot="18900000">
              <a:off x="4112160" y="1181940"/>
              <a:ext cx="2466836" cy="3409445"/>
            </a:xfrm>
            <a:custGeom>
              <a:avLst/>
              <a:gdLst>
                <a:gd name="T0" fmla="*/ 233 w 467"/>
                <a:gd name="T1" fmla="*/ 0 h 646"/>
                <a:gd name="T2" fmla="*/ 0 w 467"/>
                <a:gd name="T3" fmla="*/ 232 h 646"/>
                <a:gd name="T4" fmla="*/ 10 w 467"/>
                <a:gd name="T5" fmla="*/ 299 h 646"/>
                <a:gd name="T6" fmla="*/ 73 w 467"/>
                <a:gd name="T7" fmla="*/ 400 h 646"/>
                <a:gd name="T8" fmla="*/ 73 w 467"/>
                <a:gd name="T9" fmla="*/ 401 h 646"/>
                <a:gd name="T10" fmla="*/ 119 w 467"/>
                <a:gd name="T11" fmla="*/ 522 h 646"/>
                <a:gd name="T12" fmla="*/ 79 w 467"/>
                <a:gd name="T13" fmla="*/ 636 h 646"/>
                <a:gd name="T14" fmla="*/ 84 w 467"/>
                <a:gd name="T15" fmla="*/ 646 h 646"/>
                <a:gd name="T16" fmla="*/ 169 w 467"/>
                <a:gd name="T17" fmla="*/ 586 h 646"/>
                <a:gd name="T18" fmla="*/ 178 w 467"/>
                <a:gd name="T19" fmla="*/ 522 h 646"/>
                <a:gd name="T20" fmla="*/ 169 w 467"/>
                <a:gd name="T21" fmla="*/ 456 h 646"/>
                <a:gd name="T22" fmla="*/ 98 w 467"/>
                <a:gd name="T23" fmla="*/ 342 h 646"/>
                <a:gd name="T24" fmla="*/ 59 w 467"/>
                <a:gd name="T25" fmla="*/ 232 h 646"/>
                <a:gd name="T26" fmla="*/ 233 w 467"/>
                <a:gd name="T27" fmla="*/ 59 h 646"/>
                <a:gd name="T28" fmla="*/ 408 w 467"/>
                <a:gd name="T29" fmla="*/ 232 h 646"/>
                <a:gd name="T30" fmla="*/ 361 w 467"/>
                <a:gd name="T31" fmla="*/ 351 h 646"/>
                <a:gd name="T32" fmla="*/ 457 w 467"/>
                <a:gd name="T33" fmla="*/ 299 h 646"/>
                <a:gd name="T34" fmla="*/ 467 w 467"/>
                <a:gd name="T35" fmla="*/ 232 h 646"/>
                <a:gd name="T36" fmla="*/ 233 w 467"/>
                <a:gd name="T37" fmla="*/ 0 h 6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67" h="646">
                  <a:moveTo>
                    <a:pt x="233" y="0"/>
                  </a:moveTo>
                  <a:cubicBezTo>
                    <a:pt x="105" y="0"/>
                    <a:pt x="0" y="104"/>
                    <a:pt x="0" y="232"/>
                  </a:cubicBezTo>
                  <a:cubicBezTo>
                    <a:pt x="0" y="255"/>
                    <a:pt x="3" y="278"/>
                    <a:pt x="10" y="299"/>
                  </a:cubicBezTo>
                  <a:cubicBezTo>
                    <a:pt x="21" y="338"/>
                    <a:pt x="43" y="373"/>
                    <a:pt x="73" y="400"/>
                  </a:cubicBezTo>
                  <a:cubicBezTo>
                    <a:pt x="73" y="401"/>
                    <a:pt x="73" y="401"/>
                    <a:pt x="73" y="401"/>
                  </a:cubicBezTo>
                  <a:cubicBezTo>
                    <a:pt x="102" y="432"/>
                    <a:pt x="119" y="476"/>
                    <a:pt x="119" y="522"/>
                  </a:cubicBezTo>
                  <a:cubicBezTo>
                    <a:pt x="119" y="565"/>
                    <a:pt x="105" y="605"/>
                    <a:pt x="79" y="636"/>
                  </a:cubicBezTo>
                  <a:cubicBezTo>
                    <a:pt x="84" y="646"/>
                    <a:pt x="84" y="646"/>
                    <a:pt x="84" y="646"/>
                  </a:cubicBezTo>
                  <a:cubicBezTo>
                    <a:pt x="110" y="624"/>
                    <a:pt x="136" y="596"/>
                    <a:pt x="169" y="586"/>
                  </a:cubicBezTo>
                  <a:cubicBezTo>
                    <a:pt x="175" y="566"/>
                    <a:pt x="178" y="544"/>
                    <a:pt x="178" y="522"/>
                  </a:cubicBezTo>
                  <a:cubicBezTo>
                    <a:pt x="178" y="499"/>
                    <a:pt x="175" y="477"/>
                    <a:pt x="169" y="456"/>
                  </a:cubicBezTo>
                  <a:cubicBezTo>
                    <a:pt x="156" y="413"/>
                    <a:pt x="131" y="370"/>
                    <a:pt x="98" y="342"/>
                  </a:cubicBezTo>
                  <a:cubicBezTo>
                    <a:pt x="74" y="312"/>
                    <a:pt x="59" y="274"/>
                    <a:pt x="59" y="232"/>
                  </a:cubicBezTo>
                  <a:cubicBezTo>
                    <a:pt x="59" y="136"/>
                    <a:pt x="137" y="59"/>
                    <a:pt x="233" y="59"/>
                  </a:cubicBezTo>
                  <a:cubicBezTo>
                    <a:pt x="330" y="59"/>
                    <a:pt x="408" y="136"/>
                    <a:pt x="408" y="232"/>
                  </a:cubicBezTo>
                  <a:cubicBezTo>
                    <a:pt x="408" y="278"/>
                    <a:pt x="390" y="320"/>
                    <a:pt x="361" y="351"/>
                  </a:cubicBezTo>
                  <a:cubicBezTo>
                    <a:pt x="361" y="351"/>
                    <a:pt x="422" y="309"/>
                    <a:pt x="457" y="299"/>
                  </a:cubicBezTo>
                  <a:cubicBezTo>
                    <a:pt x="463" y="278"/>
                    <a:pt x="467" y="255"/>
                    <a:pt x="467" y="232"/>
                  </a:cubicBezTo>
                  <a:cubicBezTo>
                    <a:pt x="467" y="104"/>
                    <a:pt x="362" y="0"/>
                    <a:pt x="233" y="0"/>
                  </a:cubicBezTo>
                  <a:close/>
                </a:path>
              </a:pathLst>
            </a:custGeom>
            <a:solidFill>
              <a:srgbClr val="CD1F58">
                <a:lumMod val="40000"/>
                <a:lumOff val="60000"/>
              </a:srgbClr>
            </a:solidFill>
            <a:ln>
              <a:noFill/>
            </a:ln>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prstClr val="black"/>
                </a:solidFill>
                <a:effectLst/>
                <a:uLnTx/>
                <a:uFillTx/>
                <a:latin typeface="Network Rail Sans" panose="02000000040000020004" pitchFamily="2" charset="0"/>
              </a:endParaRPr>
            </a:p>
          </p:txBody>
        </p:sp>
        <p:sp>
          <p:nvSpPr>
            <p:cNvPr id="86" name="Freeform 11">
              <a:extLst>
                <a:ext uri="{FF2B5EF4-FFF2-40B4-BE49-F238E27FC236}">
                  <a16:creationId xmlns:a16="http://schemas.microsoft.com/office/drawing/2014/main" id="{5CECA803-682A-8DE6-58C0-A774FF7D9723}"/>
                </a:ext>
              </a:extLst>
            </p:cNvPr>
            <p:cNvSpPr>
              <a:spLocks/>
            </p:cNvSpPr>
            <p:nvPr/>
          </p:nvSpPr>
          <p:spPr bwMode="auto">
            <a:xfrm rot="18900000">
              <a:off x="5603572" y="2692294"/>
              <a:ext cx="2466836" cy="3371564"/>
            </a:xfrm>
            <a:custGeom>
              <a:avLst/>
              <a:gdLst>
                <a:gd name="T0" fmla="*/ 458 w 467"/>
                <a:gd name="T1" fmla="*/ 343 h 639"/>
                <a:gd name="T2" fmla="*/ 448 w 467"/>
                <a:gd name="T3" fmla="*/ 340 h 639"/>
                <a:gd name="T4" fmla="*/ 458 w 467"/>
                <a:gd name="T5" fmla="*/ 343 h 639"/>
                <a:gd name="T6" fmla="*/ 399 w 467"/>
                <a:gd name="T7" fmla="*/ 243 h 639"/>
                <a:gd name="T8" fmla="*/ 399 w 467"/>
                <a:gd name="T9" fmla="*/ 243 h 639"/>
                <a:gd name="T10" fmla="*/ 348 w 467"/>
                <a:gd name="T11" fmla="*/ 119 h 639"/>
                <a:gd name="T12" fmla="*/ 394 w 467"/>
                <a:gd name="T13" fmla="*/ 2 h 639"/>
                <a:gd name="T14" fmla="*/ 391 w 467"/>
                <a:gd name="T15" fmla="*/ 0 h 639"/>
                <a:gd name="T16" fmla="*/ 299 w 467"/>
                <a:gd name="T17" fmla="*/ 52 h 639"/>
                <a:gd name="T18" fmla="*/ 289 w 467"/>
                <a:gd name="T19" fmla="*/ 119 h 639"/>
                <a:gd name="T20" fmla="*/ 298 w 467"/>
                <a:gd name="T21" fmla="*/ 183 h 639"/>
                <a:gd name="T22" fmla="*/ 346 w 467"/>
                <a:gd name="T23" fmla="*/ 271 h 639"/>
                <a:gd name="T24" fmla="*/ 346 w 467"/>
                <a:gd name="T25" fmla="*/ 271 h 639"/>
                <a:gd name="T26" fmla="*/ 346 w 467"/>
                <a:gd name="T27" fmla="*/ 272 h 639"/>
                <a:gd name="T28" fmla="*/ 368 w 467"/>
                <a:gd name="T29" fmla="*/ 294 h 639"/>
                <a:gd name="T30" fmla="*/ 408 w 467"/>
                <a:gd name="T31" fmla="*/ 407 h 639"/>
                <a:gd name="T32" fmla="*/ 233 w 467"/>
                <a:gd name="T33" fmla="*/ 580 h 639"/>
                <a:gd name="T34" fmla="*/ 59 w 467"/>
                <a:gd name="T35" fmla="*/ 407 h 639"/>
                <a:gd name="T36" fmla="*/ 110 w 467"/>
                <a:gd name="T37" fmla="*/ 284 h 639"/>
                <a:gd name="T38" fmla="*/ 109 w 467"/>
                <a:gd name="T39" fmla="*/ 282 h 639"/>
                <a:gd name="T40" fmla="*/ 9 w 467"/>
                <a:gd name="T41" fmla="*/ 342 h 639"/>
                <a:gd name="T42" fmla="*/ 0 w 467"/>
                <a:gd name="T43" fmla="*/ 407 h 639"/>
                <a:gd name="T44" fmla="*/ 233 w 467"/>
                <a:gd name="T45" fmla="*/ 639 h 639"/>
                <a:gd name="T46" fmla="*/ 467 w 467"/>
                <a:gd name="T47" fmla="*/ 407 h 639"/>
                <a:gd name="T48" fmla="*/ 458 w 467"/>
                <a:gd name="T49" fmla="*/ 343 h 6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67" h="639">
                  <a:moveTo>
                    <a:pt x="458" y="343"/>
                  </a:moveTo>
                  <a:cubicBezTo>
                    <a:pt x="455" y="342"/>
                    <a:pt x="452" y="341"/>
                    <a:pt x="448" y="340"/>
                  </a:cubicBezTo>
                  <a:cubicBezTo>
                    <a:pt x="452" y="341"/>
                    <a:pt x="455" y="342"/>
                    <a:pt x="458" y="343"/>
                  </a:cubicBezTo>
                  <a:cubicBezTo>
                    <a:pt x="447" y="305"/>
                    <a:pt x="426" y="271"/>
                    <a:pt x="399" y="243"/>
                  </a:cubicBezTo>
                  <a:cubicBezTo>
                    <a:pt x="399" y="243"/>
                    <a:pt x="399" y="243"/>
                    <a:pt x="399" y="243"/>
                  </a:cubicBezTo>
                  <a:cubicBezTo>
                    <a:pt x="367" y="212"/>
                    <a:pt x="348" y="168"/>
                    <a:pt x="348" y="119"/>
                  </a:cubicBezTo>
                  <a:cubicBezTo>
                    <a:pt x="348" y="74"/>
                    <a:pt x="365" y="33"/>
                    <a:pt x="394" y="2"/>
                  </a:cubicBezTo>
                  <a:cubicBezTo>
                    <a:pt x="391" y="0"/>
                    <a:pt x="391" y="0"/>
                    <a:pt x="391" y="0"/>
                  </a:cubicBezTo>
                  <a:cubicBezTo>
                    <a:pt x="365" y="24"/>
                    <a:pt x="333" y="42"/>
                    <a:pt x="299" y="52"/>
                  </a:cubicBezTo>
                  <a:cubicBezTo>
                    <a:pt x="292" y="74"/>
                    <a:pt x="289" y="96"/>
                    <a:pt x="289" y="119"/>
                  </a:cubicBezTo>
                  <a:cubicBezTo>
                    <a:pt x="289" y="141"/>
                    <a:pt x="292" y="163"/>
                    <a:pt x="298" y="183"/>
                  </a:cubicBezTo>
                  <a:cubicBezTo>
                    <a:pt x="307" y="216"/>
                    <a:pt x="324" y="246"/>
                    <a:pt x="346" y="271"/>
                  </a:cubicBezTo>
                  <a:cubicBezTo>
                    <a:pt x="346" y="271"/>
                    <a:pt x="346" y="271"/>
                    <a:pt x="346" y="271"/>
                  </a:cubicBezTo>
                  <a:cubicBezTo>
                    <a:pt x="346" y="271"/>
                    <a:pt x="346" y="271"/>
                    <a:pt x="346" y="272"/>
                  </a:cubicBezTo>
                  <a:cubicBezTo>
                    <a:pt x="353" y="279"/>
                    <a:pt x="360" y="287"/>
                    <a:pt x="368" y="294"/>
                  </a:cubicBezTo>
                  <a:cubicBezTo>
                    <a:pt x="393" y="324"/>
                    <a:pt x="408" y="364"/>
                    <a:pt x="408" y="407"/>
                  </a:cubicBezTo>
                  <a:cubicBezTo>
                    <a:pt x="408" y="503"/>
                    <a:pt x="330" y="580"/>
                    <a:pt x="233" y="580"/>
                  </a:cubicBezTo>
                  <a:cubicBezTo>
                    <a:pt x="137" y="580"/>
                    <a:pt x="59" y="503"/>
                    <a:pt x="59" y="407"/>
                  </a:cubicBezTo>
                  <a:cubicBezTo>
                    <a:pt x="59" y="359"/>
                    <a:pt x="78" y="315"/>
                    <a:pt x="110" y="284"/>
                  </a:cubicBezTo>
                  <a:cubicBezTo>
                    <a:pt x="109" y="282"/>
                    <a:pt x="109" y="282"/>
                    <a:pt x="109" y="282"/>
                  </a:cubicBezTo>
                  <a:cubicBezTo>
                    <a:pt x="82" y="310"/>
                    <a:pt x="47" y="331"/>
                    <a:pt x="9" y="342"/>
                  </a:cubicBezTo>
                  <a:cubicBezTo>
                    <a:pt x="3" y="363"/>
                    <a:pt x="0" y="384"/>
                    <a:pt x="0" y="407"/>
                  </a:cubicBezTo>
                  <a:cubicBezTo>
                    <a:pt x="0" y="535"/>
                    <a:pt x="105" y="639"/>
                    <a:pt x="233" y="639"/>
                  </a:cubicBezTo>
                  <a:cubicBezTo>
                    <a:pt x="362" y="639"/>
                    <a:pt x="467" y="535"/>
                    <a:pt x="467" y="407"/>
                  </a:cubicBezTo>
                  <a:cubicBezTo>
                    <a:pt x="467" y="385"/>
                    <a:pt x="464" y="363"/>
                    <a:pt x="458" y="343"/>
                  </a:cubicBezTo>
                  <a:close/>
                </a:path>
              </a:pathLst>
            </a:custGeom>
            <a:solidFill>
              <a:srgbClr val="CD1F58">
                <a:lumMod val="75000"/>
              </a:srgbClr>
            </a:solidFill>
            <a:ln>
              <a:noFill/>
            </a:ln>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prstClr val="black"/>
                </a:solidFill>
                <a:effectLst/>
                <a:uLnTx/>
                <a:uFillTx/>
                <a:latin typeface="Network Rail Sans" panose="02000000040000020004" pitchFamily="2" charset="0"/>
              </a:endParaRPr>
            </a:p>
          </p:txBody>
        </p:sp>
        <p:sp>
          <p:nvSpPr>
            <p:cNvPr id="87" name="Freeform 12">
              <a:extLst>
                <a:ext uri="{FF2B5EF4-FFF2-40B4-BE49-F238E27FC236}">
                  <a16:creationId xmlns:a16="http://schemas.microsoft.com/office/drawing/2014/main" id="{B4452585-F461-4ED5-9046-3FC667D3544C}"/>
                </a:ext>
              </a:extLst>
            </p:cNvPr>
            <p:cNvSpPr>
              <a:spLocks/>
            </p:cNvSpPr>
            <p:nvPr/>
          </p:nvSpPr>
          <p:spPr bwMode="auto">
            <a:xfrm rot="18900000">
              <a:off x="5169521" y="1642599"/>
              <a:ext cx="3364879" cy="2453465"/>
            </a:xfrm>
            <a:custGeom>
              <a:avLst/>
              <a:gdLst>
                <a:gd name="T0" fmla="*/ 403 w 637"/>
                <a:gd name="T1" fmla="*/ 0 h 465"/>
                <a:gd name="T2" fmla="*/ 338 w 637"/>
                <a:gd name="T3" fmla="*/ 9 h 465"/>
                <a:gd name="T4" fmla="*/ 242 w 637"/>
                <a:gd name="T5" fmla="*/ 61 h 465"/>
                <a:gd name="T6" fmla="*/ 114 w 637"/>
                <a:gd name="T7" fmla="*/ 116 h 465"/>
                <a:gd name="T8" fmla="*/ 0 w 637"/>
                <a:gd name="T9" fmla="*/ 74 h 465"/>
                <a:gd name="T10" fmla="*/ 50 w 637"/>
                <a:gd name="T11" fmla="*/ 166 h 465"/>
                <a:gd name="T12" fmla="*/ 114 w 637"/>
                <a:gd name="T13" fmla="*/ 175 h 465"/>
                <a:gd name="T14" fmla="*/ 180 w 637"/>
                <a:gd name="T15" fmla="*/ 165 h 465"/>
                <a:gd name="T16" fmla="*/ 274 w 637"/>
                <a:gd name="T17" fmla="*/ 116 h 465"/>
                <a:gd name="T18" fmla="*/ 285 w 637"/>
                <a:gd name="T19" fmla="*/ 105 h 465"/>
                <a:gd name="T20" fmla="*/ 403 w 637"/>
                <a:gd name="T21" fmla="*/ 59 h 465"/>
                <a:gd name="T22" fmla="*/ 578 w 637"/>
                <a:gd name="T23" fmla="*/ 232 h 465"/>
                <a:gd name="T24" fmla="*/ 403 w 637"/>
                <a:gd name="T25" fmla="*/ 406 h 465"/>
                <a:gd name="T26" fmla="*/ 281 w 637"/>
                <a:gd name="T27" fmla="*/ 356 h 465"/>
                <a:gd name="T28" fmla="*/ 280 w 637"/>
                <a:gd name="T29" fmla="*/ 356 h 465"/>
                <a:gd name="T30" fmla="*/ 280 w 637"/>
                <a:gd name="T31" fmla="*/ 356 h 465"/>
                <a:gd name="T32" fmla="*/ 339 w 637"/>
                <a:gd name="T33" fmla="*/ 456 h 465"/>
                <a:gd name="T34" fmla="*/ 403 w 637"/>
                <a:gd name="T35" fmla="*/ 465 h 465"/>
                <a:gd name="T36" fmla="*/ 637 w 637"/>
                <a:gd name="T37" fmla="*/ 232 h 465"/>
                <a:gd name="T38" fmla="*/ 403 w 637"/>
                <a:gd name="T39" fmla="*/ 0 h 4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37" h="465">
                  <a:moveTo>
                    <a:pt x="403" y="0"/>
                  </a:moveTo>
                  <a:cubicBezTo>
                    <a:pt x="381" y="0"/>
                    <a:pt x="359" y="3"/>
                    <a:pt x="338" y="9"/>
                  </a:cubicBezTo>
                  <a:cubicBezTo>
                    <a:pt x="303" y="19"/>
                    <a:pt x="242" y="61"/>
                    <a:pt x="242" y="61"/>
                  </a:cubicBezTo>
                  <a:cubicBezTo>
                    <a:pt x="210" y="95"/>
                    <a:pt x="165" y="116"/>
                    <a:pt x="114" y="116"/>
                  </a:cubicBezTo>
                  <a:cubicBezTo>
                    <a:pt x="71" y="116"/>
                    <a:pt x="31" y="100"/>
                    <a:pt x="0" y="74"/>
                  </a:cubicBezTo>
                  <a:cubicBezTo>
                    <a:pt x="23" y="100"/>
                    <a:pt x="40" y="133"/>
                    <a:pt x="50" y="166"/>
                  </a:cubicBezTo>
                  <a:cubicBezTo>
                    <a:pt x="70" y="171"/>
                    <a:pt x="92" y="175"/>
                    <a:pt x="114" y="175"/>
                  </a:cubicBezTo>
                  <a:cubicBezTo>
                    <a:pt x="137" y="175"/>
                    <a:pt x="159" y="171"/>
                    <a:pt x="180" y="165"/>
                  </a:cubicBezTo>
                  <a:cubicBezTo>
                    <a:pt x="214" y="155"/>
                    <a:pt x="248" y="139"/>
                    <a:pt x="274" y="116"/>
                  </a:cubicBezTo>
                  <a:cubicBezTo>
                    <a:pt x="278" y="112"/>
                    <a:pt x="282" y="108"/>
                    <a:pt x="285" y="105"/>
                  </a:cubicBezTo>
                  <a:cubicBezTo>
                    <a:pt x="316" y="76"/>
                    <a:pt x="358" y="59"/>
                    <a:pt x="403" y="59"/>
                  </a:cubicBezTo>
                  <a:cubicBezTo>
                    <a:pt x="500" y="59"/>
                    <a:pt x="578" y="136"/>
                    <a:pt x="578" y="232"/>
                  </a:cubicBezTo>
                  <a:cubicBezTo>
                    <a:pt x="578" y="328"/>
                    <a:pt x="500" y="406"/>
                    <a:pt x="403" y="406"/>
                  </a:cubicBezTo>
                  <a:cubicBezTo>
                    <a:pt x="355" y="406"/>
                    <a:pt x="312" y="387"/>
                    <a:pt x="281" y="356"/>
                  </a:cubicBezTo>
                  <a:cubicBezTo>
                    <a:pt x="280" y="356"/>
                    <a:pt x="280" y="356"/>
                    <a:pt x="280" y="356"/>
                  </a:cubicBezTo>
                  <a:cubicBezTo>
                    <a:pt x="280" y="356"/>
                    <a:pt x="280" y="356"/>
                    <a:pt x="280" y="356"/>
                  </a:cubicBezTo>
                  <a:cubicBezTo>
                    <a:pt x="307" y="384"/>
                    <a:pt x="328" y="418"/>
                    <a:pt x="339" y="456"/>
                  </a:cubicBezTo>
                  <a:cubicBezTo>
                    <a:pt x="359" y="462"/>
                    <a:pt x="381" y="465"/>
                    <a:pt x="403" y="465"/>
                  </a:cubicBezTo>
                  <a:cubicBezTo>
                    <a:pt x="532" y="465"/>
                    <a:pt x="637" y="360"/>
                    <a:pt x="637" y="232"/>
                  </a:cubicBezTo>
                  <a:cubicBezTo>
                    <a:pt x="637" y="104"/>
                    <a:pt x="532" y="0"/>
                    <a:pt x="403" y="0"/>
                  </a:cubicBezTo>
                  <a:close/>
                </a:path>
              </a:pathLst>
            </a:custGeom>
            <a:solidFill>
              <a:srgbClr val="CD1F58">
                <a:lumMod val="60000"/>
                <a:lumOff val="40000"/>
              </a:srgbClr>
            </a:solidFill>
            <a:ln>
              <a:noFill/>
            </a:ln>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prstClr val="black"/>
                </a:solidFill>
                <a:effectLst/>
                <a:uLnTx/>
                <a:uFillTx/>
                <a:latin typeface="Network Rail Sans" panose="02000000040000020004" pitchFamily="2" charset="0"/>
              </a:endParaRPr>
            </a:p>
          </p:txBody>
        </p:sp>
        <p:sp>
          <p:nvSpPr>
            <p:cNvPr id="88" name="Freeform 13">
              <a:extLst>
                <a:ext uri="{FF2B5EF4-FFF2-40B4-BE49-F238E27FC236}">
                  <a16:creationId xmlns:a16="http://schemas.microsoft.com/office/drawing/2014/main" id="{4220AC11-4228-2E01-318B-0808E8C17AC1}"/>
                </a:ext>
              </a:extLst>
            </p:cNvPr>
            <p:cNvSpPr>
              <a:spLocks noEditPoints="1"/>
            </p:cNvSpPr>
            <p:nvPr/>
          </p:nvSpPr>
          <p:spPr bwMode="auto">
            <a:xfrm rot="18900000">
              <a:off x="3657600" y="3161588"/>
              <a:ext cx="3338137" cy="2453465"/>
            </a:xfrm>
            <a:custGeom>
              <a:avLst/>
              <a:gdLst>
                <a:gd name="T0" fmla="*/ 586 w 632"/>
                <a:gd name="T1" fmla="*/ 304 h 465"/>
                <a:gd name="T2" fmla="*/ 584 w 632"/>
                <a:gd name="T3" fmla="*/ 297 h 465"/>
                <a:gd name="T4" fmla="*/ 519 w 632"/>
                <a:gd name="T5" fmla="*/ 288 h 465"/>
                <a:gd name="T6" fmla="*/ 453 w 632"/>
                <a:gd name="T7" fmla="*/ 298 h 465"/>
                <a:gd name="T8" fmla="*/ 340 w 632"/>
                <a:gd name="T9" fmla="*/ 373 h 465"/>
                <a:gd name="T10" fmla="*/ 234 w 632"/>
                <a:gd name="T11" fmla="*/ 406 h 465"/>
                <a:gd name="T12" fmla="*/ 59 w 632"/>
                <a:gd name="T13" fmla="*/ 233 h 465"/>
                <a:gd name="T14" fmla="*/ 234 w 632"/>
                <a:gd name="T15" fmla="*/ 59 h 465"/>
                <a:gd name="T16" fmla="*/ 357 w 632"/>
                <a:gd name="T17" fmla="*/ 110 h 465"/>
                <a:gd name="T18" fmla="*/ 357 w 632"/>
                <a:gd name="T19" fmla="*/ 110 h 465"/>
                <a:gd name="T20" fmla="*/ 357 w 632"/>
                <a:gd name="T21" fmla="*/ 110 h 465"/>
                <a:gd name="T22" fmla="*/ 296 w 632"/>
                <a:gd name="T23" fmla="*/ 10 h 465"/>
                <a:gd name="T24" fmla="*/ 295 w 632"/>
                <a:gd name="T25" fmla="*/ 9 h 465"/>
                <a:gd name="T26" fmla="*/ 234 w 632"/>
                <a:gd name="T27" fmla="*/ 0 h 465"/>
                <a:gd name="T28" fmla="*/ 0 w 632"/>
                <a:gd name="T29" fmla="*/ 233 h 465"/>
                <a:gd name="T30" fmla="*/ 234 w 632"/>
                <a:gd name="T31" fmla="*/ 465 h 465"/>
                <a:gd name="T32" fmla="*/ 299 w 632"/>
                <a:gd name="T33" fmla="*/ 456 h 465"/>
                <a:gd name="T34" fmla="*/ 300 w 632"/>
                <a:gd name="T35" fmla="*/ 455 h 465"/>
                <a:gd name="T36" fmla="*/ 396 w 632"/>
                <a:gd name="T37" fmla="*/ 396 h 465"/>
                <a:gd name="T38" fmla="*/ 395 w 632"/>
                <a:gd name="T39" fmla="*/ 396 h 465"/>
                <a:gd name="T40" fmla="*/ 396 w 632"/>
                <a:gd name="T41" fmla="*/ 398 h 465"/>
                <a:gd name="T42" fmla="*/ 519 w 632"/>
                <a:gd name="T43" fmla="*/ 347 h 465"/>
                <a:gd name="T44" fmla="*/ 632 w 632"/>
                <a:gd name="T45" fmla="*/ 385 h 465"/>
                <a:gd name="T46" fmla="*/ 632 w 632"/>
                <a:gd name="T47" fmla="*/ 385 h 465"/>
                <a:gd name="T48" fmla="*/ 586 w 632"/>
                <a:gd name="T49" fmla="*/ 304 h 465"/>
                <a:gd name="T50" fmla="*/ 406 w 632"/>
                <a:gd name="T51" fmla="*/ 385 h 465"/>
                <a:gd name="T52" fmla="*/ 399 w 632"/>
                <a:gd name="T53" fmla="*/ 392 h 465"/>
                <a:gd name="T54" fmla="*/ 406 w 632"/>
                <a:gd name="T55" fmla="*/ 385 h 465"/>
                <a:gd name="T56" fmla="*/ 449 w 632"/>
                <a:gd name="T57" fmla="*/ 312 h 465"/>
                <a:gd name="T58" fmla="*/ 447 w 632"/>
                <a:gd name="T59" fmla="*/ 316 h 465"/>
                <a:gd name="T60" fmla="*/ 449 w 632"/>
                <a:gd name="T61" fmla="*/ 312 h 465"/>
                <a:gd name="T62" fmla="*/ 444 w 632"/>
                <a:gd name="T63" fmla="*/ 325 h 465"/>
                <a:gd name="T64" fmla="*/ 441 w 632"/>
                <a:gd name="T65" fmla="*/ 330 h 465"/>
                <a:gd name="T66" fmla="*/ 444 w 632"/>
                <a:gd name="T67" fmla="*/ 325 h 465"/>
                <a:gd name="T68" fmla="*/ 437 w 632"/>
                <a:gd name="T69" fmla="*/ 338 h 465"/>
                <a:gd name="T70" fmla="*/ 435 w 632"/>
                <a:gd name="T71" fmla="*/ 343 h 465"/>
                <a:gd name="T72" fmla="*/ 437 w 632"/>
                <a:gd name="T73" fmla="*/ 338 h 465"/>
                <a:gd name="T74" fmla="*/ 431 w 632"/>
                <a:gd name="T75" fmla="*/ 351 h 465"/>
                <a:gd name="T76" fmla="*/ 427 w 632"/>
                <a:gd name="T77" fmla="*/ 356 h 465"/>
                <a:gd name="T78" fmla="*/ 431 w 632"/>
                <a:gd name="T79" fmla="*/ 351 h 465"/>
                <a:gd name="T80" fmla="*/ 423 w 632"/>
                <a:gd name="T81" fmla="*/ 363 h 465"/>
                <a:gd name="T82" fmla="*/ 419 w 632"/>
                <a:gd name="T83" fmla="*/ 369 h 465"/>
                <a:gd name="T84" fmla="*/ 423 w 632"/>
                <a:gd name="T85" fmla="*/ 363 h 465"/>
                <a:gd name="T86" fmla="*/ 415 w 632"/>
                <a:gd name="T87" fmla="*/ 374 h 465"/>
                <a:gd name="T88" fmla="*/ 409 w 632"/>
                <a:gd name="T89" fmla="*/ 381 h 465"/>
                <a:gd name="T90" fmla="*/ 415 w 632"/>
                <a:gd name="T91" fmla="*/ 374 h 4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632" h="465">
                  <a:moveTo>
                    <a:pt x="586" y="304"/>
                  </a:moveTo>
                  <a:cubicBezTo>
                    <a:pt x="585" y="302"/>
                    <a:pt x="584" y="299"/>
                    <a:pt x="584" y="297"/>
                  </a:cubicBezTo>
                  <a:cubicBezTo>
                    <a:pt x="563" y="291"/>
                    <a:pt x="542" y="288"/>
                    <a:pt x="519" y="288"/>
                  </a:cubicBezTo>
                  <a:cubicBezTo>
                    <a:pt x="496" y="288"/>
                    <a:pt x="474" y="292"/>
                    <a:pt x="453" y="298"/>
                  </a:cubicBezTo>
                  <a:cubicBezTo>
                    <a:pt x="408" y="311"/>
                    <a:pt x="369" y="337"/>
                    <a:pt x="340" y="373"/>
                  </a:cubicBezTo>
                  <a:cubicBezTo>
                    <a:pt x="310" y="394"/>
                    <a:pt x="273" y="406"/>
                    <a:pt x="234" y="406"/>
                  </a:cubicBezTo>
                  <a:cubicBezTo>
                    <a:pt x="137" y="406"/>
                    <a:pt x="59" y="329"/>
                    <a:pt x="59" y="233"/>
                  </a:cubicBezTo>
                  <a:cubicBezTo>
                    <a:pt x="59" y="137"/>
                    <a:pt x="137" y="59"/>
                    <a:pt x="234" y="59"/>
                  </a:cubicBezTo>
                  <a:cubicBezTo>
                    <a:pt x="282" y="59"/>
                    <a:pt x="325" y="79"/>
                    <a:pt x="357" y="110"/>
                  </a:cubicBezTo>
                  <a:cubicBezTo>
                    <a:pt x="357" y="110"/>
                    <a:pt x="357" y="110"/>
                    <a:pt x="357" y="110"/>
                  </a:cubicBezTo>
                  <a:cubicBezTo>
                    <a:pt x="357" y="110"/>
                    <a:pt x="357" y="110"/>
                    <a:pt x="357" y="110"/>
                  </a:cubicBezTo>
                  <a:cubicBezTo>
                    <a:pt x="329" y="83"/>
                    <a:pt x="307" y="48"/>
                    <a:pt x="296" y="10"/>
                  </a:cubicBezTo>
                  <a:cubicBezTo>
                    <a:pt x="295" y="9"/>
                    <a:pt x="295" y="9"/>
                    <a:pt x="295" y="9"/>
                  </a:cubicBezTo>
                  <a:cubicBezTo>
                    <a:pt x="276" y="3"/>
                    <a:pt x="255" y="0"/>
                    <a:pt x="234" y="0"/>
                  </a:cubicBezTo>
                  <a:cubicBezTo>
                    <a:pt x="105" y="0"/>
                    <a:pt x="0" y="105"/>
                    <a:pt x="0" y="233"/>
                  </a:cubicBezTo>
                  <a:cubicBezTo>
                    <a:pt x="0" y="361"/>
                    <a:pt x="105" y="465"/>
                    <a:pt x="234" y="465"/>
                  </a:cubicBezTo>
                  <a:cubicBezTo>
                    <a:pt x="256" y="465"/>
                    <a:pt x="279" y="462"/>
                    <a:pt x="299" y="456"/>
                  </a:cubicBezTo>
                  <a:cubicBezTo>
                    <a:pt x="300" y="455"/>
                    <a:pt x="300" y="455"/>
                    <a:pt x="300" y="455"/>
                  </a:cubicBezTo>
                  <a:cubicBezTo>
                    <a:pt x="337" y="443"/>
                    <a:pt x="370" y="423"/>
                    <a:pt x="396" y="396"/>
                  </a:cubicBezTo>
                  <a:cubicBezTo>
                    <a:pt x="396" y="396"/>
                    <a:pt x="396" y="396"/>
                    <a:pt x="395" y="396"/>
                  </a:cubicBezTo>
                  <a:cubicBezTo>
                    <a:pt x="396" y="398"/>
                    <a:pt x="396" y="398"/>
                    <a:pt x="396" y="398"/>
                  </a:cubicBezTo>
                  <a:cubicBezTo>
                    <a:pt x="428" y="367"/>
                    <a:pt x="471" y="347"/>
                    <a:pt x="519" y="347"/>
                  </a:cubicBezTo>
                  <a:cubicBezTo>
                    <a:pt x="561" y="347"/>
                    <a:pt x="601" y="360"/>
                    <a:pt x="632" y="385"/>
                  </a:cubicBezTo>
                  <a:cubicBezTo>
                    <a:pt x="632" y="385"/>
                    <a:pt x="632" y="385"/>
                    <a:pt x="632" y="385"/>
                  </a:cubicBezTo>
                  <a:cubicBezTo>
                    <a:pt x="611" y="361"/>
                    <a:pt x="596" y="334"/>
                    <a:pt x="586" y="304"/>
                  </a:cubicBezTo>
                  <a:close/>
                  <a:moveTo>
                    <a:pt x="406" y="385"/>
                  </a:moveTo>
                  <a:cubicBezTo>
                    <a:pt x="403" y="388"/>
                    <a:pt x="401" y="390"/>
                    <a:pt x="399" y="392"/>
                  </a:cubicBezTo>
                  <a:cubicBezTo>
                    <a:pt x="401" y="390"/>
                    <a:pt x="403" y="388"/>
                    <a:pt x="406" y="385"/>
                  </a:cubicBezTo>
                  <a:close/>
                  <a:moveTo>
                    <a:pt x="449" y="312"/>
                  </a:moveTo>
                  <a:cubicBezTo>
                    <a:pt x="448" y="313"/>
                    <a:pt x="448" y="314"/>
                    <a:pt x="447" y="316"/>
                  </a:cubicBezTo>
                  <a:cubicBezTo>
                    <a:pt x="448" y="314"/>
                    <a:pt x="448" y="313"/>
                    <a:pt x="449" y="312"/>
                  </a:cubicBezTo>
                  <a:close/>
                  <a:moveTo>
                    <a:pt x="444" y="325"/>
                  </a:moveTo>
                  <a:cubicBezTo>
                    <a:pt x="443" y="327"/>
                    <a:pt x="442" y="328"/>
                    <a:pt x="441" y="330"/>
                  </a:cubicBezTo>
                  <a:cubicBezTo>
                    <a:pt x="442" y="328"/>
                    <a:pt x="443" y="327"/>
                    <a:pt x="444" y="325"/>
                  </a:cubicBezTo>
                  <a:close/>
                  <a:moveTo>
                    <a:pt x="437" y="338"/>
                  </a:moveTo>
                  <a:cubicBezTo>
                    <a:pt x="437" y="340"/>
                    <a:pt x="436" y="342"/>
                    <a:pt x="435" y="343"/>
                  </a:cubicBezTo>
                  <a:cubicBezTo>
                    <a:pt x="436" y="342"/>
                    <a:pt x="437" y="340"/>
                    <a:pt x="437" y="338"/>
                  </a:cubicBezTo>
                  <a:close/>
                  <a:moveTo>
                    <a:pt x="431" y="351"/>
                  </a:moveTo>
                  <a:cubicBezTo>
                    <a:pt x="429" y="353"/>
                    <a:pt x="428" y="354"/>
                    <a:pt x="427" y="356"/>
                  </a:cubicBezTo>
                  <a:cubicBezTo>
                    <a:pt x="428" y="354"/>
                    <a:pt x="429" y="353"/>
                    <a:pt x="431" y="351"/>
                  </a:cubicBezTo>
                  <a:close/>
                  <a:moveTo>
                    <a:pt x="423" y="363"/>
                  </a:moveTo>
                  <a:cubicBezTo>
                    <a:pt x="422" y="365"/>
                    <a:pt x="420" y="367"/>
                    <a:pt x="419" y="369"/>
                  </a:cubicBezTo>
                  <a:cubicBezTo>
                    <a:pt x="420" y="367"/>
                    <a:pt x="422" y="365"/>
                    <a:pt x="423" y="363"/>
                  </a:cubicBezTo>
                  <a:close/>
                  <a:moveTo>
                    <a:pt x="415" y="374"/>
                  </a:moveTo>
                  <a:cubicBezTo>
                    <a:pt x="413" y="376"/>
                    <a:pt x="411" y="379"/>
                    <a:pt x="409" y="381"/>
                  </a:cubicBezTo>
                  <a:cubicBezTo>
                    <a:pt x="411" y="379"/>
                    <a:pt x="413" y="376"/>
                    <a:pt x="415" y="374"/>
                  </a:cubicBezTo>
                  <a:close/>
                </a:path>
              </a:pathLst>
            </a:custGeom>
            <a:solidFill>
              <a:srgbClr val="CD1F58"/>
            </a:solidFill>
            <a:ln>
              <a:noFill/>
            </a:ln>
            <a:effectLst/>
          </p:spPr>
          <p:txBody>
            <a:bodyPr vert="horz" wrap="square" lIns="91440" tIns="45720" rIns="91440" bIns="45720" numCol="1" anchor="t" anchorCtr="0" compatLnSpc="1">
              <a:prstTxWarp prst="textNoShape">
                <a:avLst/>
              </a:prstTxWarp>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en-US" sz="2400" b="0" i="0" u="none" strike="noStrike" kern="0" cap="none" spc="0" normalizeH="0" baseline="0" noProof="0">
                <a:ln>
                  <a:noFill/>
                </a:ln>
                <a:solidFill>
                  <a:srgbClr val="EF314C"/>
                </a:solidFill>
                <a:effectLst/>
                <a:uLnTx/>
                <a:uFillTx/>
                <a:latin typeface="Network Rail Sans" panose="02000000040000020004" pitchFamily="2" charset="0"/>
              </a:endParaRPr>
            </a:p>
          </p:txBody>
        </p:sp>
      </p:grpSp>
      <p:grpSp>
        <p:nvGrpSpPr>
          <p:cNvPr id="89" name="Group 88">
            <a:extLst>
              <a:ext uri="{FF2B5EF4-FFF2-40B4-BE49-F238E27FC236}">
                <a16:creationId xmlns:a16="http://schemas.microsoft.com/office/drawing/2014/main" id="{EA091A70-8322-A8C0-F9C9-A639159ABE9E}"/>
              </a:ext>
            </a:extLst>
          </p:cNvPr>
          <p:cNvGrpSpPr/>
          <p:nvPr/>
        </p:nvGrpSpPr>
        <p:grpSpPr>
          <a:xfrm>
            <a:off x="5274946" y="3358914"/>
            <a:ext cx="1535794" cy="1535794"/>
            <a:chOff x="5365280" y="2892179"/>
            <a:chExt cx="1461440" cy="1461440"/>
          </a:xfrm>
        </p:grpSpPr>
        <p:sp>
          <p:nvSpPr>
            <p:cNvPr id="90" name="Oval 89">
              <a:extLst>
                <a:ext uri="{FF2B5EF4-FFF2-40B4-BE49-F238E27FC236}">
                  <a16:creationId xmlns:a16="http://schemas.microsoft.com/office/drawing/2014/main" id="{18C44D00-B9E0-3A7C-EFF3-17E2E14D7024}"/>
                </a:ext>
              </a:extLst>
            </p:cNvPr>
            <p:cNvSpPr/>
            <p:nvPr/>
          </p:nvSpPr>
          <p:spPr>
            <a:xfrm>
              <a:off x="5365280" y="2892179"/>
              <a:ext cx="1461440" cy="1461440"/>
            </a:xfrm>
            <a:prstGeom prst="ellipse">
              <a:avLst/>
            </a:prstGeom>
            <a:solidFill>
              <a:srgbClr val="FFFFFF"/>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Network Rail Sans" panose="02000000040000020004" pitchFamily="2" charset="0"/>
                <a:ea typeface="+mn-ea"/>
                <a:cs typeface="+mn-cs"/>
              </a:endParaRPr>
            </a:p>
          </p:txBody>
        </p:sp>
        <p:sp>
          <p:nvSpPr>
            <p:cNvPr id="91" name="Oval 90">
              <a:extLst>
                <a:ext uri="{FF2B5EF4-FFF2-40B4-BE49-F238E27FC236}">
                  <a16:creationId xmlns:a16="http://schemas.microsoft.com/office/drawing/2014/main" id="{B77F59CE-DDBA-F6D1-FC13-B935F16DD269}"/>
                </a:ext>
              </a:extLst>
            </p:cNvPr>
            <p:cNvSpPr/>
            <p:nvPr/>
          </p:nvSpPr>
          <p:spPr>
            <a:xfrm>
              <a:off x="5505450" y="3032349"/>
              <a:ext cx="1181100" cy="1181100"/>
            </a:xfrm>
            <a:prstGeom prst="ellipse">
              <a:avLst/>
            </a:prstGeom>
            <a:solidFill>
              <a:srgbClr val="FFFFFF"/>
            </a:solidFill>
            <a:ln w="9525" cap="flat" cmpd="sng" algn="ctr">
              <a:solidFill>
                <a:sysClr val="window" lastClr="FFFFFF">
                  <a:lumMod val="85000"/>
                </a:sys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Network Rail Sans" panose="02000000040000020004" pitchFamily="2" charset="0"/>
                <a:ea typeface="+mn-ea"/>
                <a:cs typeface="+mn-cs"/>
              </a:endParaRPr>
            </a:p>
          </p:txBody>
        </p:sp>
      </p:grpSp>
      <p:sp>
        <p:nvSpPr>
          <p:cNvPr id="92" name="TextBox 91">
            <a:extLst>
              <a:ext uri="{FF2B5EF4-FFF2-40B4-BE49-F238E27FC236}">
                <a16:creationId xmlns:a16="http://schemas.microsoft.com/office/drawing/2014/main" id="{2AC04265-7E46-6F32-1630-A4C7C0BCDB23}"/>
              </a:ext>
            </a:extLst>
          </p:cNvPr>
          <p:cNvSpPr txBox="1"/>
          <p:nvPr/>
        </p:nvSpPr>
        <p:spPr>
          <a:xfrm>
            <a:off x="8606000" y="2416835"/>
            <a:ext cx="3220883" cy="1477328"/>
          </a:xfrm>
          <a:prstGeom prst="rect">
            <a:avLst/>
          </a:prstGeom>
          <a:noFill/>
        </p:spPr>
        <p:txBody>
          <a:bodyPr wrap="square" lIns="0" tIns="0" rIns="0" bIns="0" rtlCol="0">
            <a:spAutoFit/>
          </a:bodyPr>
          <a:lstStyle/>
          <a:p>
            <a:pPr marL="171450" indent="-171450">
              <a:buFont typeface="Arial" panose="020B0604020202020204" pitchFamily="34" charset="0"/>
              <a:buChar char="•"/>
              <a:defRPr/>
            </a:pPr>
            <a:r>
              <a:rPr lang="en-GB" sz="1200" dirty="0">
                <a:solidFill>
                  <a:prstClr val="black"/>
                </a:solidFill>
                <a:latin typeface="Network Rail Sans" panose="02000000040000020004" pitchFamily="2" charset="0"/>
              </a:rPr>
              <a:t>Must use the standard proposal documentation</a:t>
            </a:r>
          </a:p>
          <a:p>
            <a:pPr marL="171450" indent="-171450">
              <a:buFont typeface="Arial" panose="020B0604020202020204" pitchFamily="34" charset="0"/>
              <a:buChar char="•"/>
              <a:defRPr/>
            </a:pPr>
            <a:r>
              <a:rPr lang="en-GB" sz="1200" dirty="0">
                <a:solidFill>
                  <a:prstClr val="black"/>
                </a:solidFill>
                <a:latin typeface="Network Rail Sans" panose="02000000040000020004" pitchFamily="2" charset="0"/>
              </a:rPr>
              <a:t>Investment proposals must have a detailed breakdown of costs, Programme of Works (POW) with completed milestones, lead person responsible and points of contact for delivery and completion dates </a:t>
            </a:r>
          </a:p>
          <a:p>
            <a:pPr marL="171450" indent="-171450">
              <a:buFont typeface="Arial" panose="020B0604020202020204" pitchFamily="34" charset="0"/>
              <a:buChar char="•"/>
              <a:defRPr/>
            </a:pPr>
            <a:r>
              <a:rPr lang="en-GB" sz="1200" dirty="0">
                <a:solidFill>
                  <a:prstClr val="black"/>
                </a:solidFill>
                <a:latin typeface="Network Rail Sans" panose="02000000040000020004" pitchFamily="2" charset="0"/>
              </a:rPr>
              <a:t>Must agree to comply and provide assurance in line with FSIP Assurance criteria</a:t>
            </a:r>
          </a:p>
        </p:txBody>
      </p:sp>
      <p:sp>
        <p:nvSpPr>
          <p:cNvPr id="93" name="TextBox 92">
            <a:extLst>
              <a:ext uri="{FF2B5EF4-FFF2-40B4-BE49-F238E27FC236}">
                <a16:creationId xmlns:a16="http://schemas.microsoft.com/office/drawing/2014/main" id="{C69337E9-79BB-5305-8F84-5A700803A681}"/>
              </a:ext>
            </a:extLst>
          </p:cNvPr>
          <p:cNvSpPr txBox="1"/>
          <p:nvPr/>
        </p:nvSpPr>
        <p:spPr>
          <a:xfrm>
            <a:off x="8606000" y="2092167"/>
            <a:ext cx="3220883" cy="307777"/>
          </a:xfrm>
          <a:prstGeom prst="rect">
            <a:avLst/>
          </a:prstGeom>
          <a:noFill/>
        </p:spPr>
        <p:txBody>
          <a:bodyPr wrap="square" lIns="0" tIns="0" rIns="0" bIns="0" rtlCol="0">
            <a:spAutoFit/>
          </a:bodyPr>
          <a:lstStyle/>
          <a:p>
            <a:pPr>
              <a:defRPr/>
            </a:pPr>
            <a:r>
              <a:rPr lang="en-US" sz="2000" b="1">
                <a:solidFill>
                  <a:srgbClr val="CD1F58">
                    <a:lumMod val="60000"/>
                    <a:lumOff val="40000"/>
                  </a:srgbClr>
                </a:solidFill>
                <a:latin typeface="Network Rail Sans" panose="02000000040000020004" pitchFamily="2" charset="0"/>
              </a:rPr>
              <a:t>Proposal Content</a:t>
            </a:r>
          </a:p>
        </p:txBody>
      </p:sp>
      <p:sp>
        <p:nvSpPr>
          <p:cNvPr id="94" name="TextBox 93">
            <a:extLst>
              <a:ext uri="{FF2B5EF4-FFF2-40B4-BE49-F238E27FC236}">
                <a16:creationId xmlns:a16="http://schemas.microsoft.com/office/drawing/2014/main" id="{8BF9B6BD-8E77-201E-7690-41C6FE097C40}"/>
              </a:ext>
            </a:extLst>
          </p:cNvPr>
          <p:cNvSpPr txBox="1"/>
          <p:nvPr/>
        </p:nvSpPr>
        <p:spPr>
          <a:xfrm>
            <a:off x="8606000" y="4780405"/>
            <a:ext cx="3220883" cy="1107996"/>
          </a:xfrm>
          <a:prstGeom prst="rect">
            <a:avLst/>
          </a:prstGeom>
          <a:noFill/>
        </p:spPr>
        <p:txBody>
          <a:bodyPr wrap="square" lIns="0" tIns="0" rIns="0" bIns="0" rtlCol="0">
            <a:spAutoFit/>
          </a:bodyPr>
          <a:lstStyle/>
          <a:p>
            <a:pPr marL="171450" indent="-171450">
              <a:buFont typeface="Arial" panose="020B0604020202020204" pitchFamily="34" charset="0"/>
              <a:buChar char="•"/>
              <a:defRPr/>
            </a:pPr>
            <a:r>
              <a:rPr lang="en-GB" sz="1200" dirty="0">
                <a:solidFill>
                  <a:prstClr val="black"/>
                </a:solidFill>
                <a:latin typeface="Network Rail Sans" panose="02000000040000020004" pitchFamily="2" charset="0"/>
              </a:rPr>
              <a:t>All proposals must have an agreed maintenance commitment and once completed, handed back into operational use</a:t>
            </a:r>
          </a:p>
          <a:p>
            <a:pPr marL="171450" indent="-171450">
              <a:buFont typeface="Arial" panose="020B0604020202020204" pitchFamily="34" charset="0"/>
              <a:buChar char="•"/>
              <a:defRPr/>
            </a:pPr>
            <a:r>
              <a:rPr lang="en-GB" sz="1200" dirty="0">
                <a:solidFill>
                  <a:prstClr val="black"/>
                </a:solidFill>
                <a:latin typeface="Network Rail Sans" panose="02000000040000020004" pitchFamily="2" charset="0"/>
              </a:rPr>
              <a:t>Initial approval from Route Asset Managers (RAMs)/maintainers must be sought before authority is granted</a:t>
            </a:r>
          </a:p>
        </p:txBody>
      </p:sp>
      <p:sp>
        <p:nvSpPr>
          <p:cNvPr id="95" name="TextBox 94">
            <a:extLst>
              <a:ext uri="{FF2B5EF4-FFF2-40B4-BE49-F238E27FC236}">
                <a16:creationId xmlns:a16="http://schemas.microsoft.com/office/drawing/2014/main" id="{9F87504D-BC75-2710-E606-DC6F8CE7A7D0}"/>
              </a:ext>
            </a:extLst>
          </p:cNvPr>
          <p:cNvSpPr txBox="1"/>
          <p:nvPr/>
        </p:nvSpPr>
        <p:spPr>
          <a:xfrm>
            <a:off x="8606000" y="4455737"/>
            <a:ext cx="3220883" cy="307777"/>
          </a:xfrm>
          <a:prstGeom prst="rect">
            <a:avLst/>
          </a:prstGeom>
          <a:noFill/>
        </p:spPr>
        <p:txBody>
          <a:bodyPr wrap="square" lIns="0" tIns="0" rIns="0" bIns="0" rtlCol="0">
            <a:spAutoFit/>
          </a:bodyPr>
          <a:lstStyle/>
          <a:p>
            <a:pPr>
              <a:defRPr/>
            </a:pPr>
            <a:r>
              <a:rPr lang="en-US" sz="2000" b="1">
                <a:solidFill>
                  <a:srgbClr val="CD1F58">
                    <a:lumMod val="75000"/>
                  </a:srgbClr>
                </a:solidFill>
                <a:latin typeface="Network Rail Sans" panose="02000000040000020004" pitchFamily="2" charset="0"/>
              </a:rPr>
              <a:t>Entry Into Service</a:t>
            </a:r>
          </a:p>
        </p:txBody>
      </p:sp>
      <p:sp>
        <p:nvSpPr>
          <p:cNvPr id="96" name="TextBox 95">
            <a:extLst>
              <a:ext uri="{FF2B5EF4-FFF2-40B4-BE49-F238E27FC236}">
                <a16:creationId xmlns:a16="http://schemas.microsoft.com/office/drawing/2014/main" id="{3CDDE271-2269-BAAE-EDED-BC777F779FBC}"/>
              </a:ext>
            </a:extLst>
          </p:cNvPr>
          <p:cNvSpPr txBox="1"/>
          <p:nvPr/>
        </p:nvSpPr>
        <p:spPr>
          <a:xfrm>
            <a:off x="364001" y="2416835"/>
            <a:ext cx="3220884" cy="1477328"/>
          </a:xfrm>
          <a:prstGeom prst="rect">
            <a:avLst/>
          </a:prstGeom>
          <a:noFill/>
        </p:spPr>
        <p:txBody>
          <a:bodyPr wrap="square" lIns="0" tIns="0" rIns="0" bIns="0" rtlCol="0">
            <a:spAutoFit/>
          </a:bodyPr>
          <a:lstStyle/>
          <a:p>
            <a:pPr marL="285750" indent="-285750">
              <a:buFont typeface="Arial" panose="020B0604020202020204" pitchFamily="34" charset="0"/>
              <a:buChar char="•"/>
              <a:defRPr/>
            </a:pPr>
            <a:r>
              <a:rPr lang="en-GB" sz="1200" dirty="0">
                <a:solidFill>
                  <a:prstClr val="black"/>
                </a:solidFill>
                <a:latin typeface="Network Rail Sans" panose="02000000040000020004" pitchFamily="2" charset="0"/>
              </a:rPr>
              <a:t>Proposals can be made by operators, end users, Network Rail (NR) regions or routes or central functions including Freight &amp;  Customer  (FNPO) (includes joint funding initiatives between NR and 3</a:t>
            </a:r>
            <a:r>
              <a:rPr lang="en-GB" sz="1200" baseline="30000" dirty="0">
                <a:solidFill>
                  <a:prstClr val="black"/>
                </a:solidFill>
                <a:latin typeface="Network Rail Sans" panose="02000000040000020004" pitchFamily="2" charset="0"/>
              </a:rPr>
              <a:t>rd</a:t>
            </a:r>
            <a:r>
              <a:rPr lang="en-GB" sz="1200" dirty="0">
                <a:solidFill>
                  <a:prstClr val="black"/>
                </a:solidFill>
                <a:latin typeface="Network Rail Sans" panose="02000000040000020004" pitchFamily="2" charset="0"/>
              </a:rPr>
              <a:t> parties) </a:t>
            </a:r>
          </a:p>
          <a:p>
            <a:pPr marL="285750" indent="-285750">
              <a:buFont typeface="Arial" panose="020B0604020202020204" pitchFamily="34" charset="0"/>
              <a:buChar char="•"/>
              <a:defRPr/>
            </a:pPr>
            <a:r>
              <a:rPr lang="en-GB" sz="1200" dirty="0">
                <a:solidFill>
                  <a:prstClr val="black"/>
                </a:solidFill>
                <a:latin typeface="Network Rail Sans" panose="02000000040000020004" pitchFamily="2" charset="0"/>
              </a:rPr>
              <a:t>Cannot be an activity that maintenance should already be undertaking </a:t>
            </a:r>
          </a:p>
          <a:p>
            <a:pPr marL="285750" indent="-285750">
              <a:buFont typeface="Arial" panose="020B0604020202020204" pitchFamily="34" charset="0"/>
              <a:buChar char="•"/>
              <a:defRPr/>
            </a:pPr>
            <a:r>
              <a:rPr lang="en-GB" sz="1200" dirty="0">
                <a:solidFill>
                  <a:prstClr val="black"/>
                </a:solidFill>
                <a:latin typeface="Network Rail Sans" panose="02000000040000020004" pitchFamily="2" charset="0"/>
              </a:rPr>
              <a:t>Should be for new/enhanced assets </a:t>
            </a:r>
          </a:p>
        </p:txBody>
      </p:sp>
      <p:sp>
        <p:nvSpPr>
          <p:cNvPr id="97" name="TextBox 96">
            <a:extLst>
              <a:ext uri="{FF2B5EF4-FFF2-40B4-BE49-F238E27FC236}">
                <a16:creationId xmlns:a16="http://schemas.microsoft.com/office/drawing/2014/main" id="{EC1C162A-DE88-F72A-C875-118D230A6286}"/>
              </a:ext>
            </a:extLst>
          </p:cNvPr>
          <p:cNvSpPr txBox="1"/>
          <p:nvPr/>
        </p:nvSpPr>
        <p:spPr>
          <a:xfrm>
            <a:off x="364001" y="2092167"/>
            <a:ext cx="3220884" cy="307777"/>
          </a:xfrm>
          <a:prstGeom prst="rect">
            <a:avLst/>
          </a:prstGeom>
          <a:noFill/>
        </p:spPr>
        <p:txBody>
          <a:bodyPr wrap="square" lIns="0" tIns="0" rIns="0" bIns="0" rtlCol="0">
            <a:spAutoFit/>
          </a:bodyPr>
          <a:lstStyle/>
          <a:p>
            <a:pPr>
              <a:defRPr/>
            </a:pPr>
            <a:r>
              <a:rPr lang="en-US" sz="2000" b="1">
                <a:solidFill>
                  <a:srgbClr val="CD1F58">
                    <a:lumMod val="40000"/>
                    <a:lumOff val="60000"/>
                  </a:srgbClr>
                </a:solidFill>
                <a:latin typeface="Network Rail Sans" panose="02000000040000020004" pitchFamily="2" charset="0"/>
              </a:rPr>
              <a:t> Investment Principles</a:t>
            </a:r>
          </a:p>
        </p:txBody>
      </p:sp>
      <p:sp>
        <p:nvSpPr>
          <p:cNvPr id="98" name="TextBox 97">
            <a:extLst>
              <a:ext uri="{FF2B5EF4-FFF2-40B4-BE49-F238E27FC236}">
                <a16:creationId xmlns:a16="http://schemas.microsoft.com/office/drawing/2014/main" id="{D7BDFCFE-3C10-7492-A2ED-A71F2919692B}"/>
              </a:ext>
            </a:extLst>
          </p:cNvPr>
          <p:cNvSpPr txBox="1"/>
          <p:nvPr/>
        </p:nvSpPr>
        <p:spPr>
          <a:xfrm>
            <a:off x="364001" y="4780405"/>
            <a:ext cx="3220884" cy="1477328"/>
          </a:xfrm>
          <a:prstGeom prst="rect">
            <a:avLst/>
          </a:prstGeom>
          <a:noFill/>
        </p:spPr>
        <p:txBody>
          <a:bodyPr wrap="square" lIns="0" tIns="0" rIns="0" bIns="0" rtlCol="0">
            <a:spAutoFit/>
          </a:bodyPr>
          <a:lstStyle/>
          <a:p>
            <a:pPr marL="285750" indent="-285750">
              <a:buFont typeface="Arial" panose="020B0604020202020204" pitchFamily="34" charset="0"/>
              <a:buChar char="•"/>
              <a:defRPr/>
            </a:pPr>
            <a:r>
              <a:rPr lang="en-GB" sz="1200" dirty="0">
                <a:solidFill>
                  <a:prstClr val="black"/>
                </a:solidFill>
                <a:latin typeface="Network Rail Sans" panose="02000000040000020004" pitchFamily="2" charset="0"/>
              </a:rPr>
              <a:t>Must have a clearly defined safety benefit on the network that will last more than 12 months </a:t>
            </a:r>
          </a:p>
          <a:p>
            <a:pPr marL="285750" indent="-285750">
              <a:buFont typeface="Arial" panose="020B0604020202020204" pitchFamily="34" charset="0"/>
              <a:buChar char="•"/>
              <a:defRPr/>
            </a:pPr>
            <a:r>
              <a:rPr lang="en-GB" sz="1200" dirty="0">
                <a:solidFill>
                  <a:prstClr val="black"/>
                </a:solidFill>
                <a:latin typeface="Network Rail Sans" panose="02000000040000020004" pitchFamily="2" charset="0"/>
              </a:rPr>
              <a:t>Safety benefits must align with Freight Safe Group safety priorities to ensure alignment of FSIP with industry</a:t>
            </a:r>
          </a:p>
          <a:p>
            <a:pPr marL="285750" indent="-285750">
              <a:buFont typeface="Arial" panose="020B0604020202020204" pitchFamily="34" charset="0"/>
              <a:buChar char="•"/>
              <a:defRPr/>
            </a:pPr>
            <a:r>
              <a:rPr lang="en-GB" sz="1200" dirty="0">
                <a:solidFill>
                  <a:prstClr val="black"/>
                </a:solidFill>
                <a:latin typeface="Network Rail Sans" panose="02000000040000020004" pitchFamily="2" charset="0"/>
              </a:rPr>
              <a:t>Must identify and specify a measurable success criteria (e.g. reduce falls by 20%)</a:t>
            </a:r>
          </a:p>
        </p:txBody>
      </p:sp>
      <p:sp>
        <p:nvSpPr>
          <p:cNvPr id="99" name="TextBox 98">
            <a:extLst>
              <a:ext uri="{FF2B5EF4-FFF2-40B4-BE49-F238E27FC236}">
                <a16:creationId xmlns:a16="http://schemas.microsoft.com/office/drawing/2014/main" id="{155393FE-B62B-EC6B-D35F-8E2116E26C8E}"/>
              </a:ext>
            </a:extLst>
          </p:cNvPr>
          <p:cNvSpPr txBox="1"/>
          <p:nvPr/>
        </p:nvSpPr>
        <p:spPr>
          <a:xfrm>
            <a:off x="364001" y="4455737"/>
            <a:ext cx="3220884" cy="307777"/>
          </a:xfrm>
          <a:prstGeom prst="rect">
            <a:avLst/>
          </a:prstGeom>
          <a:noFill/>
        </p:spPr>
        <p:txBody>
          <a:bodyPr wrap="square" lIns="0" tIns="0" rIns="0" bIns="0" rtlCol="0">
            <a:spAutoFit/>
          </a:bodyPr>
          <a:lstStyle/>
          <a:p>
            <a:pPr>
              <a:defRPr/>
            </a:pPr>
            <a:r>
              <a:rPr lang="en-US" sz="2000" b="1">
                <a:solidFill>
                  <a:srgbClr val="CD1F58"/>
                </a:solidFill>
                <a:latin typeface="Network Rail Sans" panose="02000000040000020004" pitchFamily="2" charset="0"/>
              </a:rPr>
              <a:t>Safety Benefits</a:t>
            </a:r>
          </a:p>
        </p:txBody>
      </p:sp>
      <p:pic>
        <p:nvPicPr>
          <p:cNvPr id="100" name="Graphic 99">
            <a:extLst>
              <a:ext uri="{FF2B5EF4-FFF2-40B4-BE49-F238E27FC236}">
                <a16:creationId xmlns:a16="http://schemas.microsoft.com/office/drawing/2014/main" id="{790E139F-9336-3854-A37B-9EC032D5259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750079" y="3780707"/>
            <a:ext cx="646488" cy="646488"/>
          </a:xfrm>
          <a:prstGeom prst="rect">
            <a:avLst/>
          </a:prstGeom>
        </p:spPr>
      </p:pic>
      <p:cxnSp>
        <p:nvCxnSpPr>
          <p:cNvPr id="101" name="Straight Connector 100">
            <a:extLst>
              <a:ext uri="{FF2B5EF4-FFF2-40B4-BE49-F238E27FC236}">
                <a16:creationId xmlns:a16="http://schemas.microsoft.com/office/drawing/2014/main" id="{334B7C87-3472-E202-D996-64713C5CBCD4}"/>
              </a:ext>
            </a:extLst>
          </p:cNvPr>
          <p:cNvCxnSpPr>
            <a:cxnSpLocks/>
          </p:cNvCxnSpPr>
          <p:nvPr/>
        </p:nvCxnSpPr>
        <p:spPr>
          <a:xfrm>
            <a:off x="8605999" y="4131166"/>
            <a:ext cx="3222000" cy="0"/>
          </a:xfrm>
          <a:prstGeom prst="line">
            <a:avLst/>
          </a:prstGeom>
          <a:noFill/>
          <a:ln w="6350" cap="flat" cmpd="sng" algn="ctr">
            <a:solidFill>
              <a:sysClr val="window" lastClr="FFFFFF">
                <a:lumMod val="85000"/>
              </a:sysClr>
            </a:solidFill>
            <a:prstDash val="solid"/>
            <a:miter lim="800000"/>
          </a:ln>
          <a:effectLst/>
        </p:spPr>
      </p:cxnSp>
      <p:cxnSp>
        <p:nvCxnSpPr>
          <p:cNvPr id="102" name="Straight Connector 101">
            <a:extLst>
              <a:ext uri="{FF2B5EF4-FFF2-40B4-BE49-F238E27FC236}">
                <a16:creationId xmlns:a16="http://schemas.microsoft.com/office/drawing/2014/main" id="{B543AEF5-BD2B-27C9-08E1-17CC44F19415}"/>
              </a:ext>
            </a:extLst>
          </p:cNvPr>
          <p:cNvCxnSpPr>
            <a:cxnSpLocks/>
          </p:cNvCxnSpPr>
          <p:nvPr/>
        </p:nvCxnSpPr>
        <p:spPr>
          <a:xfrm>
            <a:off x="364001" y="4131166"/>
            <a:ext cx="3222000" cy="0"/>
          </a:xfrm>
          <a:prstGeom prst="line">
            <a:avLst/>
          </a:prstGeom>
          <a:noFill/>
          <a:ln w="6350" cap="flat" cmpd="sng" algn="ctr">
            <a:solidFill>
              <a:sysClr val="window" lastClr="FFFFFF">
                <a:lumMod val="85000"/>
              </a:sysClr>
            </a:solidFill>
            <a:prstDash val="solid"/>
            <a:miter lim="800000"/>
          </a:ln>
          <a:effectLst/>
        </p:spPr>
      </p:cxnSp>
      <p:grpSp>
        <p:nvGrpSpPr>
          <p:cNvPr id="103" name="Group 102">
            <a:extLst>
              <a:ext uri="{FF2B5EF4-FFF2-40B4-BE49-F238E27FC236}">
                <a16:creationId xmlns:a16="http://schemas.microsoft.com/office/drawing/2014/main" id="{492DAEF4-CD14-9C0B-A0C8-2731059EF4B4}"/>
              </a:ext>
            </a:extLst>
          </p:cNvPr>
          <p:cNvGrpSpPr/>
          <p:nvPr/>
        </p:nvGrpSpPr>
        <p:grpSpPr>
          <a:xfrm>
            <a:off x="4735964" y="2837087"/>
            <a:ext cx="595892" cy="595888"/>
            <a:chOff x="2678113" y="4700588"/>
            <a:chExt cx="346075" cy="346075"/>
          </a:xfrm>
        </p:grpSpPr>
        <p:sp>
          <p:nvSpPr>
            <p:cNvPr id="104" name="Oval 183">
              <a:extLst>
                <a:ext uri="{FF2B5EF4-FFF2-40B4-BE49-F238E27FC236}">
                  <a16:creationId xmlns:a16="http://schemas.microsoft.com/office/drawing/2014/main" id="{60675C40-9281-0537-07DF-F8DE9EE2031C}"/>
                </a:ext>
              </a:extLst>
            </p:cNvPr>
            <p:cNvSpPr>
              <a:spLocks noChangeArrowheads="1"/>
            </p:cNvSpPr>
            <p:nvPr/>
          </p:nvSpPr>
          <p:spPr bwMode="auto">
            <a:xfrm>
              <a:off x="2678113" y="4700588"/>
              <a:ext cx="239713" cy="241300"/>
            </a:xfrm>
            <a:prstGeom prst="ellipse">
              <a:avLst/>
            </a:prstGeom>
            <a:noFill/>
            <a:ln w="22225" cap="flat">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defRPr/>
              </a:pPr>
              <a:endParaRPr lang="id-ID">
                <a:solidFill>
                  <a:prstClr val="black"/>
                </a:solidFill>
                <a:latin typeface="Network Rail Sans" panose="02000000040000020004" pitchFamily="2" charset="0"/>
              </a:endParaRPr>
            </a:p>
          </p:txBody>
        </p:sp>
        <p:sp>
          <p:nvSpPr>
            <p:cNvPr id="105" name="Line 184">
              <a:extLst>
                <a:ext uri="{FF2B5EF4-FFF2-40B4-BE49-F238E27FC236}">
                  <a16:creationId xmlns:a16="http://schemas.microsoft.com/office/drawing/2014/main" id="{3B36E0D3-D314-1406-2AA5-210884DD52C0}"/>
                </a:ext>
              </a:extLst>
            </p:cNvPr>
            <p:cNvSpPr>
              <a:spLocks noChangeShapeType="1"/>
            </p:cNvSpPr>
            <p:nvPr/>
          </p:nvSpPr>
          <p:spPr bwMode="auto">
            <a:xfrm>
              <a:off x="2884488" y="4908550"/>
              <a:ext cx="139700" cy="138113"/>
            </a:xfrm>
            <a:prstGeom prst="line">
              <a:avLst/>
            </a:prstGeom>
            <a:noFill/>
            <a:ln w="22225" cap="rnd">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a:defRPr/>
              </a:pPr>
              <a:endParaRPr lang="id-ID">
                <a:solidFill>
                  <a:prstClr val="black"/>
                </a:solidFill>
                <a:latin typeface="Network Rail Sans" panose="02000000040000020004" pitchFamily="2" charset="0"/>
              </a:endParaRPr>
            </a:p>
          </p:txBody>
        </p:sp>
      </p:grpSp>
      <p:grpSp>
        <p:nvGrpSpPr>
          <p:cNvPr id="106" name="Group 105">
            <a:extLst>
              <a:ext uri="{FF2B5EF4-FFF2-40B4-BE49-F238E27FC236}">
                <a16:creationId xmlns:a16="http://schemas.microsoft.com/office/drawing/2014/main" id="{4DF4862C-BC4C-655C-7281-A212EB2CFFC5}"/>
              </a:ext>
            </a:extLst>
          </p:cNvPr>
          <p:cNvGrpSpPr/>
          <p:nvPr/>
        </p:nvGrpSpPr>
        <p:grpSpPr>
          <a:xfrm>
            <a:off x="6759644" y="2850461"/>
            <a:ext cx="572490" cy="569140"/>
            <a:chOff x="2714626" y="4016375"/>
            <a:chExt cx="271463" cy="269876"/>
          </a:xfrm>
        </p:grpSpPr>
        <p:sp>
          <p:nvSpPr>
            <p:cNvPr id="107" name="Freeform 27">
              <a:extLst>
                <a:ext uri="{FF2B5EF4-FFF2-40B4-BE49-F238E27FC236}">
                  <a16:creationId xmlns:a16="http://schemas.microsoft.com/office/drawing/2014/main" id="{EA17A74E-E64B-9114-5B58-24D00191F85E}"/>
                </a:ext>
              </a:extLst>
            </p:cNvPr>
            <p:cNvSpPr>
              <a:spLocks/>
            </p:cNvSpPr>
            <p:nvPr/>
          </p:nvSpPr>
          <p:spPr bwMode="auto">
            <a:xfrm>
              <a:off x="2714626" y="4106863"/>
              <a:ext cx="161925" cy="179388"/>
            </a:xfrm>
            <a:custGeom>
              <a:avLst/>
              <a:gdLst>
                <a:gd name="T0" fmla="*/ 37 w 43"/>
                <a:gd name="T1" fmla="*/ 30 h 48"/>
                <a:gd name="T2" fmla="*/ 25 w 43"/>
                <a:gd name="T3" fmla="*/ 43 h 48"/>
                <a:gd name="T4" fmla="*/ 8 w 43"/>
                <a:gd name="T5" fmla="*/ 43 h 48"/>
                <a:gd name="T6" fmla="*/ 5 w 43"/>
                <a:gd name="T7" fmla="*/ 40 h 48"/>
                <a:gd name="T8" fmla="*/ 5 w 43"/>
                <a:gd name="T9" fmla="*/ 23 h 48"/>
                <a:gd name="T10" fmla="*/ 23 w 43"/>
                <a:gd name="T11" fmla="*/ 5 h 48"/>
                <a:gd name="T12" fmla="*/ 40 w 43"/>
                <a:gd name="T13" fmla="*/ 5 h 48"/>
                <a:gd name="T14" fmla="*/ 43 w 43"/>
                <a:gd name="T15" fmla="*/ 8 h 4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3" h="48">
                  <a:moveTo>
                    <a:pt x="37" y="30"/>
                  </a:moveTo>
                  <a:cubicBezTo>
                    <a:pt x="25" y="43"/>
                    <a:pt x="25" y="43"/>
                    <a:pt x="25" y="43"/>
                  </a:cubicBezTo>
                  <a:cubicBezTo>
                    <a:pt x="20" y="48"/>
                    <a:pt x="12" y="48"/>
                    <a:pt x="8" y="43"/>
                  </a:cubicBezTo>
                  <a:cubicBezTo>
                    <a:pt x="5" y="40"/>
                    <a:pt x="5" y="40"/>
                    <a:pt x="5" y="40"/>
                  </a:cubicBezTo>
                  <a:cubicBezTo>
                    <a:pt x="0" y="36"/>
                    <a:pt x="0" y="28"/>
                    <a:pt x="5" y="23"/>
                  </a:cubicBezTo>
                  <a:cubicBezTo>
                    <a:pt x="23" y="5"/>
                    <a:pt x="23" y="5"/>
                    <a:pt x="23" y="5"/>
                  </a:cubicBezTo>
                  <a:cubicBezTo>
                    <a:pt x="28" y="0"/>
                    <a:pt x="36" y="0"/>
                    <a:pt x="40" y="5"/>
                  </a:cubicBezTo>
                  <a:cubicBezTo>
                    <a:pt x="43" y="8"/>
                    <a:pt x="43" y="8"/>
                    <a:pt x="43" y="8"/>
                  </a:cubicBezTo>
                </a:path>
              </a:pathLst>
            </a:custGeom>
            <a:noFill/>
            <a:ln w="22225" cap="rnd">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defRPr/>
              </a:pPr>
              <a:endParaRPr lang="id-ID">
                <a:solidFill>
                  <a:prstClr val="black"/>
                </a:solidFill>
                <a:latin typeface="Network Rail Sans" panose="02000000040000020004" pitchFamily="2" charset="0"/>
              </a:endParaRPr>
            </a:p>
          </p:txBody>
        </p:sp>
        <p:sp>
          <p:nvSpPr>
            <p:cNvPr id="108" name="Freeform 28">
              <a:extLst>
                <a:ext uri="{FF2B5EF4-FFF2-40B4-BE49-F238E27FC236}">
                  <a16:creationId xmlns:a16="http://schemas.microsoft.com/office/drawing/2014/main" id="{956180A5-6BF7-4C06-588C-AC19E8E6B45C}"/>
                </a:ext>
              </a:extLst>
            </p:cNvPr>
            <p:cNvSpPr>
              <a:spLocks/>
            </p:cNvSpPr>
            <p:nvPr/>
          </p:nvSpPr>
          <p:spPr bwMode="auto">
            <a:xfrm>
              <a:off x="2835276" y="4016375"/>
              <a:ext cx="150813" cy="180975"/>
            </a:xfrm>
            <a:custGeom>
              <a:avLst/>
              <a:gdLst>
                <a:gd name="T0" fmla="*/ 3 w 40"/>
                <a:gd name="T1" fmla="*/ 18 h 48"/>
                <a:gd name="T2" fmla="*/ 15 w 40"/>
                <a:gd name="T3" fmla="*/ 5 h 48"/>
                <a:gd name="T4" fmla="*/ 32 w 40"/>
                <a:gd name="T5" fmla="*/ 5 h 48"/>
                <a:gd name="T6" fmla="*/ 35 w 40"/>
                <a:gd name="T7" fmla="*/ 8 h 48"/>
                <a:gd name="T8" fmla="*/ 35 w 40"/>
                <a:gd name="T9" fmla="*/ 25 h 48"/>
                <a:gd name="T10" fmla="*/ 17 w 40"/>
                <a:gd name="T11" fmla="*/ 43 h 48"/>
                <a:gd name="T12" fmla="*/ 0 w 40"/>
                <a:gd name="T13" fmla="*/ 43 h 48"/>
              </a:gdLst>
              <a:ahLst/>
              <a:cxnLst>
                <a:cxn ang="0">
                  <a:pos x="T0" y="T1"/>
                </a:cxn>
                <a:cxn ang="0">
                  <a:pos x="T2" y="T3"/>
                </a:cxn>
                <a:cxn ang="0">
                  <a:pos x="T4" y="T5"/>
                </a:cxn>
                <a:cxn ang="0">
                  <a:pos x="T6" y="T7"/>
                </a:cxn>
                <a:cxn ang="0">
                  <a:pos x="T8" y="T9"/>
                </a:cxn>
                <a:cxn ang="0">
                  <a:pos x="T10" y="T11"/>
                </a:cxn>
                <a:cxn ang="0">
                  <a:pos x="T12" y="T13"/>
                </a:cxn>
              </a:cxnLst>
              <a:rect l="0" t="0" r="r" b="b"/>
              <a:pathLst>
                <a:path w="40" h="48">
                  <a:moveTo>
                    <a:pt x="3" y="18"/>
                  </a:moveTo>
                  <a:cubicBezTo>
                    <a:pt x="15" y="5"/>
                    <a:pt x="15" y="5"/>
                    <a:pt x="15" y="5"/>
                  </a:cubicBezTo>
                  <a:cubicBezTo>
                    <a:pt x="20" y="0"/>
                    <a:pt x="28" y="0"/>
                    <a:pt x="32" y="5"/>
                  </a:cubicBezTo>
                  <a:cubicBezTo>
                    <a:pt x="35" y="8"/>
                    <a:pt x="35" y="8"/>
                    <a:pt x="35" y="8"/>
                  </a:cubicBezTo>
                  <a:cubicBezTo>
                    <a:pt x="40" y="12"/>
                    <a:pt x="40" y="20"/>
                    <a:pt x="35" y="25"/>
                  </a:cubicBezTo>
                  <a:cubicBezTo>
                    <a:pt x="17" y="43"/>
                    <a:pt x="17" y="43"/>
                    <a:pt x="17" y="43"/>
                  </a:cubicBezTo>
                  <a:cubicBezTo>
                    <a:pt x="12" y="48"/>
                    <a:pt x="4" y="48"/>
                    <a:pt x="0" y="43"/>
                  </a:cubicBezTo>
                </a:path>
              </a:pathLst>
            </a:custGeom>
            <a:noFill/>
            <a:ln w="22225" cap="rnd">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defRPr/>
              </a:pPr>
              <a:endParaRPr lang="id-ID">
                <a:solidFill>
                  <a:prstClr val="black"/>
                </a:solidFill>
                <a:latin typeface="Network Rail Sans" panose="02000000040000020004" pitchFamily="2" charset="0"/>
              </a:endParaRPr>
            </a:p>
          </p:txBody>
        </p:sp>
      </p:grpSp>
      <p:grpSp>
        <p:nvGrpSpPr>
          <p:cNvPr id="109" name="Group 108">
            <a:extLst>
              <a:ext uri="{FF2B5EF4-FFF2-40B4-BE49-F238E27FC236}">
                <a16:creationId xmlns:a16="http://schemas.microsoft.com/office/drawing/2014/main" id="{D5409E8A-613F-6CFC-0803-78A8564A7187}"/>
              </a:ext>
            </a:extLst>
          </p:cNvPr>
          <p:cNvGrpSpPr/>
          <p:nvPr/>
        </p:nvGrpSpPr>
        <p:grpSpPr>
          <a:xfrm>
            <a:off x="4777637" y="4789338"/>
            <a:ext cx="511114" cy="692062"/>
            <a:chOff x="2722563" y="2171701"/>
            <a:chExt cx="255588" cy="346075"/>
          </a:xfrm>
        </p:grpSpPr>
        <p:sp>
          <p:nvSpPr>
            <p:cNvPr id="110" name="Freeform 5">
              <a:extLst>
                <a:ext uri="{FF2B5EF4-FFF2-40B4-BE49-F238E27FC236}">
                  <a16:creationId xmlns:a16="http://schemas.microsoft.com/office/drawing/2014/main" id="{21F8EF02-C4E7-97C1-C86A-371264D8B54E}"/>
                </a:ext>
              </a:extLst>
            </p:cNvPr>
            <p:cNvSpPr>
              <a:spLocks/>
            </p:cNvSpPr>
            <p:nvPr/>
          </p:nvSpPr>
          <p:spPr bwMode="auto">
            <a:xfrm>
              <a:off x="2722563" y="2171701"/>
              <a:ext cx="255588" cy="346075"/>
            </a:xfrm>
            <a:custGeom>
              <a:avLst/>
              <a:gdLst>
                <a:gd name="T0" fmla="*/ 161 w 161"/>
                <a:gd name="T1" fmla="*/ 218 h 218"/>
                <a:gd name="T2" fmla="*/ 0 w 161"/>
                <a:gd name="T3" fmla="*/ 218 h 218"/>
                <a:gd name="T4" fmla="*/ 0 w 161"/>
                <a:gd name="T5" fmla="*/ 0 h 218"/>
                <a:gd name="T6" fmla="*/ 104 w 161"/>
                <a:gd name="T7" fmla="*/ 0 h 218"/>
                <a:gd name="T8" fmla="*/ 161 w 161"/>
                <a:gd name="T9" fmla="*/ 57 h 218"/>
                <a:gd name="T10" fmla="*/ 161 w 161"/>
                <a:gd name="T11" fmla="*/ 218 h 218"/>
              </a:gdLst>
              <a:ahLst/>
              <a:cxnLst>
                <a:cxn ang="0">
                  <a:pos x="T0" y="T1"/>
                </a:cxn>
                <a:cxn ang="0">
                  <a:pos x="T2" y="T3"/>
                </a:cxn>
                <a:cxn ang="0">
                  <a:pos x="T4" y="T5"/>
                </a:cxn>
                <a:cxn ang="0">
                  <a:pos x="T6" y="T7"/>
                </a:cxn>
                <a:cxn ang="0">
                  <a:pos x="T8" y="T9"/>
                </a:cxn>
                <a:cxn ang="0">
                  <a:pos x="T10" y="T11"/>
                </a:cxn>
              </a:cxnLst>
              <a:rect l="0" t="0" r="r" b="b"/>
              <a:pathLst>
                <a:path w="161" h="218">
                  <a:moveTo>
                    <a:pt x="161" y="218"/>
                  </a:moveTo>
                  <a:lnTo>
                    <a:pt x="0" y="218"/>
                  </a:lnTo>
                  <a:lnTo>
                    <a:pt x="0" y="0"/>
                  </a:lnTo>
                  <a:lnTo>
                    <a:pt x="104" y="0"/>
                  </a:lnTo>
                  <a:lnTo>
                    <a:pt x="161" y="57"/>
                  </a:lnTo>
                  <a:lnTo>
                    <a:pt x="161" y="218"/>
                  </a:lnTo>
                  <a:close/>
                </a:path>
              </a:pathLst>
            </a:custGeom>
            <a:noFill/>
            <a:ln w="22225" cap="rnd">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defRPr/>
              </a:pPr>
              <a:endParaRPr lang="id-ID">
                <a:solidFill>
                  <a:prstClr val="black"/>
                </a:solidFill>
                <a:latin typeface="Network Rail Sans" panose="02000000040000020004" pitchFamily="2" charset="0"/>
              </a:endParaRPr>
            </a:p>
          </p:txBody>
        </p:sp>
        <p:sp>
          <p:nvSpPr>
            <p:cNvPr id="111" name="Freeform 6">
              <a:extLst>
                <a:ext uri="{FF2B5EF4-FFF2-40B4-BE49-F238E27FC236}">
                  <a16:creationId xmlns:a16="http://schemas.microsoft.com/office/drawing/2014/main" id="{00C554C8-D9C5-4860-EE94-898E473A7AE2}"/>
                </a:ext>
              </a:extLst>
            </p:cNvPr>
            <p:cNvSpPr>
              <a:spLocks/>
            </p:cNvSpPr>
            <p:nvPr/>
          </p:nvSpPr>
          <p:spPr bwMode="auto">
            <a:xfrm>
              <a:off x="2887663" y="2171701"/>
              <a:ext cx="90488" cy="90488"/>
            </a:xfrm>
            <a:custGeom>
              <a:avLst/>
              <a:gdLst>
                <a:gd name="T0" fmla="*/ 0 w 57"/>
                <a:gd name="T1" fmla="*/ 0 h 57"/>
                <a:gd name="T2" fmla="*/ 0 w 57"/>
                <a:gd name="T3" fmla="*/ 57 h 57"/>
                <a:gd name="T4" fmla="*/ 57 w 57"/>
                <a:gd name="T5" fmla="*/ 57 h 57"/>
              </a:gdLst>
              <a:ahLst/>
              <a:cxnLst>
                <a:cxn ang="0">
                  <a:pos x="T0" y="T1"/>
                </a:cxn>
                <a:cxn ang="0">
                  <a:pos x="T2" y="T3"/>
                </a:cxn>
                <a:cxn ang="0">
                  <a:pos x="T4" y="T5"/>
                </a:cxn>
              </a:cxnLst>
              <a:rect l="0" t="0" r="r" b="b"/>
              <a:pathLst>
                <a:path w="57" h="57">
                  <a:moveTo>
                    <a:pt x="0" y="0"/>
                  </a:moveTo>
                  <a:lnTo>
                    <a:pt x="0" y="57"/>
                  </a:lnTo>
                  <a:lnTo>
                    <a:pt x="57" y="57"/>
                  </a:lnTo>
                </a:path>
              </a:pathLst>
            </a:custGeom>
            <a:noFill/>
            <a:ln w="22225" cap="rnd">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defRPr/>
              </a:pPr>
              <a:endParaRPr lang="id-ID">
                <a:solidFill>
                  <a:prstClr val="black"/>
                </a:solidFill>
                <a:latin typeface="Network Rail Sans" panose="02000000040000020004" pitchFamily="2" charset="0"/>
              </a:endParaRPr>
            </a:p>
          </p:txBody>
        </p:sp>
        <p:sp>
          <p:nvSpPr>
            <p:cNvPr id="112" name="Line 7">
              <a:extLst>
                <a:ext uri="{FF2B5EF4-FFF2-40B4-BE49-F238E27FC236}">
                  <a16:creationId xmlns:a16="http://schemas.microsoft.com/office/drawing/2014/main" id="{3AE5503E-1C66-B6CC-4BD1-035C765196C4}"/>
                </a:ext>
              </a:extLst>
            </p:cNvPr>
            <p:cNvSpPr>
              <a:spLocks noChangeShapeType="1"/>
            </p:cNvSpPr>
            <p:nvPr/>
          </p:nvSpPr>
          <p:spPr bwMode="auto">
            <a:xfrm>
              <a:off x="2857501" y="2322514"/>
              <a:ext cx="60325" cy="0"/>
            </a:xfrm>
            <a:prstGeom prst="line">
              <a:avLst/>
            </a:prstGeom>
            <a:noFill/>
            <a:ln w="22225" cap="rnd">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a:defRPr/>
              </a:pPr>
              <a:endParaRPr lang="id-ID">
                <a:solidFill>
                  <a:prstClr val="black"/>
                </a:solidFill>
                <a:latin typeface="Network Rail Sans" panose="02000000040000020004" pitchFamily="2" charset="0"/>
              </a:endParaRPr>
            </a:p>
          </p:txBody>
        </p:sp>
        <p:sp>
          <p:nvSpPr>
            <p:cNvPr id="113" name="Line 8">
              <a:extLst>
                <a:ext uri="{FF2B5EF4-FFF2-40B4-BE49-F238E27FC236}">
                  <a16:creationId xmlns:a16="http://schemas.microsoft.com/office/drawing/2014/main" id="{968A784A-1976-A62F-0DE1-808BED6C459A}"/>
                </a:ext>
              </a:extLst>
            </p:cNvPr>
            <p:cNvSpPr>
              <a:spLocks noChangeShapeType="1"/>
            </p:cNvSpPr>
            <p:nvPr/>
          </p:nvSpPr>
          <p:spPr bwMode="auto">
            <a:xfrm>
              <a:off x="2857501" y="2382839"/>
              <a:ext cx="60325" cy="0"/>
            </a:xfrm>
            <a:prstGeom prst="line">
              <a:avLst/>
            </a:prstGeom>
            <a:noFill/>
            <a:ln w="22225" cap="rnd">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a:defRPr/>
              </a:pPr>
              <a:endParaRPr lang="id-ID">
                <a:solidFill>
                  <a:prstClr val="black"/>
                </a:solidFill>
                <a:latin typeface="Network Rail Sans" panose="02000000040000020004" pitchFamily="2" charset="0"/>
              </a:endParaRPr>
            </a:p>
          </p:txBody>
        </p:sp>
        <p:sp>
          <p:nvSpPr>
            <p:cNvPr id="114" name="Line 9">
              <a:extLst>
                <a:ext uri="{FF2B5EF4-FFF2-40B4-BE49-F238E27FC236}">
                  <a16:creationId xmlns:a16="http://schemas.microsoft.com/office/drawing/2014/main" id="{CF28D8C6-6A97-88DF-7AFF-7FD785F1E544}"/>
                </a:ext>
              </a:extLst>
            </p:cNvPr>
            <p:cNvSpPr>
              <a:spLocks noChangeShapeType="1"/>
            </p:cNvSpPr>
            <p:nvPr/>
          </p:nvSpPr>
          <p:spPr bwMode="auto">
            <a:xfrm>
              <a:off x="2857501" y="2443164"/>
              <a:ext cx="60325" cy="0"/>
            </a:xfrm>
            <a:prstGeom prst="line">
              <a:avLst/>
            </a:prstGeom>
            <a:noFill/>
            <a:ln w="22225" cap="rnd">
              <a:solidFill>
                <a:srgbClr val="262626"/>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pPr>
                <a:defRPr/>
              </a:pPr>
              <a:endParaRPr lang="id-ID">
                <a:solidFill>
                  <a:prstClr val="black"/>
                </a:solidFill>
                <a:latin typeface="Network Rail Sans" panose="02000000040000020004" pitchFamily="2" charset="0"/>
              </a:endParaRPr>
            </a:p>
          </p:txBody>
        </p:sp>
        <p:sp>
          <p:nvSpPr>
            <p:cNvPr id="115" name="Freeform 10">
              <a:extLst>
                <a:ext uri="{FF2B5EF4-FFF2-40B4-BE49-F238E27FC236}">
                  <a16:creationId xmlns:a16="http://schemas.microsoft.com/office/drawing/2014/main" id="{9763FE22-55BC-A722-9447-3BC08D8A094C}"/>
                </a:ext>
              </a:extLst>
            </p:cNvPr>
            <p:cNvSpPr>
              <a:spLocks/>
            </p:cNvSpPr>
            <p:nvPr/>
          </p:nvSpPr>
          <p:spPr bwMode="auto">
            <a:xfrm>
              <a:off x="2768601" y="2292351"/>
              <a:ext cx="58738" cy="36513"/>
            </a:xfrm>
            <a:custGeom>
              <a:avLst/>
              <a:gdLst>
                <a:gd name="T0" fmla="*/ 37 w 37"/>
                <a:gd name="T1" fmla="*/ 0 h 23"/>
                <a:gd name="T2" fmla="*/ 14 w 37"/>
                <a:gd name="T3" fmla="*/ 23 h 23"/>
                <a:gd name="T4" fmla="*/ 0 w 37"/>
                <a:gd name="T5" fmla="*/ 9 h 23"/>
              </a:gdLst>
              <a:ahLst/>
              <a:cxnLst>
                <a:cxn ang="0">
                  <a:pos x="T0" y="T1"/>
                </a:cxn>
                <a:cxn ang="0">
                  <a:pos x="T2" y="T3"/>
                </a:cxn>
                <a:cxn ang="0">
                  <a:pos x="T4" y="T5"/>
                </a:cxn>
              </a:cxnLst>
              <a:rect l="0" t="0" r="r" b="b"/>
              <a:pathLst>
                <a:path w="37" h="23">
                  <a:moveTo>
                    <a:pt x="37" y="0"/>
                  </a:moveTo>
                  <a:lnTo>
                    <a:pt x="14" y="23"/>
                  </a:lnTo>
                  <a:lnTo>
                    <a:pt x="0" y="9"/>
                  </a:lnTo>
                </a:path>
              </a:pathLst>
            </a:custGeom>
            <a:noFill/>
            <a:ln w="22225" cap="rnd">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defRPr/>
              </a:pPr>
              <a:endParaRPr lang="id-ID">
                <a:solidFill>
                  <a:prstClr val="black"/>
                </a:solidFill>
                <a:latin typeface="Network Rail Sans" panose="02000000040000020004" pitchFamily="2" charset="0"/>
              </a:endParaRPr>
            </a:p>
          </p:txBody>
        </p:sp>
        <p:sp>
          <p:nvSpPr>
            <p:cNvPr id="116" name="Freeform 11">
              <a:extLst>
                <a:ext uri="{FF2B5EF4-FFF2-40B4-BE49-F238E27FC236}">
                  <a16:creationId xmlns:a16="http://schemas.microsoft.com/office/drawing/2014/main" id="{EB8F08A0-D063-1897-0C06-AC3B2A15865B}"/>
                </a:ext>
              </a:extLst>
            </p:cNvPr>
            <p:cNvSpPr>
              <a:spLocks/>
            </p:cNvSpPr>
            <p:nvPr/>
          </p:nvSpPr>
          <p:spPr bwMode="auto">
            <a:xfrm>
              <a:off x="2768601" y="2352676"/>
              <a:ext cx="58738" cy="36513"/>
            </a:xfrm>
            <a:custGeom>
              <a:avLst/>
              <a:gdLst>
                <a:gd name="T0" fmla="*/ 37 w 37"/>
                <a:gd name="T1" fmla="*/ 0 h 23"/>
                <a:gd name="T2" fmla="*/ 14 w 37"/>
                <a:gd name="T3" fmla="*/ 23 h 23"/>
                <a:gd name="T4" fmla="*/ 0 w 37"/>
                <a:gd name="T5" fmla="*/ 9 h 23"/>
              </a:gdLst>
              <a:ahLst/>
              <a:cxnLst>
                <a:cxn ang="0">
                  <a:pos x="T0" y="T1"/>
                </a:cxn>
                <a:cxn ang="0">
                  <a:pos x="T2" y="T3"/>
                </a:cxn>
                <a:cxn ang="0">
                  <a:pos x="T4" y="T5"/>
                </a:cxn>
              </a:cxnLst>
              <a:rect l="0" t="0" r="r" b="b"/>
              <a:pathLst>
                <a:path w="37" h="23">
                  <a:moveTo>
                    <a:pt x="37" y="0"/>
                  </a:moveTo>
                  <a:lnTo>
                    <a:pt x="14" y="23"/>
                  </a:lnTo>
                  <a:lnTo>
                    <a:pt x="0" y="9"/>
                  </a:lnTo>
                </a:path>
              </a:pathLst>
            </a:custGeom>
            <a:noFill/>
            <a:ln w="22225" cap="rnd">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defRPr/>
              </a:pPr>
              <a:endParaRPr lang="id-ID">
                <a:solidFill>
                  <a:prstClr val="black"/>
                </a:solidFill>
                <a:latin typeface="Network Rail Sans" panose="02000000040000020004" pitchFamily="2" charset="0"/>
              </a:endParaRPr>
            </a:p>
          </p:txBody>
        </p:sp>
        <p:sp>
          <p:nvSpPr>
            <p:cNvPr id="117" name="Freeform 12">
              <a:extLst>
                <a:ext uri="{FF2B5EF4-FFF2-40B4-BE49-F238E27FC236}">
                  <a16:creationId xmlns:a16="http://schemas.microsoft.com/office/drawing/2014/main" id="{A2639DB0-660B-D585-5B52-05D29041459F}"/>
                </a:ext>
              </a:extLst>
            </p:cNvPr>
            <p:cNvSpPr>
              <a:spLocks/>
            </p:cNvSpPr>
            <p:nvPr/>
          </p:nvSpPr>
          <p:spPr bwMode="auto">
            <a:xfrm>
              <a:off x="2768601" y="2413001"/>
              <a:ext cx="58738" cy="36513"/>
            </a:xfrm>
            <a:custGeom>
              <a:avLst/>
              <a:gdLst>
                <a:gd name="T0" fmla="*/ 37 w 37"/>
                <a:gd name="T1" fmla="*/ 0 h 23"/>
                <a:gd name="T2" fmla="*/ 14 w 37"/>
                <a:gd name="T3" fmla="*/ 23 h 23"/>
                <a:gd name="T4" fmla="*/ 0 w 37"/>
                <a:gd name="T5" fmla="*/ 9 h 23"/>
              </a:gdLst>
              <a:ahLst/>
              <a:cxnLst>
                <a:cxn ang="0">
                  <a:pos x="T0" y="T1"/>
                </a:cxn>
                <a:cxn ang="0">
                  <a:pos x="T2" y="T3"/>
                </a:cxn>
                <a:cxn ang="0">
                  <a:pos x="T4" y="T5"/>
                </a:cxn>
              </a:cxnLst>
              <a:rect l="0" t="0" r="r" b="b"/>
              <a:pathLst>
                <a:path w="37" h="23">
                  <a:moveTo>
                    <a:pt x="37" y="0"/>
                  </a:moveTo>
                  <a:lnTo>
                    <a:pt x="14" y="23"/>
                  </a:lnTo>
                  <a:lnTo>
                    <a:pt x="0" y="9"/>
                  </a:lnTo>
                </a:path>
              </a:pathLst>
            </a:custGeom>
            <a:noFill/>
            <a:ln w="22225" cap="rnd">
              <a:solidFill>
                <a:srgbClr val="262626"/>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a:defRPr/>
              </a:pPr>
              <a:endParaRPr lang="id-ID">
                <a:solidFill>
                  <a:prstClr val="black"/>
                </a:solidFill>
                <a:latin typeface="Network Rail Sans" panose="02000000040000020004" pitchFamily="2" charset="0"/>
              </a:endParaRPr>
            </a:p>
          </p:txBody>
        </p:sp>
      </p:grpSp>
      <p:pic>
        <p:nvPicPr>
          <p:cNvPr id="118" name="Graphic 117" descr="Tools outline">
            <a:extLst>
              <a:ext uri="{FF2B5EF4-FFF2-40B4-BE49-F238E27FC236}">
                <a16:creationId xmlns:a16="http://schemas.microsoft.com/office/drawing/2014/main" id="{AC68554D-222D-6AA6-F50A-BCDF3C4493DA}"/>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p:blipFill>
        <p:spPr>
          <a:xfrm>
            <a:off x="6679539" y="4797528"/>
            <a:ext cx="720000" cy="720000"/>
          </a:xfrm>
          <a:prstGeom prst="rect">
            <a:avLst/>
          </a:prstGeom>
        </p:spPr>
      </p:pic>
    </p:spTree>
    <p:extLst>
      <p:ext uri="{BB962C8B-B14F-4D97-AF65-F5344CB8AC3E}">
        <p14:creationId xmlns:p14="http://schemas.microsoft.com/office/powerpoint/2010/main" val="41567417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 name="Rectangle: Rounded Corners 97">
            <a:extLst>
              <a:ext uri="{FF2B5EF4-FFF2-40B4-BE49-F238E27FC236}">
                <a16:creationId xmlns:a16="http://schemas.microsoft.com/office/drawing/2014/main" id="{E90A4B2E-D6E7-0F54-44A1-2925AA57DC1D}"/>
              </a:ext>
            </a:extLst>
          </p:cNvPr>
          <p:cNvSpPr/>
          <p:nvPr/>
        </p:nvSpPr>
        <p:spPr>
          <a:xfrm>
            <a:off x="2925416" y="1130071"/>
            <a:ext cx="6352590" cy="658622"/>
          </a:xfrm>
          <a:prstGeom prst="roundRect">
            <a:avLst>
              <a:gd name="adj" fmla="val 8802"/>
            </a:avLst>
          </a:prstGeom>
          <a:solidFill>
            <a:sysClr val="window" lastClr="FFFFFF">
              <a:lumMod val="95000"/>
            </a:sysClr>
          </a:solidFill>
          <a:ln w="12700" cap="flat" cmpd="sng" algn="ctr">
            <a:noFill/>
            <a:prstDash val="solid"/>
            <a:miter lim="800000"/>
          </a:ln>
          <a:effectLst/>
        </p:spPr>
        <p:txBody>
          <a:bodyPr lIns="72000" rIns="72000" rtlCol="0" anchor="ctr"/>
          <a:lstStyle/>
          <a:p>
            <a:pPr marL="0" marR="0" lvl="0" indent="0" defTabSz="914400" eaLnBrk="1" fontAlgn="auto" latinLnBrk="0" hangingPunct="1">
              <a:lnSpc>
                <a:spcPct val="100000"/>
              </a:lnSpc>
              <a:spcBef>
                <a:spcPts val="600"/>
              </a:spcBef>
              <a:spcAft>
                <a:spcPts val="0"/>
              </a:spcAft>
              <a:buClrTx/>
              <a:buSzTx/>
              <a:buFontTx/>
              <a:buNone/>
              <a:tabLst/>
              <a:defRPr/>
            </a:pPr>
            <a:r>
              <a:rPr kumimoji="0" lang="en-GB" sz="1000" b="0" i="0" u="none" strike="noStrike" kern="0" cap="none" spc="0" normalizeH="0" baseline="0" noProof="0" dirty="0">
                <a:ln>
                  <a:noFill/>
                </a:ln>
                <a:solidFill>
                  <a:prstClr val="black"/>
                </a:solidFill>
                <a:effectLst/>
                <a:uLnTx/>
                <a:uFillTx/>
                <a:latin typeface="Calibri" panose="020F0502020204030204"/>
                <a:ea typeface="+mn-ea"/>
                <a:cs typeface="+mn-cs"/>
              </a:rPr>
              <a:t>Proposals should be a request from Network Rail Regions or Routes or central functions including FNPO, operators and end users. If the proposal is not a Network Rail request, the proposal should be a joint funding initiative between Network Rail and a third party, otherwise should be funded externally. </a:t>
            </a:r>
          </a:p>
        </p:txBody>
      </p:sp>
      <p:sp>
        <p:nvSpPr>
          <p:cNvPr id="99" name="Title 1">
            <a:extLst>
              <a:ext uri="{FF2B5EF4-FFF2-40B4-BE49-F238E27FC236}">
                <a16:creationId xmlns:a16="http://schemas.microsoft.com/office/drawing/2014/main" id="{6DDF0BEB-FE7B-6E5B-B968-C497C12BC4C2}"/>
              </a:ext>
            </a:extLst>
          </p:cNvPr>
          <p:cNvSpPr txBox="1">
            <a:spLocks/>
          </p:cNvSpPr>
          <p:nvPr/>
        </p:nvSpPr>
        <p:spPr>
          <a:xfrm>
            <a:off x="405442" y="365125"/>
            <a:ext cx="10948358" cy="53639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kern="1200">
                <a:solidFill>
                  <a:srgbClr val="CD2753"/>
                </a:solidFill>
                <a:latin typeface="Network Rail Sans" panose="02000000040000020004" pitchFamily="2"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GB" sz="3200" b="1" i="0" u="none" strike="noStrike" kern="1200" cap="none" spc="0" normalizeH="0" baseline="0" noProof="0">
                <a:ln>
                  <a:noFill/>
                </a:ln>
                <a:solidFill>
                  <a:srgbClr val="CD2753"/>
                </a:solidFill>
                <a:effectLst/>
                <a:uLnTx/>
                <a:uFillTx/>
                <a:latin typeface="Network Rail Sans" panose="02000000040000020004" pitchFamily="2" charset="0"/>
                <a:ea typeface="+mj-ea"/>
                <a:cs typeface="+mj-cs"/>
              </a:rPr>
              <a:t>Investment Criteria Checklist</a:t>
            </a:r>
            <a:endParaRPr kumimoji="0" lang="en-GB" sz="3200" b="1" i="0" u="none" strike="noStrike" kern="1200" cap="none" spc="0" normalizeH="0" baseline="0" noProof="0" dirty="0">
              <a:ln>
                <a:noFill/>
              </a:ln>
              <a:solidFill>
                <a:srgbClr val="CD2753"/>
              </a:solidFill>
              <a:effectLst/>
              <a:uLnTx/>
              <a:uFillTx/>
              <a:latin typeface="Network Rail Sans" panose="02000000040000020004" pitchFamily="2" charset="0"/>
              <a:ea typeface="+mj-ea"/>
              <a:cs typeface="+mj-cs"/>
            </a:endParaRPr>
          </a:p>
        </p:txBody>
      </p:sp>
      <p:sp>
        <p:nvSpPr>
          <p:cNvPr id="100" name="TextBox 99">
            <a:extLst>
              <a:ext uri="{FF2B5EF4-FFF2-40B4-BE49-F238E27FC236}">
                <a16:creationId xmlns:a16="http://schemas.microsoft.com/office/drawing/2014/main" id="{31B2EB25-5D6C-4CFA-A017-80D38C6C1A0C}"/>
              </a:ext>
            </a:extLst>
          </p:cNvPr>
          <p:cNvSpPr txBox="1"/>
          <p:nvPr/>
        </p:nvSpPr>
        <p:spPr>
          <a:xfrm>
            <a:off x="9470216" y="1099024"/>
            <a:ext cx="2477944" cy="430887"/>
          </a:xfrm>
          <a:prstGeom prst="rect">
            <a:avLst/>
          </a:prstGeom>
          <a:noFill/>
        </p:spPr>
        <p:txBody>
          <a:bodyPr wrap="square" rtlCol="0">
            <a:spAutoFit/>
          </a:bodyPr>
          <a:lstStyle>
            <a:defPPr>
              <a:defRPr lang="en-US"/>
            </a:defPPr>
            <a:lvl1pPr>
              <a:defRPr sz="1400" b="1" spc="300">
                <a:solidFill>
                  <a:schemeClr val="accent6"/>
                </a:solidFill>
              </a:defRPr>
            </a:lvl1pP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100" b="1" i="0" u="none" strike="noStrike" kern="0" cap="none" spc="300" normalizeH="0" baseline="0" noProof="0" dirty="0">
                <a:ln>
                  <a:noFill/>
                </a:ln>
                <a:solidFill>
                  <a:prstClr val="black"/>
                </a:solidFill>
                <a:effectLst/>
                <a:uLnTx/>
                <a:uFillTx/>
              </a:rPr>
              <a:t>MEASURABLE TARGETS EXAMPLES</a:t>
            </a:r>
          </a:p>
        </p:txBody>
      </p:sp>
      <p:grpSp>
        <p:nvGrpSpPr>
          <p:cNvPr id="101" name="Group 100">
            <a:extLst>
              <a:ext uri="{FF2B5EF4-FFF2-40B4-BE49-F238E27FC236}">
                <a16:creationId xmlns:a16="http://schemas.microsoft.com/office/drawing/2014/main" id="{03AE9B43-09E5-B091-C5E9-E22FCCE35CB3}"/>
              </a:ext>
            </a:extLst>
          </p:cNvPr>
          <p:cNvGrpSpPr/>
          <p:nvPr/>
        </p:nvGrpSpPr>
        <p:grpSpPr>
          <a:xfrm>
            <a:off x="500582" y="1125278"/>
            <a:ext cx="2328900" cy="658622"/>
            <a:chOff x="500582" y="1019482"/>
            <a:chExt cx="2328900" cy="658622"/>
          </a:xfrm>
        </p:grpSpPr>
        <p:sp>
          <p:nvSpPr>
            <p:cNvPr id="102" name="Rectangle: Rounded Corners 101">
              <a:extLst>
                <a:ext uri="{FF2B5EF4-FFF2-40B4-BE49-F238E27FC236}">
                  <a16:creationId xmlns:a16="http://schemas.microsoft.com/office/drawing/2014/main" id="{7B7BCCEE-31A4-C85D-DAD1-2A1745C4A04F}"/>
                </a:ext>
              </a:extLst>
            </p:cNvPr>
            <p:cNvSpPr/>
            <p:nvPr/>
          </p:nvSpPr>
          <p:spPr>
            <a:xfrm>
              <a:off x="500582" y="1019482"/>
              <a:ext cx="2328900" cy="658622"/>
            </a:xfrm>
            <a:prstGeom prst="roundRect">
              <a:avLst>
                <a:gd name="adj" fmla="val 8802"/>
              </a:avLst>
            </a:prstGeom>
            <a:solidFill>
              <a:srgbClr val="CD1F58">
                <a:lumMod val="20000"/>
                <a:lumOff val="80000"/>
              </a:srgbClr>
            </a:solidFill>
            <a:ln w="12700" cap="flat" cmpd="sng" algn="ctr">
              <a:noFill/>
              <a:prstDash val="solid"/>
              <a:miter lim="800000"/>
            </a:ln>
            <a:effectLst/>
          </p:spPr>
          <p:txBody>
            <a:bodyPr lIns="504000" rIns="72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dirty="0">
                  <a:ln>
                    <a:noFill/>
                  </a:ln>
                  <a:solidFill>
                    <a:prstClr val="black"/>
                  </a:solidFill>
                  <a:effectLst/>
                  <a:uLnTx/>
                  <a:uFillTx/>
                  <a:latin typeface="Calibri" panose="020F0502020204030204"/>
                  <a:ea typeface="+mn-ea"/>
                  <a:cs typeface="+mn-cs"/>
                </a:rPr>
                <a:t>Proposal is a request from NR/FOC/3</a:t>
              </a:r>
              <a:r>
                <a:rPr kumimoji="0" lang="en-GB" sz="1200" b="1" i="0" u="none" strike="noStrike" kern="0" cap="none" spc="0" normalizeH="0" baseline="30000" noProof="0" dirty="0">
                  <a:ln>
                    <a:noFill/>
                  </a:ln>
                  <a:solidFill>
                    <a:prstClr val="black"/>
                  </a:solidFill>
                  <a:effectLst/>
                  <a:uLnTx/>
                  <a:uFillTx/>
                  <a:latin typeface="Calibri" panose="020F0502020204030204"/>
                  <a:ea typeface="+mn-ea"/>
                  <a:cs typeface="+mn-cs"/>
                </a:rPr>
                <a:t>rd</a:t>
              </a:r>
              <a:r>
                <a:rPr kumimoji="0" lang="en-GB" sz="1200" b="1" i="0" u="none" strike="noStrike" kern="0" cap="none" spc="0" normalizeH="0" baseline="0" noProof="0" dirty="0">
                  <a:ln>
                    <a:noFill/>
                  </a:ln>
                  <a:solidFill>
                    <a:prstClr val="black"/>
                  </a:solidFill>
                  <a:effectLst/>
                  <a:uLnTx/>
                  <a:uFillTx/>
                  <a:latin typeface="Calibri" panose="020F0502020204030204"/>
                  <a:ea typeface="+mn-ea"/>
                  <a:cs typeface="+mn-cs"/>
                </a:rPr>
                <a:t> party?</a:t>
              </a:r>
            </a:p>
          </p:txBody>
        </p:sp>
        <p:pic>
          <p:nvPicPr>
            <p:cNvPr id="103" name="Graphic 102" descr="Badge Tick1 with solid fill">
              <a:extLst>
                <a:ext uri="{FF2B5EF4-FFF2-40B4-BE49-F238E27FC236}">
                  <a16:creationId xmlns:a16="http://schemas.microsoft.com/office/drawing/2014/main" id="{5BC9D0DF-861E-A770-45EC-62679BC27F6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536885" y="1204793"/>
              <a:ext cx="288000" cy="288000"/>
            </a:xfrm>
            <a:prstGeom prst="rect">
              <a:avLst/>
            </a:prstGeom>
          </p:spPr>
        </p:pic>
      </p:grpSp>
      <p:sp>
        <p:nvSpPr>
          <p:cNvPr id="104" name="Rectangle: Rounded Corners 103">
            <a:extLst>
              <a:ext uri="{FF2B5EF4-FFF2-40B4-BE49-F238E27FC236}">
                <a16:creationId xmlns:a16="http://schemas.microsoft.com/office/drawing/2014/main" id="{A5086762-22BA-1D8F-99E8-029B6064D77E}"/>
              </a:ext>
            </a:extLst>
          </p:cNvPr>
          <p:cNvSpPr/>
          <p:nvPr/>
        </p:nvSpPr>
        <p:spPr>
          <a:xfrm>
            <a:off x="2895601" y="1897452"/>
            <a:ext cx="6352590" cy="658622"/>
          </a:xfrm>
          <a:prstGeom prst="roundRect">
            <a:avLst>
              <a:gd name="adj" fmla="val 8802"/>
            </a:avLst>
          </a:prstGeom>
          <a:solidFill>
            <a:sysClr val="window" lastClr="FFFFFF">
              <a:lumMod val="95000"/>
            </a:sysClr>
          </a:solidFill>
          <a:ln w="12700" cap="flat" cmpd="sng" algn="ctr">
            <a:noFill/>
            <a:prstDash val="solid"/>
            <a:miter lim="800000"/>
          </a:ln>
          <a:effectLst/>
        </p:spPr>
        <p:txBody>
          <a:bodyPr lIns="72000" rIns="72000" rtlCol="0" anchor="ctr"/>
          <a:lstStyle/>
          <a:p>
            <a:pPr marL="0" marR="0" lvl="0" indent="0" defTabSz="914400" eaLnBrk="1" fontAlgn="auto" latinLnBrk="0" hangingPunct="1">
              <a:lnSpc>
                <a:spcPct val="100000"/>
              </a:lnSpc>
              <a:spcBef>
                <a:spcPts val="600"/>
              </a:spcBef>
              <a:spcAft>
                <a:spcPts val="0"/>
              </a:spcAft>
              <a:buClrTx/>
              <a:buSzTx/>
              <a:buFontTx/>
              <a:buNone/>
              <a:tabLst/>
              <a:defRPr/>
            </a:pPr>
            <a:r>
              <a:rPr kumimoji="0" lang="en-GB" sz="1000" b="0" i="0" u="none" strike="noStrike" kern="0" cap="none" spc="0" normalizeH="0" baseline="0" noProof="0" dirty="0">
                <a:ln>
                  <a:noFill/>
                </a:ln>
                <a:solidFill>
                  <a:prstClr val="black"/>
                </a:solidFill>
                <a:effectLst/>
                <a:uLnTx/>
                <a:uFillTx/>
                <a:latin typeface="Calibri" panose="020F0502020204030204"/>
                <a:ea typeface="+mn-ea"/>
                <a:cs typeface="+mn-cs"/>
              </a:rPr>
              <a:t>Proposals should not replace or cater for day-to-day maintenance obligations that the proposer is otherwise responsible for.</a:t>
            </a:r>
          </a:p>
        </p:txBody>
      </p:sp>
      <p:grpSp>
        <p:nvGrpSpPr>
          <p:cNvPr id="105" name="Group 104">
            <a:extLst>
              <a:ext uri="{FF2B5EF4-FFF2-40B4-BE49-F238E27FC236}">
                <a16:creationId xmlns:a16="http://schemas.microsoft.com/office/drawing/2014/main" id="{F32C9C70-3F22-F5FC-9A9B-21D8C6EA43F5}"/>
              </a:ext>
            </a:extLst>
          </p:cNvPr>
          <p:cNvGrpSpPr/>
          <p:nvPr/>
        </p:nvGrpSpPr>
        <p:grpSpPr>
          <a:xfrm>
            <a:off x="500582" y="1897452"/>
            <a:ext cx="2328900" cy="658622"/>
            <a:chOff x="500582" y="1916023"/>
            <a:chExt cx="2328900" cy="658622"/>
          </a:xfrm>
        </p:grpSpPr>
        <p:sp>
          <p:nvSpPr>
            <p:cNvPr id="106" name="Rectangle: Rounded Corners 105">
              <a:extLst>
                <a:ext uri="{FF2B5EF4-FFF2-40B4-BE49-F238E27FC236}">
                  <a16:creationId xmlns:a16="http://schemas.microsoft.com/office/drawing/2014/main" id="{8E10E5CE-7192-1185-573F-E32835D57FB4}"/>
                </a:ext>
              </a:extLst>
            </p:cNvPr>
            <p:cNvSpPr/>
            <p:nvPr/>
          </p:nvSpPr>
          <p:spPr>
            <a:xfrm>
              <a:off x="500582" y="1916023"/>
              <a:ext cx="2328900" cy="658622"/>
            </a:xfrm>
            <a:prstGeom prst="roundRect">
              <a:avLst>
                <a:gd name="adj" fmla="val 8802"/>
              </a:avLst>
            </a:prstGeom>
            <a:solidFill>
              <a:srgbClr val="CD1F58">
                <a:lumMod val="40000"/>
                <a:lumOff val="60000"/>
              </a:srgbClr>
            </a:solidFill>
            <a:ln w="12700" cap="flat" cmpd="sng" algn="ctr">
              <a:noFill/>
              <a:prstDash val="solid"/>
              <a:miter lim="800000"/>
            </a:ln>
            <a:effectLst/>
          </p:spPr>
          <p:txBody>
            <a:bodyPr lIns="504000" rIns="72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dirty="0">
                  <a:ln>
                    <a:noFill/>
                  </a:ln>
                  <a:solidFill>
                    <a:prstClr val="black"/>
                  </a:solidFill>
                  <a:effectLst/>
                  <a:uLnTx/>
                  <a:uFillTx/>
                  <a:latin typeface="Calibri" panose="020F0502020204030204"/>
                  <a:ea typeface="+mn-ea"/>
                  <a:cs typeface="+mn-cs"/>
                </a:rPr>
                <a:t>Proposal is not Maintenance Business As Usual (BAU)?</a:t>
              </a:r>
            </a:p>
          </p:txBody>
        </p:sp>
        <p:pic>
          <p:nvPicPr>
            <p:cNvPr id="107" name="Graphic 106" descr="Badge Tick1 with solid fill">
              <a:extLst>
                <a:ext uri="{FF2B5EF4-FFF2-40B4-BE49-F238E27FC236}">
                  <a16:creationId xmlns:a16="http://schemas.microsoft.com/office/drawing/2014/main" id="{0ADC5C0C-B2EA-F5EE-B302-8ADB3F79332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536885" y="2101334"/>
              <a:ext cx="288000" cy="288000"/>
            </a:xfrm>
            <a:prstGeom prst="rect">
              <a:avLst/>
            </a:prstGeom>
          </p:spPr>
        </p:pic>
      </p:grpSp>
      <p:sp>
        <p:nvSpPr>
          <p:cNvPr id="108" name="Rectangle: Rounded Corners 107">
            <a:extLst>
              <a:ext uri="{FF2B5EF4-FFF2-40B4-BE49-F238E27FC236}">
                <a16:creationId xmlns:a16="http://schemas.microsoft.com/office/drawing/2014/main" id="{062A1729-2732-D254-C192-96FD53DBCDEE}"/>
              </a:ext>
            </a:extLst>
          </p:cNvPr>
          <p:cNvSpPr/>
          <p:nvPr/>
        </p:nvSpPr>
        <p:spPr>
          <a:xfrm>
            <a:off x="2895601" y="2669626"/>
            <a:ext cx="6352590" cy="658622"/>
          </a:xfrm>
          <a:prstGeom prst="roundRect">
            <a:avLst>
              <a:gd name="adj" fmla="val 8802"/>
            </a:avLst>
          </a:prstGeom>
          <a:solidFill>
            <a:sysClr val="window" lastClr="FFFFFF">
              <a:lumMod val="95000"/>
            </a:sysClr>
          </a:solidFill>
          <a:ln w="12700" cap="flat" cmpd="sng" algn="ctr">
            <a:noFill/>
            <a:prstDash val="solid"/>
            <a:miter lim="800000"/>
          </a:ln>
          <a:effectLst/>
        </p:spPr>
        <p:txBody>
          <a:bodyPr lIns="72000" rIns="72000" rtlCol="0" anchor="ctr"/>
          <a:lstStyle/>
          <a:p>
            <a:pPr marL="0" marR="0" lvl="0" indent="0" defTabSz="914400" eaLnBrk="1" fontAlgn="auto" latinLnBrk="0" hangingPunct="1">
              <a:lnSpc>
                <a:spcPct val="100000"/>
              </a:lnSpc>
              <a:spcBef>
                <a:spcPts val="600"/>
              </a:spcBef>
              <a:spcAft>
                <a:spcPts val="0"/>
              </a:spcAft>
              <a:buClrTx/>
              <a:buSzTx/>
              <a:buFontTx/>
              <a:buNone/>
              <a:tabLst/>
              <a:defRPr/>
            </a:pPr>
            <a:r>
              <a:rPr kumimoji="0" lang="en-GB" sz="1000" b="0" i="0" u="none" strike="noStrike" kern="0" cap="none" spc="0" normalizeH="0" baseline="0" noProof="0" dirty="0">
                <a:ln>
                  <a:noFill/>
                </a:ln>
                <a:solidFill>
                  <a:prstClr val="black"/>
                </a:solidFill>
                <a:effectLst/>
                <a:uLnTx/>
                <a:uFillTx/>
                <a:latin typeface="Calibri" panose="020F0502020204030204"/>
                <a:ea typeface="+mn-ea"/>
                <a:cs typeface="+mn-cs"/>
              </a:rPr>
              <a:t>Proposals should be for new or enhanced assets and must not be for BAU activities. Investment will primarily be spent on safety improvements for Network Rail assets; however, this may also include shared systems, or connected infrastructure immediately adjacent to Network Rail’s, belonging to a third party.</a:t>
            </a:r>
          </a:p>
        </p:txBody>
      </p:sp>
      <p:grpSp>
        <p:nvGrpSpPr>
          <p:cNvPr id="109" name="Group 108">
            <a:extLst>
              <a:ext uri="{FF2B5EF4-FFF2-40B4-BE49-F238E27FC236}">
                <a16:creationId xmlns:a16="http://schemas.microsoft.com/office/drawing/2014/main" id="{95C9CB49-D4B1-38A3-5279-23FEE226112E}"/>
              </a:ext>
            </a:extLst>
          </p:cNvPr>
          <p:cNvGrpSpPr/>
          <p:nvPr/>
        </p:nvGrpSpPr>
        <p:grpSpPr>
          <a:xfrm>
            <a:off x="470767" y="2669626"/>
            <a:ext cx="2328900" cy="658622"/>
            <a:chOff x="470767" y="2810904"/>
            <a:chExt cx="2328900" cy="658622"/>
          </a:xfrm>
        </p:grpSpPr>
        <p:sp>
          <p:nvSpPr>
            <p:cNvPr id="110" name="Rectangle: Rounded Corners 109">
              <a:extLst>
                <a:ext uri="{FF2B5EF4-FFF2-40B4-BE49-F238E27FC236}">
                  <a16:creationId xmlns:a16="http://schemas.microsoft.com/office/drawing/2014/main" id="{65A468DE-95FA-13CC-83C4-6CC76F98DA48}"/>
                </a:ext>
              </a:extLst>
            </p:cNvPr>
            <p:cNvSpPr/>
            <p:nvPr/>
          </p:nvSpPr>
          <p:spPr>
            <a:xfrm>
              <a:off x="470767" y="2810904"/>
              <a:ext cx="2328900" cy="658622"/>
            </a:xfrm>
            <a:prstGeom prst="roundRect">
              <a:avLst>
                <a:gd name="adj" fmla="val 8802"/>
              </a:avLst>
            </a:prstGeom>
            <a:solidFill>
              <a:srgbClr val="CD1F58">
                <a:lumMod val="20000"/>
                <a:lumOff val="80000"/>
              </a:srgbClr>
            </a:solidFill>
            <a:ln w="12700" cap="flat" cmpd="sng" algn="ctr">
              <a:noFill/>
              <a:prstDash val="solid"/>
              <a:miter lim="800000"/>
            </a:ln>
            <a:effectLst/>
          </p:spPr>
          <p:txBody>
            <a:bodyPr lIns="504000" rIns="72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dirty="0">
                  <a:ln>
                    <a:noFill/>
                  </a:ln>
                  <a:solidFill>
                    <a:prstClr val="black"/>
                  </a:solidFill>
                  <a:effectLst/>
                  <a:uLnTx/>
                  <a:uFillTx/>
                  <a:latin typeface="Calibri" panose="020F0502020204030204"/>
                  <a:ea typeface="+mn-ea"/>
                  <a:cs typeface="+mn-cs"/>
                </a:rPr>
                <a:t>Proposal is for new/enhanced asset(s)?</a:t>
              </a:r>
            </a:p>
          </p:txBody>
        </p:sp>
        <p:pic>
          <p:nvPicPr>
            <p:cNvPr id="111" name="Graphic 110" descr="Badge Tick1 with solid fill">
              <a:extLst>
                <a:ext uri="{FF2B5EF4-FFF2-40B4-BE49-F238E27FC236}">
                  <a16:creationId xmlns:a16="http://schemas.microsoft.com/office/drawing/2014/main" id="{CB556803-AE8A-EBC1-63CA-AC67DE085A2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536885" y="2996215"/>
              <a:ext cx="288000" cy="288000"/>
            </a:xfrm>
            <a:prstGeom prst="rect">
              <a:avLst/>
            </a:prstGeom>
          </p:spPr>
        </p:pic>
      </p:grpSp>
      <p:sp>
        <p:nvSpPr>
          <p:cNvPr id="112" name="Rectangle: Rounded Corners 111">
            <a:extLst>
              <a:ext uri="{FF2B5EF4-FFF2-40B4-BE49-F238E27FC236}">
                <a16:creationId xmlns:a16="http://schemas.microsoft.com/office/drawing/2014/main" id="{F4B8E5D8-780C-1E79-D063-598705C2835E}"/>
              </a:ext>
            </a:extLst>
          </p:cNvPr>
          <p:cNvSpPr/>
          <p:nvPr/>
        </p:nvSpPr>
        <p:spPr>
          <a:xfrm>
            <a:off x="2895601" y="3441800"/>
            <a:ext cx="6352590" cy="658622"/>
          </a:xfrm>
          <a:prstGeom prst="roundRect">
            <a:avLst>
              <a:gd name="adj" fmla="val 8802"/>
            </a:avLst>
          </a:prstGeom>
          <a:solidFill>
            <a:sysClr val="window" lastClr="FFFFFF">
              <a:lumMod val="95000"/>
            </a:sysClr>
          </a:solidFill>
          <a:ln w="12700" cap="flat" cmpd="sng" algn="ctr">
            <a:noFill/>
            <a:prstDash val="solid"/>
            <a:miter lim="800000"/>
          </a:ln>
          <a:effectLst/>
        </p:spPr>
        <p:txBody>
          <a:bodyPr lIns="72000" rIns="72000" rtlCol="0" anchor="ctr"/>
          <a:lstStyle/>
          <a:p>
            <a:pPr marL="0" marR="0" lvl="0" indent="0" defTabSz="914400" eaLnBrk="1" fontAlgn="auto" latinLnBrk="0" hangingPunct="1">
              <a:lnSpc>
                <a:spcPct val="100000"/>
              </a:lnSpc>
              <a:spcBef>
                <a:spcPts val="600"/>
              </a:spcBef>
              <a:spcAft>
                <a:spcPts val="0"/>
              </a:spcAft>
              <a:buClrTx/>
              <a:buSzTx/>
              <a:buFontTx/>
              <a:buNone/>
              <a:tabLst/>
              <a:defRPr/>
            </a:pPr>
            <a:r>
              <a:rPr kumimoji="0" lang="en-GB" sz="1000" b="0" i="0" u="none" strike="noStrike" kern="0" cap="none" spc="0" normalizeH="0" baseline="0" noProof="0" dirty="0">
                <a:ln>
                  <a:noFill/>
                </a:ln>
                <a:solidFill>
                  <a:prstClr val="black"/>
                </a:solidFill>
                <a:effectLst/>
                <a:uLnTx/>
                <a:uFillTx/>
                <a:latin typeface="Calibri" panose="020F0502020204030204"/>
                <a:ea typeface="+mn-ea"/>
                <a:cs typeface="+mn-cs"/>
              </a:rPr>
              <a:t>Proposals must outline a clearly defined safety benefit on the network. Proposals must clearly align with Freight Safe Group safety priorities. If they do not, a justification must be provided. FPB will ensure that approved funding aligns with strategic objectives with regard to classification of schemes. </a:t>
            </a:r>
          </a:p>
        </p:txBody>
      </p:sp>
      <p:grpSp>
        <p:nvGrpSpPr>
          <p:cNvPr id="113" name="Group 112">
            <a:extLst>
              <a:ext uri="{FF2B5EF4-FFF2-40B4-BE49-F238E27FC236}">
                <a16:creationId xmlns:a16="http://schemas.microsoft.com/office/drawing/2014/main" id="{2843FF04-AFF6-C603-B766-71B8797186C3}"/>
              </a:ext>
            </a:extLst>
          </p:cNvPr>
          <p:cNvGrpSpPr/>
          <p:nvPr/>
        </p:nvGrpSpPr>
        <p:grpSpPr>
          <a:xfrm>
            <a:off x="470767" y="3441800"/>
            <a:ext cx="2328900" cy="658622"/>
            <a:chOff x="470767" y="3727561"/>
            <a:chExt cx="2328900" cy="658622"/>
          </a:xfrm>
        </p:grpSpPr>
        <p:sp>
          <p:nvSpPr>
            <p:cNvPr id="114" name="Rectangle: Rounded Corners 113">
              <a:extLst>
                <a:ext uri="{FF2B5EF4-FFF2-40B4-BE49-F238E27FC236}">
                  <a16:creationId xmlns:a16="http://schemas.microsoft.com/office/drawing/2014/main" id="{106A3567-097A-BA39-669F-E7377FD87C35}"/>
                </a:ext>
              </a:extLst>
            </p:cNvPr>
            <p:cNvSpPr/>
            <p:nvPr/>
          </p:nvSpPr>
          <p:spPr>
            <a:xfrm>
              <a:off x="470767" y="3727561"/>
              <a:ext cx="2328900" cy="658622"/>
            </a:xfrm>
            <a:prstGeom prst="roundRect">
              <a:avLst>
                <a:gd name="adj" fmla="val 8802"/>
              </a:avLst>
            </a:prstGeom>
            <a:solidFill>
              <a:srgbClr val="CD1F58">
                <a:lumMod val="40000"/>
                <a:lumOff val="60000"/>
              </a:srgbClr>
            </a:solidFill>
            <a:ln w="12700" cap="flat" cmpd="sng" algn="ctr">
              <a:noFill/>
              <a:prstDash val="solid"/>
              <a:miter lim="800000"/>
            </a:ln>
            <a:effectLst/>
          </p:spPr>
          <p:txBody>
            <a:bodyPr lIns="504000" rIns="72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dirty="0">
                  <a:ln>
                    <a:noFill/>
                  </a:ln>
                  <a:solidFill>
                    <a:prstClr val="black"/>
                  </a:solidFill>
                  <a:effectLst/>
                  <a:uLnTx/>
                  <a:uFillTx/>
                  <a:latin typeface="Calibri" panose="020F0502020204030204"/>
                  <a:ea typeface="+mn-ea"/>
                  <a:cs typeface="+mn-cs"/>
                </a:rPr>
                <a:t>Network Safety benefits are clear and sustainable?</a:t>
              </a:r>
            </a:p>
          </p:txBody>
        </p:sp>
        <p:pic>
          <p:nvPicPr>
            <p:cNvPr id="115" name="Graphic 114" descr="Badge Tick1 with solid fill">
              <a:extLst>
                <a:ext uri="{FF2B5EF4-FFF2-40B4-BE49-F238E27FC236}">
                  <a16:creationId xmlns:a16="http://schemas.microsoft.com/office/drawing/2014/main" id="{A49796FE-0AF2-DD58-6D36-19DDE448445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536885" y="3912872"/>
              <a:ext cx="288000" cy="288000"/>
            </a:xfrm>
            <a:prstGeom prst="rect">
              <a:avLst/>
            </a:prstGeom>
          </p:spPr>
        </p:pic>
      </p:grpSp>
      <p:sp>
        <p:nvSpPr>
          <p:cNvPr id="116" name="Rectangle: Rounded Corners 115">
            <a:extLst>
              <a:ext uri="{FF2B5EF4-FFF2-40B4-BE49-F238E27FC236}">
                <a16:creationId xmlns:a16="http://schemas.microsoft.com/office/drawing/2014/main" id="{67542639-5048-F3B6-37E3-AC3A3C1556AB}"/>
              </a:ext>
            </a:extLst>
          </p:cNvPr>
          <p:cNvSpPr/>
          <p:nvPr/>
        </p:nvSpPr>
        <p:spPr>
          <a:xfrm>
            <a:off x="2895601" y="4213974"/>
            <a:ext cx="6352590" cy="658622"/>
          </a:xfrm>
          <a:prstGeom prst="roundRect">
            <a:avLst>
              <a:gd name="adj" fmla="val 8802"/>
            </a:avLst>
          </a:prstGeom>
          <a:solidFill>
            <a:sysClr val="window" lastClr="FFFFFF">
              <a:lumMod val="95000"/>
            </a:sysClr>
          </a:solidFill>
          <a:ln w="12700" cap="flat" cmpd="sng" algn="ctr">
            <a:noFill/>
            <a:prstDash val="solid"/>
            <a:miter lim="800000"/>
          </a:ln>
          <a:effectLst/>
        </p:spPr>
        <p:txBody>
          <a:bodyPr lIns="72000" rIns="72000" rtlCol="0" anchor="ctr"/>
          <a:lstStyle/>
          <a:p>
            <a:pPr marL="0" marR="0" lvl="0" indent="0" defTabSz="914400" eaLnBrk="1" fontAlgn="auto" latinLnBrk="0" hangingPunct="1">
              <a:lnSpc>
                <a:spcPct val="100000"/>
              </a:lnSpc>
              <a:spcBef>
                <a:spcPts val="600"/>
              </a:spcBef>
              <a:spcAft>
                <a:spcPts val="0"/>
              </a:spcAft>
              <a:buClrTx/>
              <a:buSzTx/>
              <a:buFontTx/>
              <a:buNone/>
              <a:tabLst/>
              <a:defRPr/>
            </a:pPr>
            <a:r>
              <a:rPr kumimoji="0" lang="en-GB" sz="1000" b="0" i="0" u="none" strike="noStrike" kern="0" cap="none" spc="0" normalizeH="0" baseline="0" noProof="0" dirty="0">
                <a:ln>
                  <a:noFill/>
                </a:ln>
                <a:solidFill>
                  <a:prstClr val="black"/>
                </a:solidFill>
                <a:effectLst/>
                <a:uLnTx/>
                <a:uFillTx/>
                <a:latin typeface="Calibri" panose="020F0502020204030204"/>
                <a:ea typeface="+mn-ea"/>
                <a:cs typeface="+mn-cs"/>
              </a:rPr>
              <a:t>Proposals must specify a success criteria, outlining specific targets that can be used to measure long-term benefits. This ensures that funding aligns with industry aims and objectives, while providing a deliverable KPI to measure schemes against. These should incorporate local measures where possible, however if unavailable, they should tie into national measures (e.g. using information provided in Operations &amp; Safety Scorecards, Incident Reports or RSSB Reports). </a:t>
            </a:r>
          </a:p>
        </p:txBody>
      </p:sp>
      <p:grpSp>
        <p:nvGrpSpPr>
          <p:cNvPr id="117" name="Group 116">
            <a:extLst>
              <a:ext uri="{FF2B5EF4-FFF2-40B4-BE49-F238E27FC236}">
                <a16:creationId xmlns:a16="http://schemas.microsoft.com/office/drawing/2014/main" id="{1F5F8B04-135B-41B5-AF33-5A025056F370}"/>
              </a:ext>
            </a:extLst>
          </p:cNvPr>
          <p:cNvGrpSpPr/>
          <p:nvPr/>
        </p:nvGrpSpPr>
        <p:grpSpPr>
          <a:xfrm>
            <a:off x="470767" y="4213974"/>
            <a:ext cx="2328900" cy="658622"/>
            <a:chOff x="470767" y="4648714"/>
            <a:chExt cx="2328900" cy="658622"/>
          </a:xfrm>
        </p:grpSpPr>
        <p:sp>
          <p:nvSpPr>
            <p:cNvPr id="118" name="Rectangle: Rounded Corners 117">
              <a:extLst>
                <a:ext uri="{FF2B5EF4-FFF2-40B4-BE49-F238E27FC236}">
                  <a16:creationId xmlns:a16="http://schemas.microsoft.com/office/drawing/2014/main" id="{B3F04B38-3954-F2A4-5C4E-D625FA585CEE}"/>
                </a:ext>
              </a:extLst>
            </p:cNvPr>
            <p:cNvSpPr/>
            <p:nvPr/>
          </p:nvSpPr>
          <p:spPr>
            <a:xfrm>
              <a:off x="470767" y="4648714"/>
              <a:ext cx="2328900" cy="658622"/>
            </a:xfrm>
            <a:prstGeom prst="roundRect">
              <a:avLst>
                <a:gd name="adj" fmla="val 8802"/>
              </a:avLst>
            </a:prstGeom>
            <a:solidFill>
              <a:srgbClr val="CD1F58">
                <a:lumMod val="20000"/>
                <a:lumOff val="80000"/>
              </a:srgbClr>
            </a:solidFill>
            <a:ln w="12700" cap="flat" cmpd="sng" algn="ctr">
              <a:noFill/>
              <a:prstDash val="solid"/>
              <a:miter lim="800000"/>
            </a:ln>
            <a:effectLst/>
          </p:spPr>
          <p:txBody>
            <a:bodyPr lIns="504000" rIns="72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dirty="0">
                  <a:ln>
                    <a:noFill/>
                  </a:ln>
                  <a:solidFill>
                    <a:prstClr val="black"/>
                  </a:solidFill>
                  <a:effectLst/>
                  <a:uLnTx/>
                  <a:uFillTx/>
                  <a:latin typeface="Calibri" panose="020F0502020204030204"/>
                  <a:ea typeface="+mn-ea"/>
                  <a:cs typeface="+mn-cs"/>
                </a:rPr>
                <a:t>Success criteria and outcome sought by scheme is specified?</a:t>
              </a:r>
            </a:p>
          </p:txBody>
        </p:sp>
        <p:pic>
          <p:nvPicPr>
            <p:cNvPr id="119" name="Graphic 118" descr="Badge Tick1 with solid fill">
              <a:extLst>
                <a:ext uri="{FF2B5EF4-FFF2-40B4-BE49-F238E27FC236}">
                  <a16:creationId xmlns:a16="http://schemas.microsoft.com/office/drawing/2014/main" id="{1D4C72EB-4E34-F605-1A05-45BA08AEE23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536885" y="4834025"/>
              <a:ext cx="288000" cy="288000"/>
            </a:xfrm>
            <a:prstGeom prst="rect">
              <a:avLst/>
            </a:prstGeom>
          </p:spPr>
        </p:pic>
      </p:grpSp>
      <p:sp>
        <p:nvSpPr>
          <p:cNvPr id="120" name="Rectangle: Rounded Corners 119">
            <a:extLst>
              <a:ext uri="{FF2B5EF4-FFF2-40B4-BE49-F238E27FC236}">
                <a16:creationId xmlns:a16="http://schemas.microsoft.com/office/drawing/2014/main" id="{B1B1FFD8-8BAF-9F4F-D2D3-27258FFDB3D6}"/>
              </a:ext>
            </a:extLst>
          </p:cNvPr>
          <p:cNvSpPr/>
          <p:nvPr/>
        </p:nvSpPr>
        <p:spPr>
          <a:xfrm>
            <a:off x="2895601" y="4986148"/>
            <a:ext cx="6352590" cy="658622"/>
          </a:xfrm>
          <a:prstGeom prst="roundRect">
            <a:avLst>
              <a:gd name="adj" fmla="val 8802"/>
            </a:avLst>
          </a:prstGeom>
          <a:solidFill>
            <a:sysClr val="window" lastClr="FFFFFF">
              <a:lumMod val="95000"/>
            </a:sysClr>
          </a:solidFill>
          <a:ln w="12700" cap="flat" cmpd="sng" algn="ctr">
            <a:noFill/>
            <a:prstDash val="solid"/>
            <a:miter lim="800000"/>
          </a:ln>
          <a:effectLst/>
        </p:spPr>
        <p:txBody>
          <a:bodyPr lIns="72000" rIns="72000" rtlCol="0" anchor="ctr"/>
          <a:lstStyle/>
          <a:p>
            <a:pPr marL="0" marR="0" lvl="0" indent="0" defTabSz="914400" eaLnBrk="1" fontAlgn="auto" latinLnBrk="0" hangingPunct="1">
              <a:lnSpc>
                <a:spcPct val="100000"/>
              </a:lnSpc>
              <a:spcBef>
                <a:spcPts val="600"/>
              </a:spcBef>
              <a:spcAft>
                <a:spcPts val="0"/>
              </a:spcAft>
              <a:buClrTx/>
              <a:buSzTx/>
              <a:buFontTx/>
              <a:buNone/>
              <a:tabLst/>
              <a:defRPr/>
            </a:pPr>
            <a:r>
              <a:rPr kumimoji="0" lang="en-GB" sz="1000" b="0" i="0" u="none" strike="noStrike" kern="0" cap="none" spc="0" normalizeH="0" baseline="0" noProof="0" dirty="0">
                <a:ln>
                  <a:noFill/>
                </a:ln>
                <a:solidFill>
                  <a:prstClr val="black"/>
                </a:solidFill>
                <a:effectLst/>
                <a:uLnTx/>
                <a:uFillTx/>
                <a:latin typeface="Calibri" panose="020F0502020204030204"/>
                <a:ea typeface="+mn-ea"/>
                <a:cs typeface="+mn-cs"/>
              </a:rPr>
              <a:t>All remit proposals must have initial maintenance support to avoid risks of the asset not being accepted into maintenance upon completion. This should be provided through written confirmation, however if unavailable, verbal confirmation is sufficient at this stage. All investment proposals must have an agreed maintenance commitment, detailed in the investment paper, and once completed, be handed back into operational use. </a:t>
            </a:r>
          </a:p>
        </p:txBody>
      </p:sp>
      <p:grpSp>
        <p:nvGrpSpPr>
          <p:cNvPr id="121" name="Group 120">
            <a:extLst>
              <a:ext uri="{FF2B5EF4-FFF2-40B4-BE49-F238E27FC236}">
                <a16:creationId xmlns:a16="http://schemas.microsoft.com/office/drawing/2014/main" id="{4F789CD8-279E-2F0A-58FA-8B7BB242BDA6}"/>
              </a:ext>
            </a:extLst>
          </p:cNvPr>
          <p:cNvGrpSpPr/>
          <p:nvPr/>
        </p:nvGrpSpPr>
        <p:grpSpPr>
          <a:xfrm>
            <a:off x="470767" y="4986148"/>
            <a:ext cx="2328900" cy="658622"/>
            <a:chOff x="470767" y="5437930"/>
            <a:chExt cx="2328900" cy="658622"/>
          </a:xfrm>
        </p:grpSpPr>
        <p:sp>
          <p:nvSpPr>
            <p:cNvPr id="122" name="Rectangle: Rounded Corners 121">
              <a:extLst>
                <a:ext uri="{FF2B5EF4-FFF2-40B4-BE49-F238E27FC236}">
                  <a16:creationId xmlns:a16="http://schemas.microsoft.com/office/drawing/2014/main" id="{74E876F4-1F52-F9BE-1D2A-49D56208A02D}"/>
                </a:ext>
              </a:extLst>
            </p:cNvPr>
            <p:cNvSpPr/>
            <p:nvPr/>
          </p:nvSpPr>
          <p:spPr>
            <a:xfrm>
              <a:off x="470767" y="5437930"/>
              <a:ext cx="2328900" cy="658622"/>
            </a:xfrm>
            <a:prstGeom prst="roundRect">
              <a:avLst>
                <a:gd name="adj" fmla="val 8802"/>
              </a:avLst>
            </a:prstGeom>
            <a:solidFill>
              <a:srgbClr val="CD1F58">
                <a:lumMod val="40000"/>
                <a:lumOff val="60000"/>
              </a:srgbClr>
            </a:solidFill>
            <a:ln w="12700" cap="flat" cmpd="sng" algn="ctr">
              <a:noFill/>
              <a:prstDash val="solid"/>
              <a:miter lim="800000"/>
            </a:ln>
            <a:effectLst/>
          </p:spPr>
          <p:txBody>
            <a:bodyPr lIns="504000" rIns="72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dirty="0">
                  <a:ln>
                    <a:noFill/>
                  </a:ln>
                  <a:solidFill>
                    <a:prstClr val="black"/>
                  </a:solidFill>
                  <a:effectLst/>
                  <a:uLnTx/>
                  <a:uFillTx/>
                  <a:latin typeface="Calibri" panose="020F0502020204030204"/>
                  <a:ea typeface="+mn-ea"/>
                  <a:cs typeface="+mn-cs"/>
                </a:rPr>
                <a:t>Proposal has initial RAM / Maintenance / Stakeholder support?</a:t>
              </a:r>
            </a:p>
          </p:txBody>
        </p:sp>
        <p:pic>
          <p:nvPicPr>
            <p:cNvPr id="123" name="Graphic 122" descr="Badge Tick1 with solid fill">
              <a:extLst>
                <a:ext uri="{FF2B5EF4-FFF2-40B4-BE49-F238E27FC236}">
                  <a16:creationId xmlns:a16="http://schemas.microsoft.com/office/drawing/2014/main" id="{AD24DB23-6819-0C81-9B81-0624AEEDEE0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536885" y="5623241"/>
              <a:ext cx="288000" cy="288000"/>
            </a:xfrm>
            <a:prstGeom prst="rect">
              <a:avLst/>
            </a:prstGeom>
          </p:spPr>
        </p:pic>
      </p:grpSp>
      <p:sp>
        <p:nvSpPr>
          <p:cNvPr id="124" name="Rectangle: Rounded Corners 123">
            <a:extLst>
              <a:ext uri="{FF2B5EF4-FFF2-40B4-BE49-F238E27FC236}">
                <a16:creationId xmlns:a16="http://schemas.microsoft.com/office/drawing/2014/main" id="{24721B5E-C77B-8F99-297A-945F8B3161F9}"/>
              </a:ext>
            </a:extLst>
          </p:cNvPr>
          <p:cNvSpPr/>
          <p:nvPr/>
        </p:nvSpPr>
        <p:spPr>
          <a:xfrm>
            <a:off x="2895600" y="5758320"/>
            <a:ext cx="6352590" cy="658622"/>
          </a:xfrm>
          <a:prstGeom prst="roundRect">
            <a:avLst>
              <a:gd name="adj" fmla="val 8802"/>
            </a:avLst>
          </a:prstGeom>
          <a:solidFill>
            <a:sysClr val="window" lastClr="FFFFFF">
              <a:lumMod val="95000"/>
            </a:sysClr>
          </a:solidFill>
          <a:ln w="12700" cap="flat" cmpd="sng" algn="ctr">
            <a:noFill/>
            <a:prstDash val="solid"/>
            <a:miter lim="800000"/>
          </a:ln>
          <a:effectLst/>
        </p:spPr>
        <p:txBody>
          <a:bodyPr lIns="72000" rIns="72000" rtlCol="0" anchor="ctr"/>
          <a:lstStyle/>
          <a:p>
            <a:pPr marL="0" marR="0" lvl="0" indent="0" defTabSz="914400" eaLnBrk="1" fontAlgn="auto" latinLnBrk="0" hangingPunct="1">
              <a:lnSpc>
                <a:spcPct val="100000"/>
              </a:lnSpc>
              <a:spcBef>
                <a:spcPts val="600"/>
              </a:spcBef>
              <a:spcAft>
                <a:spcPts val="0"/>
              </a:spcAft>
              <a:buClrTx/>
              <a:buSzTx/>
              <a:buFontTx/>
              <a:buNone/>
              <a:tabLst/>
              <a:defRPr/>
            </a:pPr>
            <a:r>
              <a:rPr kumimoji="0" lang="en-GB" sz="1000" b="0" i="0" u="none" strike="noStrike" kern="0" cap="none" spc="0" normalizeH="0" baseline="0" noProof="0" dirty="0">
                <a:ln>
                  <a:noFill/>
                </a:ln>
                <a:solidFill>
                  <a:prstClr val="black"/>
                </a:solidFill>
                <a:effectLst/>
                <a:uLnTx/>
                <a:uFillTx/>
                <a:latin typeface="Calibri" panose="020F0502020204030204"/>
                <a:ea typeface="+mn-ea"/>
                <a:cs typeface="+mn-cs"/>
              </a:rPr>
              <a:t>Scheme proposers are required to agree to comply with FSIP assurance process to ensure we are able to effectively monitor progress and ensure that schemes are progressing once funding has been authorised. </a:t>
            </a:r>
          </a:p>
        </p:txBody>
      </p:sp>
      <p:grpSp>
        <p:nvGrpSpPr>
          <p:cNvPr id="125" name="Group 124">
            <a:extLst>
              <a:ext uri="{FF2B5EF4-FFF2-40B4-BE49-F238E27FC236}">
                <a16:creationId xmlns:a16="http://schemas.microsoft.com/office/drawing/2014/main" id="{7CDF4154-83D3-676C-9E40-4197CF789E07}"/>
              </a:ext>
            </a:extLst>
          </p:cNvPr>
          <p:cNvGrpSpPr/>
          <p:nvPr/>
        </p:nvGrpSpPr>
        <p:grpSpPr>
          <a:xfrm>
            <a:off x="470767" y="5758320"/>
            <a:ext cx="2328900" cy="658622"/>
            <a:chOff x="470767" y="6240330"/>
            <a:chExt cx="2328900" cy="658622"/>
          </a:xfrm>
        </p:grpSpPr>
        <p:sp>
          <p:nvSpPr>
            <p:cNvPr id="126" name="Rectangle: Rounded Corners 125">
              <a:extLst>
                <a:ext uri="{FF2B5EF4-FFF2-40B4-BE49-F238E27FC236}">
                  <a16:creationId xmlns:a16="http://schemas.microsoft.com/office/drawing/2014/main" id="{FCB5EA12-6AB6-6FAD-27DC-F02347D74455}"/>
                </a:ext>
              </a:extLst>
            </p:cNvPr>
            <p:cNvSpPr/>
            <p:nvPr/>
          </p:nvSpPr>
          <p:spPr>
            <a:xfrm>
              <a:off x="470767" y="6240330"/>
              <a:ext cx="2328900" cy="658622"/>
            </a:xfrm>
            <a:prstGeom prst="roundRect">
              <a:avLst>
                <a:gd name="adj" fmla="val 8802"/>
              </a:avLst>
            </a:prstGeom>
            <a:solidFill>
              <a:srgbClr val="CD1F58">
                <a:lumMod val="20000"/>
                <a:lumOff val="80000"/>
              </a:srgbClr>
            </a:solidFill>
            <a:ln w="12700" cap="flat" cmpd="sng" algn="ctr">
              <a:noFill/>
              <a:prstDash val="solid"/>
              <a:miter lim="800000"/>
            </a:ln>
            <a:effectLst/>
          </p:spPr>
          <p:txBody>
            <a:bodyPr lIns="504000" rIns="72000" rtlCol="0" anchor="ctr"/>
            <a:lstStyle/>
            <a:p>
              <a:pPr marL="0" marR="0" lvl="0" indent="0" defTabSz="914400" eaLnBrk="1" fontAlgn="auto" latinLnBrk="0" hangingPunct="1">
                <a:lnSpc>
                  <a:spcPct val="100000"/>
                </a:lnSpc>
                <a:spcBef>
                  <a:spcPts val="0"/>
                </a:spcBef>
                <a:spcAft>
                  <a:spcPts val="0"/>
                </a:spcAft>
                <a:buClrTx/>
                <a:buSzTx/>
                <a:buFontTx/>
                <a:buNone/>
                <a:tabLst/>
                <a:defRPr/>
              </a:pPr>
              <a:r>
                <a:rPr kumimoji="0" lang="en-GB" sz="1200" b="1" i="0" u="none" strike="noStrike" kern="0" cap="none" spc="0" normalizeH="0" baseline="0" noProof="0" dirty="0">
                  <a:ln>
                    <a:noFill/>
                  </a:ln>
                  <a:solidFill>
                    <a:prstClr val="black"/>
                  </a:solidFill>
                  <a:effectLst/>
                  <a:uLnTx/>
                  <a:uFillTx/>
                  <a:latin typeface="Calibri" panose="020F0502020204030204"/>
                  <a:ea typeface="+mn-ea"/>
                  <a:cs typeface="+mn-cs"/>
                </a:rPr>
                <a:t>Proposer agrees to comply with FSIP assurance process?</a:t>
              </a:r>
            </a:p>
          </p:txBody>
        </p:sp>
        <p:pic>
          <p:nvPicPr>
            <p:cNvPr id="127" name="Graphic 126" descr="Badge Tick1 with solid fill">
              <a:extLst>
                <a:ext uri="{FF2B5EF4-FFF2-40B4-BE49-F238E27FC236}">
                  <a16:creationId xmlns:a16="http://schemas.microsoft.com/office/drawing/2014/main" id="{606C779B-0281-F2D2-88FB-E4C4F14FAD52}"/>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p:blipFill>
          <p:spPr>
            <a:xfrm>
              <a:off x="536885" y="6425641"/>
              <a:ext cx="288000" cy="288000"/>
            </a:xfrm>
            <a:prstGeom prst="rect">
              <a:avLst/>
            </a:prstGeom>
          </p:spPr>
        </p:pic>
      </p:grpSp>
      <p:grpSp>
        <p:nvGrpSpPr>
          <p:cNvPr id="128" name="Group 127">
            <a:extLst>
              <a:ext uri="{FF2B5EF4-FFF2-40B4-BE49-F238E27FC236}">
                <a16:creationId xmlns:a16="http://schemas.microsoft.com/office/drawing/2014/main" id="{2F6CCBC7-8385-C88C-77DA-B8CEA8703A90}"/>
              </a:ext>
            </a:extLst>
          </p:cNvPr>
          <p:cNvGrpSpPr/>
          <p:nvPr/>
        </p:nvGrpSpPr>
        <p:grpSpPr>
          <a:xfrm>
            <a:off x="9522984" y="1688039"/>
            <a:ext cx="2328900" cy="600164"/>
            <a:chOff x="9522984" y="1688039"/>
            <a:chExt cx="2328900" cy="600164"/>
          </a:xfrm>
        </p:grpSpPr>
        <p:pic>
          <p:nvPicPr>
            <p:cNvPr id="129" name="Graphic 128" descr="Target with solid fill">
              <a:extLst>
                <a:ext uri="{FF2B5EF4-FFF2-40B4-BE49-F238E27FC236}">
                  <a16:creationId xmlns:a16="http://schemas.microsoft.com/office/drawing/2014/main" id="{590BDF8C-D84B-ACBC-6E51-AD0803FB07C3}"/>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522984" y="1846616"/>
              <a:ext cx="283010" cy="283010"/>
            </a:xfrm>
            <a:prstGeom prst="rect">
              <a:avLst/>
            </a:prstGeom>
          </p:spPr>
        </p:pic>
        <p:sp>
          <p:nvSpPr>
            <p:cNvPr id="130" name="TextBox 129">
              <a:extLst>
                <a:ext uri="{FF2B5EF4-FFF2-40B4-BE49-F238E27FC236}">
                  <a16:creationId xmlns:a16="http://schemas.microsoft.com/office/drawing/2014/main" id="{92D4282D-90F7-C9E1-AEEB-A248301BE7F6}"/>
                </a:ext>
              </a:extLst>
            </p:cNvPr>
            <p:cNvSpPr txBox="1"/>
            <p:nvPr/>
          </p:nvSpPr>
          <p:spPr>
            <a:xfrm>
              <a:off x="10015462" y="1688039"/>
              <a:ext cx="1836422" cy="600164"/>
            </a:xfrm>
            <a:prstGeom prst="rect">
              <a:avLst/>
            </a:prstGeom>
            <a:noFill/>
          </p:spPr>
          <p:txBody>
            <a:bodyPr wrap="square">
              <a:spAutoFit/>
            </a:bodyPr>
            <a:lstStyle/>
            <a:p>
              <a:pPr marL="0" marR="0" lvl="0" indent="0" defTabSz="914400" eaLnBrk="1" fontAlgn="auto" latinLnBrk="0" hangingPunct="1">
                <a:lnSpc>
                  <a:spcPct val="100000"/>
                </a:lnSpc>
                <a:spcBef>
                  <a:spcPts val="600"/>
                </a:spcBef>
                <a:spcAft>
                  <a:spcPts val="0"/>
                </a:spcAft>
                <a:buClrTx/>
                <a:buSzTx/>
                <a:buFontTx/>
                <a:buNone/>
                <a:tabLst/>
                <a:defRPr/>
              </a:pPr>
              <a:r>
                <a:rPr kumimoji="0" lang="en-GB" sz="1100" b="0" i="0" u="none" strike="noStrike" kern="0" cap="none" spc="0" normalizeH="0" baseline="0" noProof="0" dirty="0">
                  <a:ln>
                    <a:noFill/>
                  </a:ln>
                  <a:solidFill>
                    <a:prstClr val="black"/>
                  </a:solidFill>
                  <a:effectLst/>
                  <a:uLnTx/>
                  <a:uFillTx/>
                </a:rPr>
                <a:t>Successful delivery will reduce trips in this area by X%.</a:t>
              </a:r>
            </a:p>
          </p:txBody>
        </p:sp>
      </p:grpSp>
      <p:grpSp>
        <p:nvGrpSpPr>
          <p:cNvPr id="131" name="Group 130">
            <a:extLst>
              <a:ext uri="{FF2B5EF4-FFF2-40B4-BE49-F238E27FC236}">
                <a16:creationId xmlns:a16="http://schemas.microsoft.com/office/drawing/2014/main" id="{677748E7-469D-1C97-77CD-C4623C7AC9F7}"/>
              </a:ext>
            </a:extLst>
          </p:cNvPr>
          <p:cNvGrpSpPr/>
          <p:nvPr/>
        </p:nvGrpSpPr>
        <p:grpSpPr>
          <a:xfrm>
            <a:off x="9522984" y="2619354"/>
            <a:ext cx="2425176" cy="600164"/>
            <a:chOff x="9522984" y="2425216"/>
            <a:chExt cx="2425176" cy="600164"/>
          </a:xfrm>
        </p:grpSpPr>
        <p:pic>
          <p:nvPicPr>
            <p:cNvPr id="132" name="Graphic 131" descr="Target with solid fill">
              <a:extLst>
                <a:ext uri="{FF2B5EF4-FFF2-40B4-BE49-F238E27FC236}">
                  <a16:creationId xmlns:a16="http://schemas.microsoft.com/office/drawing/2014/main" id="{F2F42750-6D8C-6C71-213D-29E22199014B}"/>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522984" y="2583793"/>
              <a:ext cx="283010" cy="283010"/>
            </a:xfrm>
            <a:prstGeom prst="rect">
              <a:avLst/>
            </a:prstGeom>
          </p:spPr>
        </p:pic>
        <p:sp>
          <p:nvSpPr>
            <p:cNvPr id="133" name="TextBox 132">
              <a:extLst>
                <a:ext uri="{FF2B5EF4-FFF2-40B4-BE49-F238E27FC236}">
                  <a16:creationId xmlns:a16="http://schemas.microsoft.com/office/drawing/2014/main" id="{4495A119-97F1-0F2C-5437-8DDB6917F068}"/>
                </a:ext>
              </a:extLst>
            </p:cNvPr>
            <p:cNvSpPr txBox="1"/>
            <p:nvPr/>
          </p:nvSpPr>
          <p:spPr>
            <a:xfrm>
              <a:off x="10015462" y="2425216"/>
              <a:ext cx="1932698" cy="600164"/>
            </a:xfrm>
            <a:prstGeom prst="rect">
              <a:avLst/>
            </a:prstGeom>
            <a:noFill/>
          </p:spPr>
          <p:txBody>
            <a:bodyPr wrap="square">
              <a:spAutoFit/>
            </a:bodyPr>
            <a:lstStyle/>
            <a:p>
              <a:pPr marL="0" marR="0" lvl="0" indent="0" defTabSz="914400" eaLnBrk="1" fontAlgn="auto" latinLnBrk="0" hangingPunct="1">
                <a:lnSpc>
                  <a:spcPct val="100000"/>
                </a:lnSpc>
                <a:spcBef>
                  <a:spcPts val="600"/>
                </a:spcBef>
                <a:spcAft>
                  <a:spcPts val="0"/>
                </a:spcAft>
                <a:buClrTx/>
                <a:buSzTx/>
                <a:buFontTx/>
                <a:buNone/>
                <a:tabLst/>
                <a:defRPr/>
              </a:pPr>
              <a:r>
                <a:rPr kumimoji="0" lang="en-GB" sz="1100" b="0" i="0" u="none" strike="noStrike" kern="0" cap="none" spc="0" normalizeH="0" baseline="0" noProof="0" dirty="0">
                  <a:ln>
                    <a:noFill/>
                  </a:ln>
                  <a:solidFill>
                    <a:prstClr val="black"/>
                  </a:solidFill>
                  <a:effectLst/>
                  <a:uLnTx/>
                  <a:uFillTx/>
                </a:rPr>
                <a:t>Successful delivery will result in no H&amp;S incidents associated with work in this area.</a:t>
              </a:r>
            </a:p>
          </p:txBody>
        </p:sp>
      </p:grpSp>
      <p:grpSp>
        <p:nvGrpSpPr>
          <p:cNvPr id="134" name="Group 133">
            <a:extLst>
              <a:ext uri="{FF2B5EF4-FFF2-40B4-BE49-F238E27FC236}">
                <a16:creationId xmlns:a16="http://schemas.microsoft.com/office/drawing/2014/main" id="{C914132A-2736-2060-D71F-87981EACB5D5}"/>
              </a:ext>
            </a:extLst>
          </p:cNvPr>
          <p:cNvGrpSpPr/>
          <p:nvPr/>
        </p:nvGrpSpPr>
        <p:grpSpPr>
          <a:xfrm>
            <a:off x="9522984" y="3550669"/>
            <a:ext cx="2468990" cy="600164"/>
            <a:chOff x="9522984" y="3213333"/>
            <a:chExt cx="2468990" cy="600164"/>
          </a:xfrm>
        </p:grpSpPr>
        <p:pic>
          <p:nvPicPr>
            <p:cNvPr id="135" name="Graphic 134" descr="Target with solid fill">
              <a:extLst>
                <a:ext uri="{FF2B5EF4-FFF2-40B4-BE49-F238E27FC236}">
                  <a16:creationId xmlns:a16="http://schemas.microsoft.com/office/drawing/2014/main" id="{D99F991B-CAA4-CA74-E970-07486A54C89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522984" y="3386806"/>
              <a:ext cx="283010" cy="283010"/>
            </a:xfrm>
            <a:prstGeom prst="rect">
              <a:avLst/>
            </a:prstGeom>
          </p:spPr>
        </p:pic>
        <p:sp>
          <p:nvSpPr>
            <p:cNvPr id="136" name="TextBox 135">
              <a:extLst>
                <a:ext uri="{FF2B5EF4-FFF2-40B4-BE49-F238E27FC236}">
                  <a16:creationId xmlns:a16="http://schemas.microsoft.com/office/drawing/2014/main" id="{300BFE8B-3AD8-6F67-D489-0E2CD6D7CE6A}"/>
                </a:ext>
              </a:extLst>
            </p:cNvPr>
            <p:cNvSpPr txBox="1"/>
            <p:nvPr/>
          </p:nvSpPr>
          <p:spPr>
            <a:xfrm>
              <a:off x="10015462" y="3213333"/>
              <a:ext cx="1976512" cy="600164"/>
            </a:xfrm>
            <a:prstGeom prst="rect">
              <a:avLst/>
            </a:prstGeom>
            <a:noFill/>
          </p:spPr>
          <p:txBody>
            <a:bodyPr wrap="square">
              <a:spAutoFit/>
            </a:bodyPr>
            <a:lstStyle/>
            <a:p>
              <a:pPr marL="0" marR="0" lvl="0" indent="0" defTabSz="914400" eaLnBrk="1" fontAlgn="auto" latinLnBrk="0" hangingPunct="1">
                <a:lnSpc>
                  <a:spcPct val="100000"/>
                </a:lnSpc>
                <a:spcBef>
                  <a:spcPts val="600"/>
                </a:spcBef>
                <a:spcAft>
                  <a:spcPts val="0"/>
                </a:spcAft>
                <a:buClrTx/>
                <a:buSzTx/>
                <a:buFontTx/>
                <a:buNone/>
                <a:tabLst/>
                <a:defRPr/>
              </a:pPr>
              <a:r>
                <a:rPr kumimoji="0" lang="en-GB" sz="1100" b="0" i="0" u="none" strike="noStrike" kern="0" cap="none" spc="0" normalizeH="0" baseline="0" noProof="0" dirty="0">
                  <a:ln>
                    <a:noFill/>
                  </a:ln>
                  <a:solidFill>
                    <a:prstClr val="black"/>
                  </a:solidFill>
                  <a:effectLst/>
                  <a:uLnTx/>
                  <a:uFillTx/>
                </a:rPr>
                <a:t>Successful delivery will reduce the number of derailments at the site by X%.</a:t>
              </a:r>
            </a:p>
          </p:txBody>
        </p:sp>
      </p:grpSp>
      <p:grpSp>
        <p:nvGrpSpPr>
          <p:cNvPr id="137" name="Group 136">
            <a:extLst>
              <a:ext uri="{FF2B5EF4-FFF2-40B4-BE49-F238E27FC236}">
                <a16:creationId xmlns:a16="http://schemas.microsoft.com/office/drawing/2014/main" id="{9E1635D0-FCD9-7EEE-0B7B-272A2F7F42CE}"/>
              </a:ext>
            </a:extLst>
          </p:cNvPr>
          <p:cNvGrpSpPr/>
          <p:nvPr/>
        </p:nvGrpSpPr>
        <p:grpSpPr>
          <a:xfrm>
            <a:off x="9522984" y="4481984"/>
            <a:ext cx="2468990" cy="600164"/>
            <a:chOff x="9522984" y="4038396"/>
            <a:chExt cx="2468990" cy="600164"/>
          </a:xfrm>
        </p:grpSpPr>
        <p:pic>
          <p:nvPicPr>
            <p:cNvPr id="138" name="Graphic 137" descr="Target with solid fill">
              <a:extLst>
                <a:ext uri="{FF2B5EF4-FFF2-40B4-BE49-F238E27FC236}">
                  <a16:creationId xmlns:a16="http://schemas.microsoft.com/office/drawing/2014/main" id="{F5E6E729-DFC4-45D0-569A-163F46132047}"/>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522984" y="4196973"/>
              <a:ext cx="283010" cy="283010"/>
            </a:xfrm>
            <a:prstGeom prst="rect">
              <a:avLst/>
            </a:prstGeom>
          </p:spPr>
        </p:pic>
        <p:sp>
          <p:nvSpPr>
            <p:cNvPr id="139" name="TextBox 138">
              <a:extLst>
                <a:ext uri="{FF2B5EF4-FFF2-40B4-BE49-F238E27FC236}">
                  <a16:creationId xmlns:a16="http://schemas.microsoft.com/office/drawing/2014/main" id="{82EC96CD-EF15-C494-FF49-2553F369DA76}"/>
                </a:ext>
              </a:extLst>
            </p:cNvPr>
            <p:cNvSpPr txBox="1"/>
            <p:nvPr/>
          </p:nvSpPr>
          <p:spPr>
            <a:xfrm>
              <a:off x="10015461" y="4038396"/>
              <a:ext cx="1976513" cy="600164"/>
            </a:xfrm>
            <a:prstGeom prst="rect">
              <a:avLst/>
            </a:prstGeom>
            <a:noFill/>
          </p:spPr>
          <p:txBody>
            <a:bodyPr wrap="square">
              <a:spAutoFit/>
            </a:bodyPr>
            <a:lstStyle/>
            <a:p>
              <a:pPr marL="0" marR="0" lvl="0" indent="0" defTabSz="914400" eaLnBrk="1" fontAlgn="auto" latinLnBrk="0" hangingPunct="1">
                <a:lnSpc>
                  <a:spcPct val="100000"/>
                </a:lnSpc>
                <a:spcBef>
                  <a:spcPts val="600"/>
                </a:spcBef>
                <a:spcAft>
                  <a:spcPts val="0"/>
                </a:spcAft>
                <a:buClrTx/>
                <a:buSzTx/>
                <a:buFontTx/>
                <a:buNone/>
                <a:tabLst/>
                <a:defRPr/>
              </a:pPr>
              <a:r>
                <a:rPr kumimoji="0" lang="en-GB" sz="1100" b="0" i="0" u="none" strike="noStrike" kern="0" cap="none" spc="0" normalizeH="0" baseline="0" noProof="0" dirty="0">
                  <a:ln>
                    <a:noFill/>
                  </a:ln>
                  <a:solidFill>
                    <a:prstClr val="black"/>
                  </a:solidFill>
                  <a:effectLst/>
                  <a:uLnTx/>
                  <a:uFillTx/>
                </a:rPr>
                <a:t>Successful delivery will reduce time taken for incident investigation by X minutes.</a:t>
              </a:r>
            </a:p>
          </p:txBody>
        </p:sp>
      </p:grpSp>
      <p:sp>
        <p:nvSpPr>
          <p:cNvPr id="140" name="TextBox 139">
            <a:extLst>
              <a:ext uri="{FF2B5EF4-FFF2-40B4-BE49-F238E27FC236}">
                <a16:creationId xmlns:a16="http://schemas.microsoft.com/office/drawing/2014/main" id="{CCBB0E02-D970-6A10-5A7E-45155BC4E55D}"/>
              </a:ext>
            </a:extLst>
          </p:cNvPr>
          <p:cNvSpPr txBox="1"/>
          <p:nvPr/>
        </p:nvSpPr>
        <p:spPr>
          <a:xfrm>
            <a:off x="405443" y="6455154"/>
            <a:ext cx="8842748" cy="369332"/>
          </a:xfrm>
          <a:prstGeom prst="rect">
            <a:avLst/>
          </a:prstGeom>
          <a:noFill/>
        </p:spPr>
        <p:txBody>
          <a:bodyPr wrap="square" rtlCol="0">
            <a:spAutoFit/>
          </a:bodyPr>
          <a:lstStyle/>
          <a:p>
            <a:pPr>
              <a:defRPr/>
            </a:pPr>
            <a:r>
              <a:rPr lang="en-GB" sz="900" dirty="0">
                <a:solidFill>
                  <a:prstClr val="black"/>
                </a:solidFill>
                <a:latin typeface="Network Rail Sans" panose="02000000040000020004" pitchFamily="2" charset="0"/>
              </a:rPr>
              <a:t>Proposals must be submitted using the standard proposal documentation. Investment proposals must have a completed and detailed breakdown of costs, programme of works with completion milestones, lead person responsible and points of contact for delivery and completion dates. </a:t>
            </a:r>
          </a:p>
        </p:txBody>
      </p:sp>
      <p:grpSp>
        <p:nvGrpSpPr>
          <p:cNvPr id="141" name="Group 140">
            <a:extLst>
              <a:ext uri="{FF2B5EF4-FFF2-40B4-BE49-F238E27FC236}">
                <a16:creationId xmlns:a16="http://schemas.microsoft.com/office/drawing/2014/main" id="{926D2667-B310-9715-7510-A3DF4293F529}"/>
              </a:ext>
            </a:extLst>
          </p:cNvPr>
          <p:cNvGrpSpPr/>
          <p:nvPr/>
        </p:nvGrpSpPr>
        <p:grpSpPr>
          <a:xfrm>
            <a:off x="9522984" y="5413299"/>
            <a:ext cx="2468990" cy="600164"/>
            <a:chOff x="9522984" y="4038396"/>
            <a:chExt cx="2468990" cy="600164"/>
          </a:xfrm>
        </p:grpSpPr>
        <p:pic>
          <p:nvPicPr>
            <p:cNvPr id="142" name="Graphic 141" descr="Target with solid fill">
              <a:extLst>
                <a:ext uri="{FF2B5EF4-FFF2-40B4-BE49-F238E27FC236}">
                  <a16:creationId xmlns:a16="http://schemas.microsoft.com/office/drawing/2014/main" id="{3EE15D54-BD21-4521-A067-CC23832F549F}"/>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9522984" y="4196973"/>
              <a:ext cx="283010" cy="283010"/>
            </a:xfrm>
            <a:prstGeom prst="rect">
              <a:avLst/>
            </a:prstGeom>
          </p:spPr>
        </p:pic>
        <p:sp>
          <p:nvSpPr>
            <p:cNvPr id="143" name="TextBox 142">
              <a:extLst>
                <a:ext uri="{FF2B5EF4-FFF2-40B4-BE49-F238E27FC236}">
                  <a16:creationId xmlns:a16="http://schemas.microsoft.com/office/drawing/2014/main" id="{DE3A4F0D-1887-DAB5-46F8-C6918C8AC843}"/>
                </a:ext>
              </a:extLst>
            </p:cNvPr>
            <p:cNvSpPr txBox="1"/>
            <p:nvPr/>
          </p:nvSpPr>
          <p:spPr>
            <a:xfrm>
              <a:off x="10015461" y="4038396"/>
              <a:ext cx="1976513" cy="600164"/>
            </a:xfrm>
            <a:prstGeom prst="rect">
              <a:avLst/>
            </a:prstGeom>
            <a:noFill/>
          </p:spPr>
          <p:txBody>
            <a:bodyPr wrap="square">
              <a:spAutoFit/>
            </a:bodyPr>
            <a:lstStyle/>
            <a:p>
              <a:pPr marL="0" marR="0" lvl="0" indent="0" defTabSz="914400" eaLnBrk="1" fontAlgn="auto" latinLnBrk="0" hangingPunct="1">
                <a:lnSpc>
                  <a:spcPct val="100000"/>
                </a:lnSpc>
                <a:spcBef>
                  <a:spcPts val="600"/>
                </a:spcBef>
                <a:spcAft>
                  <a:spcPts val="0"/>
                </a:spcAft>
                <a:buClrTx/>
                <a:buSzTx/>
                <a:buFontTx/>
                <a:buNone/>
                <a:tabLst/>
                <a:defRPr/>
              </a:pPr>
              <a:r>
                <a:rPr kumimoji="0" lang="en-GB" sz="1100" b="0" i="0" u="none" strike="noStrike" kern="0" cap="none" spc="0" normalizeH="0" baseline="0" noProof="0" dirty="0">
                  <a:ln>
                    <a:noFill/>
                  </a:ln>
                  <a:solidFill>
                    <a:prstClr val="black"/>
                  </a:solidFill>
                  <a:effectLst/>
                  <a:uLnTx/>
                  <a:uFillTx/>
                </a:rPr>
                <a:t>Successful delivery will reduce the risk of trips occurring at this site from X to Y.</a:t>
              </a:r>
            </a:p>
          </p:txBody>
        </p:sp>
      </p:grpSp>
    </p:spTree>
    <p:extLst>
      <p:ext uri="{BB962C8B-B14F-4D97-AF65-F5344CB8AC3E}">
        <p14:creationId xmlns:p14="http://schemas.microsoft.com/office/powerpoint/2010/main" val="210979207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D514C061F24C140AFB96D8C3E92B53D" ma:contentTypeVersion="18" ma:contentTypeDescription="Create a new document." ma:contentTypeScope="" ma:versionID="fbe71c60c9f70670766b9efb615676f7">
  <xsd:schema xmlns:xsd="http://www.w3.org/2001/XMLSchema" xmlns:xs="http://www.w3.org/2001/XMLSchema" xmlns:p="http://schemas.microsoft.com/office/2006/metadata/properties" xmlns:ns2="100c0a72-8fd1-4cbc-b5eb-1ddfc890a317" xmlns:ns3="c69115f8-527c-45a1-80b0-3c1e58c29f7c" xmlns:ns4="af32717b-85d4-46b0-82d8-410bc3119485" targetNamespace="http://schemas.microsoft.com/office/2006/metadata/properties" ma:root="true" ma:fieldsID="b8af0c4bb8651dc9cb8cd1c9ecefc54f" ns2:_="" ns3:_="" ns4:_="">
    <xsd:import namespace="100c0a72-8fd1-4cbc-b5eb-1ddfc890a317"/>
    <xsd:import namespace="c69115f8-527c-45a1-80b0-3c1e58c29f7c"/>
    <xsd:import namespace="af32717b-85d4-46b0-82d8-410bc3119485"/>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2:MediaServiceLocation" minOccurs="0"/>
                <xsd:element ref="ns2:MediaLengthInSeconds" minOccurs="0"/>
                <xsd:element ref="ns3:SharedWithUsers" minOccurs="0"/>
                <xsd:element ref="ns3:SharedWithDetails" minOccurs="0"/>
                <xsd:element ref="ns2:lcf76f155ced4ddcb4097134ff3c332f" minOccurs="0"/>
                <xsd:element ref="ns4: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00c0a72-8fd1-4cbc-b5eb-1ddfc890a31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MediaLengthInSeconds" ma:index="18"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8e89bcca-d77b-429e-a31c-3f7c234e7016"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69115f8-527c-45a1-80b0-3c1e58c29f7c"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af32717b-85d4-46b0-82d8-410bc3119485"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524f82cd-9f26-4420-b0c3-ea866fe87cd1}" ma:internalName="TaxCatchAll" ma:showField="CatchAllData" ma:web="c69115f8-527c-45a1-80b0-3c1e58c29f7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100c0a72-8fd1-4cbc-b5eb-1ddfc890a317">
      <Terms xmlns="http://schemas.microsoft.com/office/infopath/2007/PartnerControls"/>
    </lcf76f155ced4ddcb4097134ff3c332f>
    <TaxCatchAll xmlns="af32717b-85d4-46b0-82d8-410bc3119485" xsi:nil="true"/>
  </documentManagement>
</p:properties>
</file>

<file path=customXml/itemProps1.xml><?xml version="1.0" encoding="utf-8"?>
<ds:datastoreItem xmlns:ds="http://schemas.openxmlformats.org/officeDocument/2006/customXml" ds:itemID="{0F5F74D1-8527-46DE-B916-128296ADEBD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00c0a72-8fd1-4cbc-b5eb-1ddfc890a317"/>
    <ds:schemaRef ds:uri="c69115f8-527c-45a1-80b0-3c1e58c29f7c"/>
    <ds:schemaRef ds:uri="af32717b-85d4-46b0-82d8-410bc311948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7605662-1420-4DAE-982B-571A720C06DB}">
  <ds:schemaRefs>
    <ds:schemaRef ds:uri="http://schemas.microsoft.com/sharepoint/v3/contenttype/forms"/>
  </ds:schemaRefs>
</ds:datastoreItem>
</file>

<file path=customXml/itemProps3.xml><?xml version="1.0" encoding="utf-8"?>
<ds:datastoreItem xmlns:ds="http://schemas.openxmlformats.org/officeDocument/2006/customXml" ds:itemID="{D2BD84A0-B7AA-4831-8C46-5EF932F733EA}">
  <ds:schemaRefs>
    <ds:schemaRef ds:uri="http://purl.org/dc/terms/"/>
    <ds:schemaRef ds:uri="http://schemas.microsoft.com/office/2006/documentManagement/types"/>
    <ds:schemaRef ds:uri="c69115f8-527c-45a1-80b0-3c1e58c29f7c"/>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af32717b-85d4-46b0-82d8-410bc3119485"/>
    <ds:schemaRef ds:uri="100c0a72-8fd1-4cbc-b5eb-1ddfc890a317"/>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0</TotalTime>
  <Words>864</Words>
  <Application>Microsoft Office PowerPoint</Application>
  <PresentationFormat>Widescreen</PresentationFormat>
  <Paragraphs>42</Paragraphs>
  <Slides>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vt:i4>
      </vt:variant>
    </vt:vector>
  </HeadingPairs>
  <TitlesOfParts>
    <vt:vector size="8" baseType="lpstr">
      <vt:lpstr>Arial</vt:lpstr>
      <vt:lpstr>Calibri</vt:lpstr>
      <vt:lpstr>Calibri Light</vt:lpstr>
      <vt:lpstr>Network Rail Sans</vt:lpstr>
      <vt:lpstr>Office Theme</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Megan Holman</dc:creator>
  <cp:lastModifiedBy>Kaleb Ells (He / Him)</cp:lastModifiedBy>
  <cp:revision>2</cp:revision>
  <dcterms:created xsi:type="dcterms:W3CDTF">2025-01-07T09:47:10Z</dcterms:created>
  <dcterms:modified xsi:type="dcterms:W3CDTF">2025-01-08T10:28:22Z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8577031b-11bc-4db9-b655-7d79027ad570_Enabled">
    <vt:lpwstr>true</vt:lpwstr>
  </property>
  <property fmtid="{D5CDD505-2E9C-101B-9397-08002B2CF9AE}" pid="3" name="MSIP_Label_8577031b-11bc-4db9-b655-7d79027ad570_SetDate">
    <vt:lpwstr>2025-01-07T09:49:24Z</vt:lpwstr>
  </property>
  <property fmtid="{D5CDD505-2E9C-101B-9397-08002B2CF9AE}" pid="4" name="MSIP_Label_8577031b-11bc-4db9-b655-7d79027ad570_Method">
    <vt:lpwstr>Standard</vt:lpwstr>
  </property>
  <property fmtid="{D5CDD505-2E9C-101B-9397-08002B2CF9AE}" pid="5" name="MSIP_Label_8577031b-11bc-4db9-b655-7d79027ad570_Name">
    <vt:lpwstr>8577031b-11bc-4db9-b655-7d79027ad570</vt:lpwstr>
  </property>
  <property fmtid="{D5CDD505-2E9C-101B-9397-08002B2CF9AE}" pid="6" name="MSIP_Label_8577031b-11bc-4db9-b655-7d79027ad570_SiteId">
    <vt:lpwstr>c22cc3e1-5d7f-4f4d-be03-d5a158cc9409</vt:lpwstr>
  </property>
  <property fmtid="{D5CDD505-2E9C-101B-9397-08002B2CF9AE}" pid="7" name="MSIP_Label_8577031b-11bc-4db9-b655-7d79027ad570_ActionId">
    <vt:lpwstr>99fb59a6-ca12-4c5e-982b-e00254898a3e</vt:lpwstr>
  </property>
  <property fmtid="{D5CDD505-2E9C-101B-9397-08002B2CF9AE}" pid="8" name="MSIP_Label_8577031b-11bc-4db9-b655-7d79027ad570_ContentBits">
    <vt:lpwstr>1</vt:lpwstr>
  </property>
  <property fmtid="{D5CDD505-2E9C-101B-9397-08002B2CF9AE}" pid="9" name="ClassificationContentMarkingHeaderLocations">
    <vt:lpwstr>Office Theme:8</vt:lpwstr>
  </property>
  <property fmtid="{D5CDD505-2E9C-101B-9397-08002B2CF9AE}" pid="10" name="ClassificationContentMarkingHeaderText">
    <vt:lpwstr>OFFICIAL</vt:lpwstr>
  </property>
  <property fmtid="{D5CDD505-2E9C-101B-9397-08002B2CF9AE}" pid="11" name="ContentTypeId">
    <vt:lpwstr>0x010100CD514C061F24C140AFB96D8C3E92B53D</vt:lpwstr>
  </property>
  <property fmtid="{D5CDD505-2E9C-101B-9397-08002B2CF9AE}" pid="12" name="MediaServiceImageTags">
    <vt:lpwstr/>
  </property>
</Properties>
</file>