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4"/>
  </p:sldMasterIdLst>
  <p:notesMasterIdLst>
    <p:notesMasterId r:id="rId16"/>
  </p:notesMasterIdLst>
  <p:sldIdLst>
    <p:sldId id="264" r:id="rId5"/>
    <p:sldId id="266" r:id="rId6"/>
    <p:sldId id="265" r:id="rId7"/>
    <p:sldId id="267" r:id="rId8"/>
    <p:sldId id="258" r:id="rId9"/>
    <p:sldId id="272" r:id="rId10"/>
    <p:sldId id="273" r:id="rId11"/>
    <p:sldId id="274" r:id="rId12"/>
    <p:sldId id="269" r:id="rId13"/>
    <p:sldId id="275" r:id="rId14"/>
    <p:sldId id="263"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72"/>
    <a:srgbClr val="4F99BB"/>
    <a:srgbClr val="0F6AA4"/>
    <a:srgbClr val="E00F29"/>
    <a:srgbClr val="00983B"/>
    <a:srgbClr val="F505E5"/>
    <a:srgbClr val="4E96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88844"/>
  </p:normalViewPr>
  <p:slideViewPr>
    <p:cSldViewPr snapToGrid="0">
      <p:cViewPr varScale="1">
        <p:scale>
          <a:sx n="109" d="100"/>
          <a:sy n="109" d="100"/>
        </p:scale>
        <p:origin x="1784"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Ransley" userId="29ff7b7d-6378-48fe-a63d-38022b9dd1a8" providerId="ADAL" clId="{55B1B7E8-C1BA-511C-8472-EB17DA6E10FC}"/>
    <pc:docChg chg="modSld">
      <pc:chgData name="Simon Ransley" userId="29ff7b7d-6378-48fe-a63d-38022b9dd1a8" providerId="ADAL" clId="{55B1B7E8-C1BA-511C-8472-EB17DA6E10FC}" dt="2025-12-04T09:20:08.850" v="3" actId="20577"/>
      <pc:docMkLst>
        <pc:docMk/>
      </pc:docMkLst>
      <pc:sldChg chg="modSp mod">
        <pc:chgData name="Simon Ransley" userId="29ff7b7d-6378-48fe-a63d-38022b9dd1a8" providerId="ADAL" clId="{55B1B7E8-C1BA-511C-8472-EB17DA6E10FC}" dt="2025-12-04T09:20:08.850" v="3" actId="20577"/>
        <pc:sldMkLst>
          <pc:docMk/>
          <pc:sldMk cId="3786820448" sldId="266"/>
        </pc:sldMkLst>
        <pc:spChg chg="mod">
          <ac:chgData name="Simon Ransley" userId="29ff7b7d-6378-48fe-a63d-38022b9dd1a8" providerId="ADAL" clId="{55B1B7E8-C1BA-511C-8472-EB17DA6E10FC}" dt="2025-12-04T09:20:08.850" v="3" actId="20577"/>
          <ac:spMkLst>
            <pc:docMk/>
            <pc:sldMk cId="3786820448" sldId="266"/>
            <ac:spMk id="23" creationId="{2DE85CA9-7BE4-C21A-6BE9-720F146F6C8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CD9082-2EDE-AE44-AD88-007D797CD3C7}" type="datetimeFigureOut">
              <a:rPr lang="en-US" smtClean="0"/>
              <a:t>12/4/25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DFDF43-B935-F84F-B925-4B40173DDAF6}" type="slidenum">
              <a:rPr lang="en-US" smtClean="0"/>
              <a:t>‹#›</a:t>
            </a:fld>
            <a:endParaRPr lang="en-US"/>
          </a:p>
        </p:txBody>
      </p:sp>
    </p:spTree>
    <p:extLst>
      <p:ext uri="{BB962C8B-B14F-4D97-AF65-F5344CB8AC3E}">
        <p14:creationId xmlns:p14="http://schemas.microsoft.com/office/powerpoint/2010/main" val="3971914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CE63D-1333-2210-E15F-C116842DAE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42B73E-9433-4747-04C7-46A916F9CF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49264D-89E0-08CB-7DFF-2553B605A354}"/>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This is the single slide version focused on winter driving risks. It gives you a one pager for a short team briefing and you should ask your team to download the full Winter Driving Guide on Safety Central. You’ll find a briefing pack on the following pages.  </a:t>
            </a:r>
          </a:p>
          <a:p>
            <a:endParaRPr lang="en-US" dirty="0"/>
          </a:p>
        </p:txBody>
      </p:sp>
      <p:sp>
        <p:nvSpPr>
          <p:cNvPr id="4" name="Slide Number Placeholder 3">
            <a:extLst>
              <a:ext uri="{FF2B5EF4-FFF2-40B4-BE49-F238E27FC236}">
                <a16:creationId xmlns:a16="http://schemas.microsoft.com/office/drawing/2014/main" id="{A743773E-2A65-AD7F-81CB-9EB8CF521546}"/>
              </a:ext>
            </a:extLst>
          </p:cNvPr>
          <p:cNvSpPr>
            <a:spLocks noGrp="1"/>
          </p:cNvSpPr>
          <p:nvPr>
            <p:ph type="sldNum" sz="quarter" idx="5"/>
          </p:nvPr>
        </p:nvSpPr>
        <p:spPr/>
        <p:txBody>
          <a:bodyPr/>
          <a:lstStyle/>
          <a:p>
            <a:fld id="{4EDFDF43-B935-F84F-B925-4B40173DDAF6}" type="slidenum">
              <a:rPr lang="en-US" smtClean="0"/>
              <a:t>1</a:t>
            </a:fld>
            <a:endParaRPr lang="en-US"/>
          </a:p>
        </p:txBody>
      </p:sp>
    </p:spTree>
    <p:extLst>
      <p:ext uri="{BB962C8B-B14F-4D97-AF65-F5344CB8AC3E}">
        <p14:creationId xmlns:p14="http://schemas.microsoft.com/office/powerpoint/2010/main" val="4218477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4B173-EDD9-CCA4-413E-D45B5E1816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5F2BE1-4A01-9B5A-92D5-0E5F9E7D22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C0D475-FDC1-5BFE-F2EF-71EC74D112EE}"/>
              </a:ext>
            </a:extLst>
          </p:cNvPr>
          <p:cNvSpPr>
            <a:spLocks noGrp="1"/>
          </p:cNvSpPr>
          <p:nvPr>
            <p:ph type="body" idx="1"/>
          </p:nvPr>
        </p:nvSpPr>
        <p:spPr/>
        <p:txBody>
          <a:bodyPr/>
          <a:lstStyle/>
          <a:p>
            <a:pPr marR="956945">
              <a:buNone/>
            </a:pPr>
            <a:r>
              <a:rPr lang="en-GB" sz="1200" kern="1200" dirty="0">
                <a:solidFill>
                  <a:schemeClr val="tx1"/>
                </a:solidFill>
                <a:effectLst/>
                <a:latin typeface="+mn-lt"/>
                <a:ea typeface="+mn-ea"/>
                <a:cs typeface="+mn-cs"/>
              </a:rPr>
              <a:t>Introduce the session. Emphasise why winter preparedness sits within the broader Drive Safe programme. Mention: rising breakdown rates, winter hazards, and the focus to Safe Vehicle – doing everything you can to ensure its maintained and ready for winter conditions. </a:t>
            </a:r>
            <a:endParaRPr lang="en-US" dirty="0"/>
          </a:p>
        </p:txBody>
      </p:sp>
      <p:sp>
        <p:nvSpPr>
          <p:cNvPr id="4" name="Slide Number Placeholder 3">
            <a:extLst>
              <a:ext uri="{FF2B5EF4-FFF2-40B4-BE49-F238E27FC236}">
                <a16:creationId xmlns:a16="http://schemas.microsoft.com/office/drawing/2014/main" id="{4D1B5330-ABEB-CAA5-84A8-FC782111D19F}"/>
              </a:ext>
            </a:extLst>
          </p:cNvPr>
          <p:cNvSpPr>
            <a:spLocks noGrp="1"/>
          </p:cNvSpPr>
          <p:nvPr>
            <p:ph type="sldNum" sz="quarter" idx="5"/>
          </p:nvPr>
        </p:nvSpPr>
        <p:spPr/>
        <p:txBody>
          <a:bodyPr/>
          <a:lstStyle/>
          <a:p>
            <a:fld id="{4EDFDF43-B935-F84F-B925-4B40173DDAF6}" type="slidenum">
              <a:rPr lang="en-US" smtClean="0"/>
              <a:t>3</a:t>
            </a:fld>
            <a:endParaRPr lang="en-US"/>
          </a:p>
        </p:txBody>
      </p:sp>
    </p:spTree>
    <p:extLst>
      <p:ext uri="{BB962C8B-B14F-4D97-AF65-F5344CB8AC3E}">
        <p14:creationId xmlns:p14="http://schemas.microsoft.com/office/powerpoint/2010/main" val="3024765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04865-071B-6302-B15C-34B5AED9C5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42FA60-2C1B-8051-BAF5-CE9989BB77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24CB9A-910D-CD99-6FED-9726934C5979}"/>
              </a:ext>
            </a:extLst>
          </p:cNvPr>
          <p:cNvSpPr>
            <a:spLocks noGrp="1"/>
          </p:cNvSpPr>
          <p:nvPr>
            <p:ph type="body" idx="1"/>
          </p:nvPr>
        </p:nvSpPr>
        <p:spPr/>
        <p:txBody>
          <a:bodyPr/>
          <a:lstStyle/>
          <a:p>
            <a:pPr marR="1316990">
              <a:buNone/>
            </a:pPr>
            <a:r>
              <a:rPr lang="en-GB" sz="1200" kern="1200" dirty="0">
                <a:solidFill>
                  <a:schemeClr val="tx1"/>
                </a:solidFill>
                <a:effectLst/>
                <a:latin typeface="+mn-lt"/>
                <a:ea typeface="+mn-ea"/>
                <a:cs typeface="+mn-cs"/>
              </a:rPr>
              <a:t>Stress the importance of planning to give drivers more options if conditions worsen. Encourage teams to speak up when they need to postpone journeys. Link back to fatigue messaging.</a:t>
            </a:r>
            <a:r>
              <a:rPr lang="en-GB" sz="1800" dirty="0">
                <a:effectLst/>
              </a:rPr>
              <a:t> </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9CD082A8-806D-7561-EEBD-358F53A2B575}"/>
              </a:ext>
            </a:extLst>
          </p:cNvPr>
          <p:cNvSpPr>
            <a:spLocks noGrp="1"/>
          </p:cNvSpPr>
          <p:nvPr>
            <p:ph type="sldNum" sz="quarter" idx="5"/>
          </p:nvPr>
        </p:nvSpPr>
        <p:spPr/>
        <p:txBody>
          <a:bodyPr/>
          <a:lstStyle/>
          <a:p>
            <a:fld id="{4EDFDF43-B935-F84F-B925-4B40173DDAF6}" type="slidenum">
              <a:rPr lang="en-US" smtClean="0"/>
              <a:t>4</a:t>
            </a:fld>
            <a:endParaRPr lang="en-US"/>
          </a:p>
        </p:txBody>
      </p:sp>
    </p:spTree>
    <p:extLst>
      <p:ext uri="{BB962C8B-B14F-4D97-AF65-F5344CB8AC3E}">
        <p14:creationId xmlns:p14="http://schemas.microsoft.com/office/powerpoint/2010/main" val="258603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259AB-D9BE-23EA-43D3-630A94FF51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3D4B40-C290-8488-8F04-7AC6C04777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1C06CF-BEDB-CD64-F600-9F32AC3828FC}"/>
              </a:ext>
            </a:extLst>
          </p:cNvPr>
          <p:cNvSpPr>
            <a:spLocks noGrp="1"/>
          </p:cNvSpPr>
          <p:nvPr>
            <p:ph type="body" idx="1"/>
          </p:nvPr>
        </p:nvSpPr>
        <p:spPr/>
        <p:txBody>
          <a:bodyPr/>
          <a:lstStyle/>
          <a:p>
            <a:pPr marR="1316990">
              <a:buNone/>
            </a:pPr>
            <a:r>
              <a:rPr lang="en-GB" sz="1200" kern="1200" dirty="0">
                <a:solidFill>
                  <a:schemeClr val="tx1"/>
                </a:solidFill>
                <a:effectLst/>
                <a:latin typeface="+mn-lt"/>
                <a:ea typeface="+mn-ea"/>
                <a:cs typeface="+mn-cs"/>
              </a:rPr>
              <a:t>Reinforce: tyres are the only point of contact with the road. Poor tyres and cold weather are a dangerous combination. Use a simple scenario: “Imagine braking suddenly on black ice – do you have the space and traction you need?”</a:t>
            </a:r>
            <a:r>
              <a:rPr lang="en-GB" dirty="0">
                <a:effectLst/>
              </a:rPr>
              <a:t> </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68CC35EF-7B90-DB73-F51E-F5D0FD000727}"/>
              </a:ext>
            </a:extLst>
          </p:cNvPr>
          <p:cNvSpPr>
            <a:spLocks noGrp="1"/>
          </p:cNvSpPr>
          <p:nvPr>
            <p:ph type="sldNum" sz="quarter" idx="5"/>
          </p:nvPr>
        </p:nvSpPr>
        <p:spPr/>
        <p:txBody>
          <a:bodyPr/>
          <a:lstStyle/>
          <a:p>
            <a:fld id="{4EDFDF43-B935-F84F-B925-4B40173DDAF6}" type="slidenum">
              <a:rPr lang="en-US" smtClean="0"/>
              <a:t>5</a:t>
            </a:fld>
            <a:endParaRPr lang="en-US"/>
          </a:p>
        </p:txBody>
      </p:sp>
    </p:spTree>
    <p:extLst>
      <p:ext uri="{BB962C8B-B14F-4D97-AF65-F5344CB8AC3E}">
        <p14:creationId xmlns:p14="http://schemas.microsoft.com/office/powerpoint/2010/main" val="2302446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06290-5149-3D6F-535E-CDFE8B62FF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675CA1-B42D-8E83-DCD8-A7FB278690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C3A062-54EB-F0C6-CFC2-08EEC5295EEC}"/>
              </a:ext>
            </a:extLst>
          </p:cNvPr>
          <p:cNvSpPr>
            <a:spLocks noGrp="1"/>
          </p:cNvSpPr>
          <p:nvPr>
            <p:ph type="body" idx="1"/>
          </p:nvPr>
        </p:nvSpPr>
        <p:spPr/>
        <p:txBody>
          <a:bodyPr/>
          <a:lstStyle/>
          <a:p>
            <a:pPr marR="1316990">
              <a:buNone/>
            </a:pPr>
            <a:r>
              <a:rPr lang="en-GB" sz="1200" kern="1200" dirty="0">
                <a:solidFill>
                  <a:schemeClr val="tx1"/>
                </a:solidFill>
                <a:effectLst/>
                <a:latin typeface="+mn-lt"/>
                <a:ea typeface="+mn-ea"/>
                <a:cs typeface="+mn-cs"/>
              </a:rPr>
              <a:t>Highlight the spike in battery failures and the importance of checking lights and wipers, which are vital for visibility. Managers should remind fleet drivers that </a:t>
            </a:r>
            <a:r>
              <a:rPr lang="en-GB" sz="1200" kern="1200" dirty="0" err="1">
                <a:solidFill>
                  <a:schemeClr val="tx1"/>
                </a:solidFill>
                <a:effectLst/>
                <a:latin typeface="+mn-lt"/>
                <a:ea typeface="+mn-ea"/>
                <a:cs typeface="+mn-cs"/>
              </a:rPr>
              <a:t>CheckedSafe</a:t>
            </a:r>
            <a:r>
              <a:rPr lang="en-GB" sz="1200" kern="1200" dirty="0">
                <a:solidFill>
                  <a:schemeClr val="tx1"/>
                </a:solidFill>
                <a:effectLst/>
                <a:latin typeface="+mn-lt"/>
                <a:ea typeface="+mn-ea"/>
                <a:cs typeface="+mn-cs"/>
              </a:rPr>
              <a:t> is mandatory, not optional.</a:t>
            </a:r>
            <a:r>
              <a:rPr lang="en-GB" dirty="0">
                <a:effectLst/>
              </a:rPr>
              <a:t> </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86AA1A65-325A-3AC4-9B8E-3798AB0FABB8}"/>
              </a:ext>
            </a:extLst>
          </p:cNvPr>
          <p:cNvSpPr>
            <a:spLocks noGrp="1"/>
          </p:cNvSpPr>
          <p:nvPr>
            <p:ph type="sldNum" sz="quarter" idx="5"/>
          </p:nvPr>
        </p:nvSpPr>
        <p:spPr/>
        <p:txBody>
          <a:bodyPr/>
          <a:lstStyle/>
          <a:p>
            <a:fld id="{4EDFDF43-B935-F84F-B925-4B40173DDAF6}" type="slidenum">
              <a:rPr lang="en-US" smtClean="0"/>
              <a:t>6</a:t>
            </a:fld>
            <a:endParaRPr lang="en-US"/>
          </a:p>
        </p:txBody>
      </p:sp>
    </p:spTree>
    <p:extLst>
      <p:ext uri="{BB962C8B-B14F-4D97-AF65-F5344CB8AC3E}">
        <p14:creationId xmlns:p14="http://schemas.microsoft.com/office/powerpoint/2010/main" val="370433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CF67F-D1E6-774D-DF45-0E287DBFA1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19F6C5-3365-5A89-99F2-81DDB19C3F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3B99B7-58AE-6A01-961E-D9561C833EDF}"/>
              </a:ext>
            </a:extLst>
          </p:cNvPr>
          <p:cNvSpPr>
            <a:spLocks noGrp="1"/>
          </p:cNvSpPr>
          <p:nvPr>
            <p:ph type="body" idx="1"/>
          </p:nvPr>
        </p:nvSpPr>
        <p:spPr/>
        <p:txBody>
          <a:bodyPr/>
          <a:lstStyle/>
          <a:p>
            <a:pPr marR="1316990">
              <a:buNone/>
            </a:pPr>
            <a:r>
              <a:rPr lang="en-GB" sz="1200" kern="1200" dirty="0">
                <a:solidFill>
                  <a:schemeClr val="tx1"/>
                </a:solidFill>
                <a:effectLst/>
                <a:latin typeface="+mn-lt"/>
                <a:ea typeface="+mn-ea"/>
                <a:cs typeface="+mn-cs"/>
              </a:rPr>
              <a:t>Managers should encourage teams to check their kits this week. If using NR vehicles, ask line managers to inspect fleet vehicles for missing items. Share real stories if available (e.g. stuck in snow, long waits).</a:t>
            </a:r>
            <a:r>
              <a:rPr lang="en-GB" dirty="0">
                <a:effectLst/>
              </a:rPr>
              <a:t> </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8DB89EF0-549C-0E32-9A3C-88D91E7A1506}"/>
              </a:ext>
            </a:extLst>
          </p:cNvPr>
          <p:cNvSpPr>
            <a:spLocks noGrp="1"/>
          </p:cNvSpPr>
          <p:nvPr>
            <p:ph type="sldNum" sz="quarter" idx="5"/>
          </p:nvPr>
        </p:nvSpPr>
        <p:spPr/>
        <p:txBody>
          <a:bodyPr/>
          <a:lstStyle/>
          <a:p>
            <a:fld id="{4EDFDF43-B935-F84F-B925-4B40173DDAF6}" type="slidenum">
              <a:rPr lang="en-US" smtClean="0"/>
              <a:t>7</a:t>
            </a:fld>
            <a:endParaRPr lang="en-US"/>
          </a:p>
        </p:txBody>
      </p:sp>
    </p:spTree>
    <p:extLst>
      <p:ext uri="{BB962C8B-B14F-4D97-AF65-F5344CB8AC3E}">
        <p14:creationId xmlns:p14="http://schemas.microsoft.com/office/powerpoint/2010/main" val="715143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EBD94-9F89-253A-7DBC-70771083E8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E00C1A-1793-497B-D31A-547D80916B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204B53-9310-654B-1244-18F0204A4264}"/>
              </a:ext>
            </a:extLst>
          </p:cNvPr>
          <p:cNvSpPr>
            <a:spLocks noGrp="1"/>
          </p:cNvSpPr>
          <p:nvPr>
            <p:ph type="body" idx="1"/>
          </p:nvPr>
        </p:nvSpPr>
        <p:spPr/>
        <p:txBody>
          <a:bodyPr/>
          <a:lstStyle/>
          <a:p>
            <a:pPr marR="1586865">
              <a:buNone/>
            </a:pPr>
            <a:r>
              <a:rPr lang="en-GB" sz="1200" kern="1200" dirty="0">
                <a:solidFill>
                  <a:schemeClr val="tx1"/>
                </a:solidFill>
                <a:effectLst/>
                <a:latin typeface="+mn-lt"/>
                <a:ea typeface="+mn-ea"/>
                <a:cs typeface="+mn-cs"/>
              </a:rPr>
              <a:t>Encourage open discussion. Avoid blame. Focus on reflection: “What could you have done differently?” “What support did you need?” Use this to reinforce the Safe Vehicle behaviours.</a:t>
            </a:r>
            <a:r>
              <a:rPr lang="en-GB" sz="1800" dirty="0">
                <a:effectLst/>
              </a:rPr>
              <a:t> </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6804A09D-B6FE-D8E9-EFEA-BC31CF0B9B9E}"/>
              </a:ext>
            </a:extLst>
          </p:cNvPr>
          <p:cNvSpPr>
            <a:spLocks noGrp="1"/>
          </p:cNvSpPr>
          <p:nvPr>
            <p:ph type="sldNum" sz="quarter" idx="5"/>
          </p:nvPr>
        </p:nvSpPr>
        <p:spPr/>
        <p:txBody>
          <a:bodyPr/>
          <a:lstStyle/>
          <a:p>
            <a:fld id="{4EDFDF43-B935-F84F-B925-4B40173DDAF6}" type="slidenum">
              <a:rPr lang="en-US" smtClean="0"/>
              <a:t>8</a:t>
            </a:fld>
            <a:endParaRPr lang="en-US"/>
          </a:p>
        </p:txBody>
      </p:sp>
    </p:spTree>
    <p:extLst>
      <p:ext uri="{BB962C8B-B14F-4D97-AF65-F5344CB8AC3E}">
        <p14:creationId xmlns:p14="http://schemas.microsoft.com/office/powerpoint/2010/main" val="430613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561F9-76B8-F066-E7D9-962FF85079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D5A6E1-A325-FCA5-D3DC-C32E7635E3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561A12-5D04-FFBF-091E-04C960C32F68}"/>
              </a:ext>
            </a:extLst>
          </p:cNvPr>
          <p:cNvSpPr>
            <a:spLocks noGrp="1"/>
          </p:cNvSpPr>
          <p:nvPr>
            <p:ph type="body" idx="1"/>
          </p:nvPr>
        </p:nvSpPr>
        <p:spPr/>
        <p:txBody>
          <a:bodyPr/>
          <a:lstStyle/>
          <a:p>
            <a:pPr marR="1586865">
              <a:buNone/>
            </a:pPr>
            <a:r>
              <a:rPr lang="en-GB" sz="1200" kern="1200" dirty="0">
                <a:solidFill>
                  <a:schemeClr val="tx1"/>
                </a:solidFill>
                <a:effectLst/>
                <a:latin typeface="+mn-lt"/>
                <a:ea typeface="+mn-ea"/>
                <a:cs typeface="+mn-cs"/>
              </a:rPr>
              <a:t>This scenario-based slide helps embed responses under pressure. Talk about best practice behaviours: wait away from the vehicle, call the Road Fleet Helpline: 0845 600 6767 and report Close Calls.</a:t>
            </a:r>
            <a:r>
              <a:rPr lang="en-GB" dirty="0">
                <a:effectLst/>
              </a:rPr>
              <a:t> </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68330B82-A827-A4B1-33A0-2FDCCA14935A}"/>
              </a:ext>
            </a:extLst>
          </p:cNvPr>
          <p:cNvSpPr>
            <a:spLocks noGrp="1"/>
          </p:cNvSpPr>
          <p:nvPr>
            <p:ph type="sldNum" sz="quarter" idx="5"/>
          </p:nvPr>
        </p:nvSpPr>
        <p:spPr/>
        <p:txBody>
          <a:bodyPr/>
          <a:lstStyle/>
          <a:p>
            <a:fld id="{4EDFDF43-B935-F84F-B925-4B40173DDAF6}" type="slidenum">
              <a:rPr lang="en-US" smtClean="0"/>
              <a:t>9</a:t>
            </a:fld>
            <a:endParaRPr lang="en-US"/>
          </a:p>
        </p:txBody>
      </p:sp>
    </p:spTree>
    <p:extLst>
      <p:ext uri="{BB962C8B-B14F-4D97-AF65-F5344CB8AC3E}">
        <p14:creationId xmlns:p14="http://schemas.microsoft.com/office/powerpoint/2010/main" val="1117858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7AE18-07CD-C7FD-1425-CF1136D7AB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2AA5FF-04D5-016F-87FB-3BB9A614C7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128BE0-E2C4-2D74-7A58-756C4066C6A1}"/>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End the session by directing colleagues to the Drive Safe hub. It’s easy to find online just search ‘Drive Safe Safety Central’. You’ll find the Winter Driving Guide plus other resources including the Driver’s Handbook and advice on managing fatigue for drivers. </a:t>
            </a:r>
            <a:endParaRPr lang="en-US" dirty="0"/>
          </a:p>
        </p:txBody>
      </p:sp>
      <p:sp>
        <p:nvSpPr>
          <p:cNvPr id="4" name="Slide Number Placeholder 3">
            <a:extLst>
              <a:ext uri="{FF2B5EF4-FFF2-40B4-BE49-F238E27FC236}">
                <a16:creationId xmlns:a16="http://schemas.microsoft.com/office/drawing/2014/main" id="{D82D99A7-0A2E-AC41-DF00-01D88F532DA5}"/>
              </a:ext>
            </a:extLst>
          </p:cNvPr>
          <p:cNvSpPr>
            <a:spLocks noGrp="1"/>
          </p:cNvSpPr>
          <p:nvPr>
            <p:ph type="sldNum" sz="quarter" idx="5"/>
          </p:nvPr>
        </p:nvSpPr>
        <p:spPr/>
        <p:txBody>
          <a:bodyPr/>
          <a:lstStyle/>
          <a:p>
            <a:fld id="{4EDFDF43-B935-F84F-B925-4B40173DDAF6}" type="slidenum">
              <a:rPr lang="en-US" smtClean="0"/>
              <a:t>10</a:t>
            </a:fld>
            <a:endParaRPr lang="en-US"/>
          </a:p>
        </p:txBody>
      </p:sp>
    </p:spTree>
    <p:extLst>
      <p:ext uri="{BB962C8B-B14F-4D97-AF65-F5344CB8AC3E}">
        <p14:creationId xmlns:p14="http://schemas.microsoft.com/office/powerpoint/2010/main" val="4222149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0683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6FB4B89D-9830-D673-1A4F-DB1BD22E283F}"/>
              </a:ext>
            </a:extLst>
          </p:cNvPr>
          <p:cNvSpPr/>
          <p:nvPr userDrawn="1"/>
        </p:nvSpPr>
        <p:spPr>
          <a:xfrm>
            <a:off x="10274134" y="9146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6" name="object 7">
            <a:extLst>
              <a:ext uri="{FF2B5EF4-FFF2-40B4-BE49-F238E27FC236}">
                <a16:creationId xmlns:a16="http://schemas.microsoft.com/office/drawing/2014/main" id="{441A183C-AABB-38EE-8D36-6D38F80416DE}"/>
              </a:ext>
            </a:extLst>
          </p:cNvPr>
          <p:cNvSpPr/>
          <p:nvPr userDrawn="1"/>
        </p:nvSpPr>
        <p:spPr>
          <a:xfrm>
            <a:off x="173119" y="357370"/>
            <a:ext cx="11854978" cy="5807210"/>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00983B"/>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E1EBEB96-706E-8EEB-84AB-9E1956D8506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pic>
        <p:nvPicPr>
          <p:cNvPr id="9" name="Picture 8">
            <a:extLst>
              <a:ext uri="{FF2B5EF4-FFF2-40B4-BE49-F238E27FC236}">
                <a16:creationId xmlns:a16="http://schemas.microsoft.com/office/drawing/2014/main" id="{F89029FB-F69D-F366-6FFA-99FCAA9561DB}"/>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3515697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6FB4B89D-9830-D673-1A4F-DB1BD22E283F}"/>
              </a:ext>
            </a:extLst>
          </p:cNvPr>
          <p:cNvSpPr/>
          <p:nvPr userDrawn="1"/>
        </p:nvSpPr>
        <p:spPr>
          <a:xfrm>
            <a:off x="10274134" y="9146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6" name="object 7">
            <a:extLst>
              <a:ext uri="{FF2B5EF4-FFF2-40B4-BE49-F238E27FC236}">
                <a16:creationId xmlns:a16="http://schemas.microsoft.com/office/drawing/2014/main" id="{441A183C-AABB-38EE-8D36-6D38F80416DE}"/>
              </a:ext>
            </a:extLst>
          </p:cNvPr>
          <p:cNvSpPr/>
          <p:nvPr userDrawn="1"/>
        </p:nvSpPr>
        <p:spPr>
          <a:xfrm>
            <a:off x="173119" y="357370"/>
            <a:ext cx="11854978" cy="5807210"/>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4F99BB"/>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E1EBEB96-706E-8EEB-84AB-9E1956D8506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pic>
        <p:nvPicPr>
          <p:cNvPr id="9" name="Picture 8">
            <a:extLst>
              <a:ext uri="{FF2B5EF4-FFF2-40B4-BE49-F238E27FC236}">
                <a16:creationId xmlns:a16="http://schemas.microsoft.com/office/drawing/2014/main" id="{F89029FB-F69D-F366-6FFA-99FCAA9561DB}"/>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14383501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6FB4B89D-9830-D673-1A4F-DB1BD22E283F}"/>
              </a:ext>
            </a:extLst>
          </p:cNvPr>
          <p:cNvSpPr/>
          <p:nvPr userDrawn="1"/>
        </p:nvSpPr>
        <p:spPr>
          <a:xfrm>
            <a:off x="10274134" y="9146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6" name="object 7">
            <a:extLst>
              <a:ext uri="{FF2B5EF4-FFF2-40B4-BE49-F238E27FC236}">
                <a16:creationId xmlns:a16="http://schemas.microsoft.com/office/drawing/2014/main" id="{441A183C-AABB-38EE-8D36-6D38F80416DE}"/>
              </a:ext>
            </a:extLst>
          </p:cNvPr>
          <p:cNvSpPr/>
          <p:nvPr userDrawn="1"/>
        </p:nvSpPr>
        <p:spPr>
          <a:xfrm>
            <a:off x="173119" y="357370"/>
            <a:ext cx="11854978" cy="5807210"/>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lumMod val="85000"/>
            </a:schemeClr>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E1EBEB96-706E-8EEB-84AB-9E1956D8506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pic>
        <p:nvPicPr>
          <p:cNvPr id="9" name="Picture 8">
            <a:extLst>
              <a:ext uri="{FF2B5EF4-FFF2-40B4-BE49-F238E27FC236}">
                <a16:creationId xmlns:a16="http://schemas.microsoft.com/office/drawing/2014/main" id="{F89029FB-F69D-F366-6FFA-99FCAA9561DB}"/>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11336934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D9117E"/>
          </a:solidFill>
        </p:spPr>
        <p:txBody>
          <a:bodyPr wrap="square" lIns="0" tIns="0" rIns="0" bIns="0" rtlCol="0"/>
          <a:lstStyle/>
          <a:p>
            <a:endParaRPr sz="900" dirty="0"/>
          </a:p>
        </p:txBody>
      </p:sp>
      <p:pic>
        <p:nvPicPr>
          <p:cNvPr id="4" name="Picture 3">
            <a:extLst>
              <a:ext uri="{FF2B5EF4-FFF2-40B4-BE49-F238E27FC236}">
                <a16:creationId xmlns:a16="http://schemas.microsoft.com/office/drawing/2014/main" id="{813EBFA0-FEFC-4B0C-48CB-AE7E30D3D3F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58421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00983B"/>
          </a:solidFill>
        </p:spPr>
        <p:txBody>
          <a:bodyPr wrap="square" lIns="0" tIns="0" rIns="0" bIns="0" rtlCol="0"/>
          <a:lstStyle/>
          <a:p>
            <a:endParaRPr sz="900" dirty="0"/>
          </a:p>
        </p:txBody>
      </p:sp>
      <p:pic>
        <p:nvPicPr>
          <p:cNvPr id="15" name="Picture 14" descr="A close-up of a sign&#10;&#10;Description automatically generated">
            <a:extLst>
              <a:ext uri="{FF2B5EF4-FFF2-40B4-BE49-F238E27FC236}">
                <a16:creationId xmlns:a16="http://schemas.microsoft.com/office/drawing/2014/main" id="{5931A6FF-153E-1F29-2441-B5FF80E5054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069798" y="5878641"/>
            <a:ext cx="3001329" cy="856371"/>
          </a:xfrm>
          <a:prstGeom prst="rect">
            <a:avLst/>
          </a:prstGeom>
        </p:spPr>
      </p:pic>
      <p:pic>
        <p:nvPicPr>
          <p:cNvPr id="18" name="Picture 17">
            <a:extLst>
              <a:ext uri="{FF2B5EF4-FFF2-40B4-BE49-F238E27FC236}">
                <a16:creationId xmlns:a16="http://schemas.microsoft.com/office/drawing/2014/main" id="{B64DB35A-7AEB-9CF4-D82C-67AAE3DC40AE}"/>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grpSp>
        <p:nvGrpSpPr>
          <p:cNvPr id="5" name="Group 4">
            <a:extLst>
              <a:ext uri="{FF2B5EF4-FFF2-40B4-BE49-F238E27FC236}">
                <a16:creationId xmlns:a16="http://schemas.microsoft.com/office/drawing/2014/main" id="{F7ED35E7-F274-3D9C-47C1-06245C38783A}"/>
              </a:ext>
            </a:extLst>
          </p:cNvPr>
          <p:cNvGrpSpPr/>
          <p:nvPr userDrawn="1"/>
        </p:nvGrpSpPr>
        <p:grpSpPr>
          <a:xfrm>
            <a:off x="219075" y="6065036"/>
            <a:ext cx="1635124" cy="588503"/>
            <a:chOff x="219075" y="6065036"/>
            <a:chExt cx="1635124" cy="588503"/>
          </a:xfrm>
        </p:grpSpPr>
        <p:pic>
          <p:nvPicPr>
            <p:cNvPr id="2" name="Picture 1">
              <a:extLst>
                <a:ext uri="{FF2B5EF4-FFF2-40B4-BE49-F238E27FC236}">
                  <a16:creationId xmlns:a16="http://schemas.microsoft.com/office/drawing/2014/main" id="{CFD1EF84-93EB-17B2-D69B-56318D8E6AFE}"/>
                </a:ext>
              </a:extLst>
            </p:cNvPr>
            <p:cNvPicPr>
              <a:picLocks noChangeAspect="1"/>
            </p:cNvPicPr>
            <p:nvPr userDrawn="1"/>
          </p:nvPicPr>
          <p:blipFill>
            <a:blip r:embed="rId4"/>
            <a:srcRect l="4364" t="10546" r="57959" b="9960"/>
            <a:stretch/>
          </p:blipFill>
          <p:spPr>
            <a:xfrm>
              <a:off x="219075" y="6065036"/>
              <a:ext cx="600075" cy="588503"/>
            </a:xfrm>
            <a:prstGeom prst="ellipse">
              <a:avLst/>
            </a:prstGeom>
            <a:ln w="15875">
              <a:solidFill>
                <a:schemeClr val="tx1"/>
              </a:solidFill>
            </a:ln>
          </p:spPr>
        </p:pic>
        <p:sp>
          <p:nvSpPr>
            <p:cNvPr id="4" name="TextBox 3">
              <a:extLst>
                <a:ext uri="{FF2B5EF4-FFF2-40B4-BE49-F238E27FC236}">
                  <a16:creationId xmlns:a16="http://schemas.microsoft.com/office/drawing/2014/main" id="{477ABCE0-4763-4770-880F-6630005480FF}"/>
                </a:ext>
              </a:extLst>
            </p:cNvPr>
            <p:cNvSpPr txBox="1"/>
            <p:nvPr userDrawn="1"/>
          </p:nvSpPr>
          <p:spPr>
            <a:xfrm>
              <a:off x="790574" y="6133584"/>
              <a:ext cx="1063625" cy="451406"/>
            </a:xfrm>
            <a:prstGeom prst="rect">
              <a:avLst/>
            </a:prstGeom>
            <a:noFill/>
          </p:spPr>
          <p:txBody>
            <a:bodyPr wrap="square" rtlCol="0">
              <a:spAutoFit/>
            </a:bodyPr>
            <a:lstStyle/>
            <a:p>
              <a:pPr>
                <a:lnSpc>
                  <a:spcPts val="1400"/>
                </a:lnSpc>
              </a:pPr>
              <a:r>
                <a:rPr lang="en-GB" sz="1400" b="1" dirty="0">
                  <a:latin typeface="Network Rail Sans" panose="02000000040000020004" pitchFamily="2" charset="77"/>
                </a:rPr>
                <a:t>Technical</a:t>
              </a:r>
              <a:br>
                <a:rPr lang="en-GB" sz="1400" b="1" dirty="0">
                  <a:latin typeface="Network Rail Sans" panose="02000000040000020004" pitchFamily="2" charset="77"/>
                </a:rPr>
              </a:br>
              <a:r>
                <a:rPr lang="en-GB" sz="1400" b="1" dirty="0">
                  <a:latin typeface="Network Rail Sans" panose="02000000040000020004" pitchFamily="2" charset="77"/>
                </a:rPr>
                <a:t>Authority</a:t>
              </a:r>
            </a:p>
          </p:txBody>
        </p:sp>
      </p:grpSp>
    </p:spTree>
    <p:extLst>
      <p:ext uri="{BB962C8B-B14F-4D97-AF65-F5344CB8AC3E}">
        <p14:creationId xmlns:p14="http://schemas.microsoft.com/office/powerpoint/2010/main" val="4214077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00983B"/>
          </a:solidFill>
        </p:spPr>
        <p:txBody>
          <a:bodyPr wrap="square" lIns="0" tIns="0" rIns="0" bIns="0" rtlCol="0"/>
          <a:lstStyle/>
          <a:p>
            <a:endParaRPr sz="900" dirty="0"/>
          </a:p>
        </p:txBody>
      </p:sp>
      <p:pic>
        <p:nvPicPr>
          <p:cNvPr id="18" name="Picture 17">
            <a:extLst>
              <a:ext uri="{FF2B5EF4-FFF2-40B4-BE49-F238E27FC236}">
                <a16:creationId xmlns:a16="http://schemas.microsoft.com/office/drawing/2014/main" id="{B64DB35A-7AEB-9CF4-D82C-67AAE3DC40A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grpSp>
        <p:nvGrpSpPr>
          <p:cNvPr id="2" name="Group 1">
            <a:extLst>
              <a:ext uri="{FF2B5EF4-FFF2-40B4-BE49-F238E27FC236}">
                <a16:creationId xmlns:a16="http://schemas.microsoft.com/office/drawing/2014/main" id="{A72FDDE0-CA12-ACD1-C2F8-BA2F34767673}"/>
              </a:ext>
            </a:extLst>
          </p:cNvPr>
          <p:cNvGrpSpPr/>
          <p:nvPr userDrawn="1"/>
        </p:nvGrpSpPr>
        <p:grpSpPr>
          <a:xfrm>
            <a:off x="219075" y="6065036"/>
            <a:ext cx="1635124" cy="588503"/>
            <a:chOff x="219075" y="6065036"/>
            <a:chExt cx="1635124" cy="588503"/>
          </a:xfrm>
        </p:grpSpPr>
        <p:pic>
          <p:nvPicPr>
            <p:cNvPr id="4" name="Picture 3">
              <a:extLst>
                <a:ext uri="{FF2B5EF4-FFF2-40B4-BE49-F238E27FC236}">
                  <a16:creationId xmlns:a16="http://schemas.microsoft.com/office/drawing/2014/main" id="{CA53ABE9-E273-6CB8-7B1B-C5B7063FCE32}"/>
                </a:ext>
              </a:extLst>
            </p:cNvPr>
            <p:cNvPicPr>
              <a:picLocks noChangeAspect="1"/>
            </p:cNvPicPr>
            <p:nvPr userDrawn="1"/>
          </p:nvPicPr>
          <p:blipFill>
            <a:blip r:embed="rId3"/>
            <a:srcRect l="4364" t="10546" r="57959" b="9960"/>
            <a:stretch/>
          </p:blipFill>
          <p:spPr>
            <a:xfrm>
              <a:off x="219075" y="6065036"/>
              <a:ext cx="600075" cy="588503"/>
            </a:xfrm>
            <a:prstGeom prst="ellipse">
              <a:avLst/>
            </a:prstGeom>
            <a:ln w="15875">
              <a:solidFill>
                <a:schemeClr val="tx1"/>
              </a:solidFill>
            </a:ln>
          </p:spPr>
        </p:pic>
        <p:sp>
          <p:nvSpPr>
            <p:cNvPr id="5" name="TextBox 4">
              <a:extLst>
                <a:ext uri="{FF2B5EF4-FFF2-40B4-BE49-F238E27FC236}">
                  <a16:creationId xmlns:a16="http://schemas.microsoft.com/office/drawing/2014/main" id="{5AB91C29-4C3E-1DEE-7181-CEFEE46F2CD3}"/>
                </a:ext>
              </a:extLst>
            </p:cNvPr>
            <p:cNvSpPr txBox="1"/>
            <p:nvPr userDrawn="1"/>
          </p:nvSpPr>
          <p:spPr>
            <a:xfrm>
              <a:off x="790574" y="6133584"/>
              <a:ext cx="1063625" cy="451406"/>
            </a:xfrm>
            <a:prstGeom prst="rect">
              <a:avLst/>
            </a:prstGeom>
            <a:noFill/>
          </p:spPr>
          <p:txBody>
            <a:bodyPr wrap="square" rtlCol="0">
              <a:spAutoFit/>
            </a:bodyPr>
            <a:lstStyle/>
            <a:p>
              <a:pPr>
                <a:lnSpc>
                  <a:spcPts val="1400"/>
                </a:lnSpc>
              </a:pPr>
              <a:r>
                <a:rPr lang="en-GB" sz="1400" b="1" dirty="0">
                  <a:latin typeface="Network Rail Sans" panose="02000000040000020004" pitchFamily="2" charset="77"/>
                </a:rPr>
                <a:t>Technical</a:t>
              </a:r>
              <a:br>
                <a:rPr lang="en-GB" sz="1400" b="1" dirty="0">
                  <a:latin typeface="Network Rail Sans" panose="02000000040000020004" pitchFamily="2" charset="77"/>
                </a:rPr>
              </a:br>
              <a:r>
                <a:rPr lang="en-GB" sz="1400" b="1" dirty="0">
                  <a:latin typeface="Network Rail Sans" panose="02000000040000020004" pitchFamily="2" charset="77"/>
                </a:rPr>
                <a:t>Authority</a:t>
              </a:r>
            </a:p>
          </p:txBody>
        </p:sp>
      </p:grpSp>
    </p:spTree>
    <p:extLst>
      <p:ext uri="{BB962C8B-B14F-4D97-AF65-F5344CB8AC3E}">
        <p14:creationId xmlns:p14="http://schemas.microsoft.com/office/powerpoint/2010/main" val="350503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4F99BB"/>
          </a:solidFill>
        </p:spPr>
        <p:txBody>
          <a:bodyPr wrap="square" lIns="0" tIns="0" rIns="0" bIns="0" rtlCol="0"/>
          <a:lstStyle/>
          <a:p>
            <a:endParaRPr sz="900" dirty="0"/>
          </a:p>
        </p:txBody>
      </p:sp>
      <p:pic>
        <p:nvPicPr>
          <p:cNvPr id="18" name="Picture 17">
            <a:extLst>
              <a:ext uri="{FF2B5EF4-FFF2-40B4-BE49-F238E27FC236}">
                <a16:creationId xmlns:a16="http://schemas.microsoft.com/office/drawing/2014/main" id="{B64DB35A-7AEB-9CF4-D82C-67AAE3DC40A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grpSp>
        <p:nvGrpSpPr>
          <p:cNvPr id="2" name="Group 1">
            <a:extLst>
              <a:ext uri="{FF2B5EF4-FFF2-40B4-BE49-F238E27FC236}">
                <a16:creationId xmlns:a16="http://schemas.microsoft.com/office/drawing/2014/main" id="{A72FDDE0-CA12-ACD1-C2F8-BA2F34767673}"/>
              </a:ext>
            </a:extLst>
          </p:cNvPr>
          <p:cNvGrpSpPr/>
          <p:nvPr userDrawn="1"/>
        </p:nvGrpSpPr>
        <p:grpSpPr>
          <a:xfrm>
            <a:off x="219075" y="6065036"/>
            <a:ext cx="1635124" cy="588503"/>
            <a:chOff x="219075" y="6065036"/>
            <a:chExt cx="1635124" cy="588503"/>
          </a:xfrm>
        </p:grpSpPr>
        <p:pic>
          <p:nvPicPr>
            <p:cNvPr id="4" name="Picture 3">
              <a:extLst>
                <a:ext uri="{FF2B5EF4-FFF2-40B4-BE49-F238E27FC236}">
                  <a16:creationId xmlns:a16="http://schemas.microsoft.com/office/drawing/2014/main" id="{CA53ABE9-E273-6CB8-7B1B-C5B7063FCE32}"/>
                </a:ext>
              </a:extLst>
            </p:cNvPr>
            <p:cNvPicPr>
              <a:picLocks noChangeAspect="1"/>
            </p:cNvPicPr>
            <p:nvPr userDrawn="1"/>
          </p:nvPicPr>
          <p:blipFill>
            <a:blip r:embed="rId3"/>
            <a:srcRect l="4364" t="10546" r="57959" b="9960"/>
            <a:stretch/>
          </p:blipFill>
          <p:spPr>
            <a:xfrm>
              <a:off x="219075" y="6065036"/>
              <a:ext cx="600075" cy="588503"/>
            </a:xfrm>
            <a:prstGeom prst="ellipse">
              <a:avLst/>
            </a:prstGeom>
            <a:ln w="15875">
              <a:solidFill>
                <a:schemeClr val="tx1"/>
              </a:solidFill>
            </a:ln>
          </p:spPr>
        </p:pic>
        <p:sp>
          <p:nvSpPr>
            <p:cNvPr id="5" name="TextBox 4">
              <a:extLst>
                <a:ext uri="{FF2B5EF4-FFF2-40B4-BE49-F238E27FC236}">
                  <a16:creationId xmlns:a16="http://schemas.microsoft.com/office/drawing/2014/main" id="{5AB91C29-4C3E-1DEE-7181-CEFEE46F2CD3}"/>
                </a:ext>
              </a:extLst>
            </p:cNvPr>
            <p:cNvSpPr txBox="1"/>
            <p:nvPr userDrawn="1"/>
          </p:nvSpPr>
          <p:spPr>
            <a:xfrm>
              <a:off x="790574" y="6133584"/>
              <a:ext cx="1063625" cy="451406"/>
            </a:xfrm>
            <a:prstGeom prst="rect">
              <a:avLst/>
            </a:prstGeom>
            <a:noFill/>
          </p:spPr>
          <p:txBody>
            <a:bodyPr wrap="square" rtlCol="0">
              <a:spAutoFit/>
            </a:bodyPr>
            <a:lstStyle/>
            <a:p>
              <a:pPr>
                <a:lnSpc>
                  <a:spcPts val="1400"/>
                </a:lnSpc>
              </a:pPr>
              <a:r>
                <a:rPr lang="en-GB" sz="1400" b="1" dirty="0">
                  <a:latin typeface="Network Rail Sans" panose="02000000040000020004" pitchFamily="2" charset="77"/>
                </a:rPr>
                <a:t>Technical</a:t>
              </a:r>
              <a:br>
                <a:rPr lang="en-GB" sz="1400" b="1" dirty="0">
                  <a:latin typeface="Network Rail Sans" panose="02000000040000020004" pitchFamily="2" charset="77"/>
                </a:rPr>
              </a:br>
              <a:r>
                <a:rPr lang="en-GB" sz="1400" b="1" dirty="0">
                  <a:latin typeface="Network Rail Sans" panose="02000000040000020004" pitchFamily="2" charset="77"/>
                </a:rPr>
                <a:t>Authority</a:t>
              </a:r>
            </a:p>
          </p:txBody>
        </p:sp>
      </p:grpSp>
      <p:pic>
        <p:nvPicPr>
          <p:cNvPr id="3" name="Picture 2" descr="A close-up of a sign&#10;&#10;Description automatically generated">
            <a:extLst>
              <a:ext uri="{FF2B5EF4-FFF2-40B4-BE49-F238E27FC236}">
                <a16:creationId xmlns:a16="http://schemas.microsoft.com/office/drawing/2014/main" id="{0CDC547E-9707-B92B-5D29-5C07781BAAB3}"/>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9069798" y="5878641"/>
            <a:ext cx="3001329" cy="856371"/>
          </a:xfrm>
          <a:prstGeom prst="rect">
            <a:avLst/>
          </a:prstGeom>
        </p:spPr>
      </p:pic>
    </p:spTree>
    <p:extLst>
      <p:ext uri="{BB962C8B-B14F-4D97-AF65-F5344CB8AC3E}">
        <p14:creationId xmlns:p14="http://schemas.microsoft.com/office/powerpoint/2010/main" val="3127551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D9117E"/>
          </a:solidFill>
        </p:spPr>
        <p:txBody>
          <a:bodyPr wrap="square" lIns="0" tIns="0" rIns="0" bIns="0" rtlCol="0"/>
          <a:lstStyle/>
          <a:p>
            <a:endParaRPr sz="900" dirty="0"/>
          </a:p>
        </p:txBody>
      </p:sp>
      <p:pic>
        <p:nvPicPr>
          <p:cNvPr id="15" name="Picture 14" descr="A close-up of a sign&#10;&#10;Description automatically generated">
            <a:extLst>
              <a:ext uri="{FF2B5EF4-FFF2-40B4-BE49-F238E27FC236}">
                <a16:creationId xmlns:a16="http://schemas.microsoft.com/office/drawing/2014/main" id="{5931A6FF-153E-1F29-2441-B5FF80E5054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069798" y="5878641"/>
            <a:ext cx="3001329" cy="856371"/>
          </a:xfrm>
          <a:prstGeom prst="rect">
            <a:avLst/>
          </a:prstGeom>
        </p:spPr>
      </p:pic>
      <p:pic>
        <p:nvPicPr>
          <p:cNvPr id="18" name="Picture 17">
            <a:extLst>
              <a:ext uri="{FF2B5EF4-FFF2-40B4-BE49-F238E27FC236}">
                <a16:creationId xmlns:a16="http://schemas.microsoft.com/office/drawing/2014/main" id="{B64DB35A-7AEB-9CF4-D82C-67AAE3DC40AE}"/>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grpSp>
        <p:nvGrpSpPr>
          <p:cNvPr id="3" name="Group 2">
            <a:extLst>
              <a:ext uri="{FF2B5EF4-FFF2-40B4-BE49-F238E27FC236}">
                <a16:creationId xmlns:a16="http://schemas.microsoft.com/office/drawing/2014/main" id="{D733BFBE-515D-674F-3894-01D587B774AB}"/>
              </a:ext>
            </a:extLst>
          </p:cNvPr>
          <p:cNvGrpSpPr/>
          <p:nvPr userDrawn="1"/>
        </p:nvGrpSpPr>
        <p:grpSpPr>
          <a:xfrm>
            <a:off x="219075" y="6065036"/>
            <a:ext cx="1635124" cy="588503"/>
            <a:chOff x="219075" y="6065036"/>
            <a:chExt cx="1635124" cy="588503"/>
          </a:xfrm>
        </p:grpSpPr>
        <p:pic>
          <p:nvPicPr>
            <p:cNvPr id="4" name="Picture 3">
              <a:extLst>
                <a:ext uri="{FF2B5EF4-FFF2-40B4-BE49-F238E27FC236}">
                  <a16:creationId xmlns:a16="http://schemas.microsoft.com/office/drawing/2014/main" id="{26BF2DD2-60AE-EE26-FA9B-760874FAC590}"/>
                </a:ext>
              </a:extLst>
            </p:cNvPr>
            <p:cNvPicPr>
              <a:picLocks noChangeAspect="1"/>
            </p:cNvPicPr>
            <p:nvPr userDrawn="1"/>
          </p:nvPicPr>
          <p:blipFill>
            <a:blip r:embed="rId4"/>
            <a:srcRect l="4364" t="10546" r="57959" b="9960"/>
            <a:stretch/>
          </p:blipFill>
          <p:spPr>
            <a:xfrm>
              <a:off x="219075" y="6065036"/>
              <a:ext cx="600075" cy="588503"/>
            </a:xfrm>
            <a:prstGeom prst="ellipse">
              <a:avLst/>
            </a:prstGeom>
            <a:ln w="15875">
              <a:solidFill>
                <a:schemeClr val="tx1"/>
              </a:solidFill>
            </a:ln>
          </p:spPr>
        </p:pic>
        <p:sp>
          <p:nvSpPr>
            <p:cNvPr id="5" name="TextBox 4">
              <a:extLst>
                <a:ext uri="{FF2B5EF4-FFF2-40B4-BE49-F238E27FC236}">
                  <a16:creationId xmlns:a16="http://schemas.microsoft.com/office/drawing/2014/main" id="{8A7E5304-58BD-4C9E-0100-0357E37D4FAA}"/>
                </a:ext>
              </a:extLst>
            </p:cNvPr>
            <p:cNvSpPr txBox="1"/>
            <p:nvPr userDrawn="1"/>
          </p:nvSpPr>
          <p:spPr>
            <a:xfrm>
              <a:off x="790574" y="6133584"/>
              <a:ext cx="1063625" cy="451406"/>
            </a:xfrm>
            <a:prstGeom prst="rect">
              <a:avLst/>
            </a:prstGeom>
            <a:noFill/>
          </p:spPr>
          <p:txBody>
            <a:bodyPr wrap="square" rtlCol="0">
              <a:spAutoFit/>
            </a:bodyPr>
            <a:lstStyle/>
            <a:p>
              <a:pPr>
                <a:lnSpc>
                  <a:spcPts val="1400"/>
                </a:lnSpc>
              </a:pPr>
              <a:r>
                <a:rPr lang="en-GB" sz="1400" b="1" dirty="0">
                  <a:latin typeface="Network Rail Sans" panose="02000000040000020004" pitchFamily="2" charset="77"/>
                </a:rPr>
                <a:t>Technical</a:t>
              </a:r>
              <a:br>
                <a:rPr lang="en-GB" sz="1400" b="1" dirty="0">
                  <a:latin typeface="Network Rail Sans" panose="02000000040000020004" pitchFamily="2" charset="77"/>
                </a:rPr>
              </a:br>
              <a:r>
                <a:rPr lang="en-GB" sz="1400" b="1" dirty="0">
                  <a:latin typeface="Network Rail Sans" panose="02000000040000020004" pitchFamily="2" charset="77"/>
                </a:rPr>
                <a:t>Authority</a:t>
              </a:r>
            </a:p>
          </p:txBody>
        </p:sp>
      </p:grpSp>
    </p:spTree>
    <p:extLst>
      <p:ext uri="{BB962C8B-B14F-4D97-AF65-F5344CB8AC3E}">
        <p14:creationId xmlns:p14="http://schemas.microsoft.com/office/powerpoint/2010/main" val="4214859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69"/>
            <a:ext cx="11854978" cy="5788057"/>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D9117E"/>
          </a:solidFill>
        </p:spPr>
        <p:txBody>
          <a:bodyPr wrap="square" lIns="0" tIns="0" rIns="0" bIns="0" rtlCol="0"/>
          <a:lstStyle/>
          <a:p>
            <a:endParaRPr sz="900" dirty="0"/>
          </a:p>
        </p:txBody>
      </p:sp>
      <p:pic>
        <p:nvPicPr>
          <p:cNvPr id="4" name="Picture 3">
            <a:extLst>
              <a:ext uri="{FF2B5EF4-FFF2-40B4-BE49-F238E27FC236}">
                <a16:creationId xmlns:a16="http://schemas.microsoft.com/office/drawing/2014/main" id="{813EBFA0-FEFC-4B0C-48CB-AE7E30D3D3F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pic>
        <p:nvPicPr>
          <p:cNvPr id="3" name="Picture 2" descr="A close-up of a sign&#10;&#10;Description automatically generated">
            <a:extLst>
              <a:ext uri="{FF2B5EF4-FFF2-40B4-BE49-F238E27FC236}">
                <a16:creationId xmlns:a16="http://schemas.microsoft.com/office/drawing/2014/main" id="{D476467F-1FD5-B342-96E9-532584536D6E}"/>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spTree>
    <p:extLst>
      <p:ext uri="{BB962C8B-B14F-4D97-AF65-F5344CB8AC3E}">
        <p14:creationId xmlns:p14="http://schemas.microsoft.com/office/powerpoint/2010/main" val="778550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object 7">
            <a:extLst>
              <a:ext uri="{FF2B5EF4-FFF2-40B4-BE49-F238E27FC236}">
                <a16:creationId xmlns:a16="http://schemas.microsoft.com/office/drawing/2014/main" id="{D0E67EBF-9F3C-9AE7-D6B4-12D1AD75FB7F}"/>
              </a:ext>
            </a:extLst>
          </p:cNvPr>
          <p:cNvSpPr/>
          <p:nvPr userDrawn="1"/>
        </p:nvSpPr>
        <p:spPr>
          <a:xfrm>
            <a:off x="0" y="6125737"/>
            <a:ext cx="12192000" cy="789692"/>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106AA3"/>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CA6D7958-D987-D735-5AF7-F47D39975714}"/>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sp>
        <p:nvSpPr>
          <p:cNvPr id="9" name="Title 1">
            <a:extLst>
              <a:ext uri="{FF2B5EF4-FFF2-40B4-BE49-F238E27FC236}">
                <a16:creationId xmlns:a16="http://schemas.microsoft.com/office/drawing/2014/main" id="{69CD8DD7-2450-F763-F293-1F62C19D7D0A}"/>
              </a:ext>
            </a:extLst>
          </p:cNvPr>
          <p:cNvSpPr>
            <a:spLocks noGrp="1"/>
          </p:cNvSpPr>
          <p:nvPr>
            <p:ph type="title" hasCustomPrompt="1"/>
          </p:nvPr>
        </p:nvSpPr>
        <p:spPr>
          <a:xfrm>
            <a:off x="491422" y="361151"/>
            <a:ext cx="10066599" cy="610950"/>
          </a:xfrm>
          <a:prstGeom prst="rect">
            <a:avLst/>
          </a:prstGeom>
        </p:spPr>
        <p:txBody>
          <a:bodyPr lIns="0"/>
          <a:lstStyle>
            <a:lvl1pPr algn="l">
              <a:defRPr sz="2800" b="1">
                <a:latin typeface="Network Rail Sans" charset="0"/>
                <a:ea typeface="Network Rail Sans" charset="0"/>
                <a:cs typeface="Network Rail Sans" charset="0"/>
              </a:defRPr>
            </a:lvl1pPr>
          </a:lstStyle>
          <a:p>
            <a:r>
              <a:rPr lang="en-US" dirty="0"/>
              <a:t>Header</a:t>
            </a:r>
          </a:p>
        </p:txBody>
      </p:sp>
      <p:sp>
        <p:nvSpPr>
          <p:cNvPr id="10" name="Text Placeholder 3">
            <a:extLst>
              <a:ext uri="{FF2B5EF4-FFF2-40B4-BE49-F238E27FC236}">
                <a16:creationId xmlns:a16="http://schemas.microsoft.com/office/drawing/2014/main" id="{7357FAF6-7339-C795-A630-B31A889B8188}"/>
              </a:ext>
            </a:extLst>
          </p:cNvPr>
          <p:cNvSpPr>
            <a:spLocks noGrp="1"/>
          </p:cNvSpPr>
          <p:nvPr>
            <p:ph type="body" sz="quarter" idx="10"/>
          </p:nvPr>
        </p:nvSpPr>
        <p:spPr>
          <a:xfrm>
            <a:off x="491422" y="1312221"/>
            <a:ext cx="11263801" cy="4249593"/>
          </a:xfrm>
          <a:prstGeom prst="rect">
            <a:avLst/>
          </a:prstGeom>
        </p:spPr>
        <p:txBody>
          <a:bodyPr lIns="0"/>
          <a:lstStyle>
            <a:lvl1pPr marL="0" indent="0">
              <a:buNone/>
              <a:defRPr sz="1400" b="0">
                <a:latin typeface="Network Rail Sans" charset="0"/>
                <a:ea typeface="Network Rail Sans" charset="0"/>
                <a:cs typeface="Network Rail Sans" charset="0"/>
              </a:defRPr>
            </a:lvl1pPr>
            <a:lvl2pPr>
              <a:defRPr sz="1400" b="0">
                <a:latin typeface="Network Rail Sans" panose="02000000040000020004" pitchFamily="2" charset="0"/>
              </a:defRPr>
            </a:lvl2pPr>
            <a:lvl3pPr>
              <a:defRPr sz="1400" b="0">
                <a:latin typeface="Network Rail Sans" panose="02000000040000020004" pitchFamily="2" charset="0"/>
              </a:defRPr>
            </a:lvl3pPr>
            <a:lvl4pPr>
              <a:defRPr sz="1400" b="0">
                <a:latin typeface="Network Rail Sans" panose="02000000040000020004" pitchFamily="2" charset="0"/>
              </a:defRPr>
            </a:lvl4pPr>
            <a:lvl5pPr>
              <a:defRPr sz="1400" b="0">
                <a:latin typeface="Network Rail Sans" panose="0200000004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p:txBody>
      </p:sp>
    </p:spTree>
    <p:extLst>
      <p:ext uri="{BB962C8B-B14F-4D97-AF65-F5344CB8AC3E}">
        <p14:creationId xmlns:p14="http://schemas.microsoft.com/office/powerpoint/2010/main" val="3497362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object 7">
            <a:extLst>
              <a:ext uri="{FF2B5EF4-FFF2-40B4-BE49-F238E27FC236}">
                <a16:creationId xmlns:a16="http://schemas.microsoft.com/office/drawing/2014/main" id="{D0E67EBF-9F3C-9AE7-D6B4-12D1AD75FB7F}"/>
              </a:ext>
            </a:extLst>
          </p:cNvPr>
          <p:cNvSpPr/>
          <p:nvPr userDrawn="1"/>
        </p:nvSpPr>
        <p:spPr>
          <a:xfrm>
            <a:off x="0" y="6125737"/>
            <a:ext cx="12192000" cy="789692"/>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106AA3"/>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CA6D7958-D987-D735-5AF7-F47D39975714}"/>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sp>
        <p:nvSpPr>
          <p:cNvPr id="9" name="Title 1">
            <a:extLst>
              <a:ext uri="{FF2B5EF4-FFF2-40B4-BE49-F238E27FC236}">
                <a16:creationId xmlns:a16="http://schemas.microsoft.com/office/drawing/2014/main" id="{69CD8DD7-2450-F763-F293-1F62C19D7D0A}"/>
              </a:ext>
            </a:extLst>
          </p:cNvPr>
          <p:cNvSpPr>
            <a:spLocks noGrp="1"/>
          </p:cNvSpPr>
          <p:nvPr>
            <p:ph type="title" hasCustomPrompt="1"/>
          </p:nvPr>
        </p:nvSpPr>
        <p:spPr>
          <a:xfrm>
            <a:off x="491422" y="361151"/>
            <a:ext cx="10066599" cy="610950"/>
          </a:xfrm>
          <a:prstGeom prst="rect">
            <a:avLst/>
          </a:prstGeom>
        </p:spPr>
        <p:txBody>
          <a:bodyPr lIns="0"/>
          <a:lstStyle>
            <a:lvl1pPr algn="l">
              <a:defRPr sz="2800" b="1">
                <a:latin typeface="Network Rail Sans" charset="0"/>
                <a:ea typeface="Network Rail Sans" charset="0"/>
                <a:cs typeface="Network Rail Sans" charset="0"/>
              </a:defRPr>
            </a:lvl1pPr>
          </a:lstStyle>
          <a:p>
            <a:r>
              <a:rPr lang="en-US" dirty="0"/>
              <a:t>Header</a:t>
            </a:r>
          </a:p>
        </p:txBody>
      </p:sp>
      <p:sp>
        <p:nvSpPr>
          <p:cNvPr id="2" name="Text Placeholder 3">
            <a:extLst>
              <a:ext uri="{FF2B5EF4-FFF2-40B4-BE49-F238E27FC236}">
                <a16:creationId xmlns:a16="http://schemas.microsoft.com/office/drawing/2014/main" id="{CFFFEAAE-3A59-1E85-7AA9-9DE9BBE626AE}"/>
              </a:ext>
            </a:extLst>
          </p:cNvPr>
          <p:cNvSpPr>
            <a:spLocks noGrp="1"/>
          </p:cNvSpPr>
          <p:nvPr>
            <p:ph type="body" sz="quarter" idx="10"/>
          </p:nvPr>
        </p:nvSpPr>
        <p:spPr>
          <a:xfrm>
            <a:off x="491422" y="1312221"/>
            <a:ext cx="5422327" cy="4249593"/>
          </a:xfrm>
          <a:prstGeom prst="rect">
            <a:avLst/>
          </a:prstGeom>
        </p:spPr>
        <p:txBody>
          <a:bodyPr lIns="0"/>
          <a:lstStyle>
            <a:lvl1pPr marL="0" indent="0">
              <a:buNone/>
              <a:defRPr sz="1400" b="0">
                <a:latin typeface="Network Rail Sans" charset="0"/>
                <a:ea typeface="Network Rail Sans" charset="0"/>
                <a:cs typeface="Network Rail Sans" charset="0"/>
              </a:defRPr>
            </a:lvl1pPr>
            <a:lvl2pPr>
              <a:defRPr sz="1400" b="0">
                <a:latin typeface="Network Rail Sans" panose="02000000040000020004" pitchFamily="2" charset="0"/>
              </a:defRPr>
            </a:lvl2pPr>
            <a:lvl3pPr>
              <a:defRPr sz="1400" b="0">
                <a:latin typeface="Network Rail Sans" panose="02000000040000020004" pitchFamily="2" charset="0"/>
              </a:defRPr>
            </a:lvl3pPr>
            <a:lvl4pPr>
              <a:defRPr sz="1400" b="0">
                <a:latin typeface="Network Rail Sans" panose="02000000040000020004" pitchFamily="2" charset="0"/>
              </a:defRPr>
            </a:lvl4pPr>
            <a:lvl5pPr>
              <a:defRPr sz="1400" b="0">
                <a:latin typeface="Network Rail Sans" panose="0200000004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p:txBody>
      </p:sp>
      <p:sp>
        <p:nvSpPr>
          <p:cNvPr id="3" name="Text Placeholder 3">
            <a:extLst>
              <a:ext uri="{FF2B5EF4-FFF2-40B4-BE49-F238E27FC236}">
                <a16:creationId xmlns:a16="http://schemas.microsoft.com/office/drawing/2014/main" id="{286B3F45-F53E-969F-FA3F-9269F60A2CDD}"/>
              </a:ext>
            </a:extLst>
          </p:cNvPr>
          <p:cNvSpPr>
            <a:spLocks noGrp="1"/>
          </p:cNvSpPr>
          <p:nvPr>
            <p:ph type="body" sz="quarter" idx="11"/>
          </p:nvPr>
        </p:nvSpPr>
        <p:spPr>
          <a:xfrm>
            <a:off x="6278252" y="1312221"/>
            <a:ext cx="5476971" cy="4249593"/>
          </a:xfrm>
          <a:prstGeom prst="rect">
            <a:avLst/>
          </a:prstGeom>
        </p:spPr>
        <p:txBody>
          <a:bodyPr lIns="0"/>
          <a:lstStyle>
            <a:lvl1pPr marL="0" indent="0">
              <a:buNone/>
              <a:defRPr sz="1400" b="0">
                <a:latin typeface="Network Rail Sans" charset="0"/>
                <a:ea typeface="Network Rail Sans" charset="0"/>
                <a:cs typeface="Network Rail Sans" charset="0"/>
              </a:defRPr>
            </a:lvl1pPr>
            <a:lvl2pPr>
              <a:defRPr sz="1400" b="0">
                <a:latin typeface="Network Rail Sans" panose="02000000040000020004" pitchFamily="2" charset="0"/>
              </a:defRPr>
            </a:lvl2pPr>
            <a:lvl3pPr>
              <a:defRPr sz="1400" b="0">
                <a:latin typeface="Network Rail Sans" panose="02000000040000020004" pitchFamily="2" charset="0"/>
              </a:defRPr>
            </a:lvl3pPr>
            <a:lvl4pPr>
              <a:defRPr sz="1400" b="0">
                <a:latin typeface="Network Rail Sans" panose="02000000040000020004" pitchFamily="2" charset="0"/>
              </a:defRPr>
            </a:lvl4pPr>
            <a:lvl5pPr>
              <a:defRPr sz="1400" b="0">
                <a:latin typeface="Network Rail Sans" panose="0200000004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p:txBody>
      </p:sp>
    </p:spTree>
    <p:extLst>
      <p:ext uri="{BB962C8B-B14F-4D97-AF65-F5344CB8AC3E}">
        <p14:creationId xmlns:p14="http://schemas.microsoft.com/office/powerpoint/2010/main" val="3635533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6FB4B89D-9830-D673-1A4F-DB1BD22E283F}"/>
              </a:ext>
            </a:extLst>
          </p:cNvPr>
          <p:cNvSpPr/>
          <p:nvPr userDrawn="1"/>
        </p:nvSpPr>
        <p:spPr>
          <a:xfrm>
            <a:off x="10274134" y="9146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6" name="object 7">
            <a:extLst>
              <a:ext uri="{FF2B5EF4-FFF2-40B4-BE49-F238E27FC236}">
                <a16:creationId xmlns:a16="http://schemas.microsoft.com/office/drawing/2014/main" id="{441A183C-AABB-38EE-8D36-6D38F80416DE}"/>
              </a:ext>
            </a:extLst>
          </p:cNvPr>
          <p:cNvSpPr/>
          <p:nvPr userDrawn="1"/>
        </p:nvSpPr>
        <p:spPr>
          <a:xfrm>
            <a:off x="173119" y="357370"/>
            <a:ext cx="11854978" cy="5807210"/>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005172"/>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E1EBEB96-706E-8EEB-84AB-9E1956D8506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pic>
        <p:nvPicPr>
          <p:cNvPr id="9" name="Picture 8">
            <a:extLst>
              <a:ext uri="{FF2B5EF4-FFF2-40B4-BE49-F238E27FC236}">
                <a16:creationId xmlns:a16="http://schemas.microsoft.com/office/drawing/2014/main" id="{F89029FB-F69D-F366-6FFA-99FCAA9561DB}"/>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3501958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logo of a network&#10;&#10;Description automatically generated">
            <a:extLst>
              <a:ext uri="{FF2B5EF4-FFF2-40B4-BE49-F238E27FC236}">
                <a16:creationId xmlns:a16="http://schemas.microsoft.com/office/drawing/2014/main" id="{6E70CD00-CB0A-81EB-717E-61DEFCEF7434}"/>
              </a:ext>
            </a:extLst>
          </p:cNvPr>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10793297" y="74636"/>
            <a:ext cx="1345090" cy="613831"/>
          </a:xfrm>
          <a:prstGeom prst="rect">
            <a:avLst/>
          </a:prstGeom>
        </p:spPr>
      </p:pic>
    </p:spTree>
    <p:extLst>
      <p:ext uri="{BB962C8B-B14F-4D97-AF65-F5344CB8AC3E}">
        <p14:creationId xmlns:p14="http://schemas.microsoft.com/office/powerpoint/2010/main" val="1328570480"/>
      </p:ext>
    </p:extLst>
  </p:cSld>
  <p:clrMap bg1="lt1" tx1="dk1" bg2="lt2" tx2="dk2" accent1="accent1" accent2="accent2" accent3="accent3" accent4="accent4" accent5="accent5" accent6="accent6" hlink="hlink" folHlink="folHlink"/>
  <p:sldLayoutIdLst>
    <p:sldLayoutId id="2147483654" r:id="rId1"/>
    <p:sldLayoutId id="2147483660" r:id="rId2"/>
    <p:sldLayoutId id="2147483664" r:id="rId3"/>
    <p:sldLayoutId id="2147483665" r:id="rId4"/>
    <p:sldLayoutId id="2147483661" r:id="rId5"/>
    <p:sldLayoutId id="2147483663" r:id="rId6"/>
    <p:sldLayoutId id="2147483659" r:id="rId7"/>
    <p:sldLayoutId id="2147483658" r:id="rId8"/>
    <p:sldLayoutId id="2147483655" r:id="rId9"/>
    <p:sldLayoutId id="2147483657" r:id="rId10"/>
    <p:sldLayoutId id="2147483656" r:id="rId11"/>
    <p:sldLayoutId id="2147483666" r:id="rId12"/>
    <p:sldLayoutId id="2147483662" r:id="rId1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535418-D2D8-3BC4-FAF3-3DB40154FAA5}"/>
              </a:ext>
            </a:extLst>
          </p:cNvPr>
          <p:cNvSpPr txBox="1"/>
          <p:nvPr/>
        </p:nvSpPr>
        <p:spPr>
          <a:xfrm>
            <a:off x="4972050" y="3244334"/>
            <a:ext cx="2247900" cy="369332"/>
          </a:xfrm>
          <a:prstGeom prst="rect">
            <a:avLst/>
          </a:prstGeom>
          <a:noFill/>
        </p:spPr>
        <p:txBody>
          <a:bodyPr wrap="square" rtlCol="0">
            <a:spAutoFit/>
          </a:bodyPr>
          <a:lstStyle/>
          <a:p>
            <a:pPr algn="ctr"/>
            <a:r>
              <a:rPr lang="en-US" b="1" dirty="0">
                <a:latin typeface="Network Rail Sans" panose="02000000040000020004" pitchFamily="2" charset="77"/>
              </a:rPr>
              <a:t>Single slide version</a:t>
            </a:r>
          </a:p>
        </p:txBody>
      </p:sp>
    </p:spTree>
    <p:extLst>
      <p:ext uri="{BB962C8B-B14F-4D97-AF65-F5344CB8AC3E}">
        <p14:creationId xmlns:p14="http://schemas.microsoft.com/office/powerpoint/2010/main" val="292742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0C164-9175-8130-8A62-0DB46781D4DF}"/>
            </a:ext>
          </a:extLst>
        </p:cNvPr>
        <p:cNvGrpSpPr/>
        <p:nvPr/>
      </p:nvGrpSpPr>
      <p:grpSpPr>
        <a:xfrm>
          <a:off x="0" y="0"/>
          <a:ext cx="0" cy="0"/>
          <a:chOff x="0" y="0"/>
          <a:chExt cx="0" cy="0"/>
        </a:xfrm>
      </p:grpSpPr>
      <p:sp>
        <p:nvSpPr>
          <p:cNvPr id="12" name="Rounded Rectangle 11">
            <a:extLst>
              <a:ext uri="{FF2B5EF4-FFF2-40B4-BE49-F238E27FC236}">
                <a16:creationId xmlns:a16="http://schemas.microsoft.com/office/drawing/2014/main" id="{17B14446-30BA-EFF2-4A0C-74A34F23E94D}"/>
              </a:ext>
            </a:extLst>
          </p:cNvPr>
          <p:cNvSpPr/>
          <p:nvPr/>
        </p:nvSpPr>
        <p:spPr>
          <a:xfrm>
            <a:off x="592588" y="987962"/>
            <a:ext cx="2964455" cy="938987"/>
          </a:xfrm>
          <a:prstGeom prst="roundRect">
            <a:avLst>
              <a:gd name="adj" fmla="val 18019"/>
            </a:avLst>
          </a:prstGeom>
          <a:solidFill>
            <a:schemeClr val="tx1"/>
          </a:solidFill>
          <a:ln w="76200">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B4B37FEA-8165-2EEF-F775-A1A7FA88B565}"/>
              </a:ext>
            </a:extLst>
          </p:cNvPr>
          <p:cNvSpPr txBox="1"/>
          <p:nvPr/>
        </p:nvSpPr>
        <p:spPr>
          <a:xfrm>
            <a:off x="766161" y="1180456"/>
            <a:ext cx="2790882" cy="553998"/>
          </a:xfrm>
          <a:prstGeom prst="rect">
            <a:avLst/>
          </a:prstGeom>
          <a:noFill/>
        </p:spPr>
        <p:txBody>
          <a:bodyPr wrap="square" rtlCol="0">
            <a:spAutoFit/>
          </a:bodyPr>
          <a:lstStyle/>
          <a:p>
            <a:r>
              <a:rPr lang="en-US" sz="3000" b="1" dirty="0">
                <a:solidFill>
                  <a:schemeClr val="bg1"/>
                </a:solidFill>
                <a:latin typeface="Network Rail Sans" panose="02000000040000020004" pitchFamily="2" charset="77"/>
              </a:rPr>
              <a:t>Let’s discuss…</a:t>
            </a:r>
            <a:endParaRPr lang="en-US" sz="3000" dirty="0">
              <a:solidFill>
                <a:schemeClr val="bg1"/>
              </a:solidFill>
              <a:latin typeface="Network Rail Sans" panose="02000000040000020004" pitchFamily="2" charset="77"/>
            </a:endParaRPr>
          </a:p>
        </p:txBody>
      </p:sp>
      <p:pic>
        <p:nvPicPr>
          <p:cNvPr id="3" name="Picture 2">
            <a:extLst>
              <a:ext uri="{FF2B5EF4-FFF2-40B4-BE49-F238E27FC236}">
                <a16:creationId xmlns:a16="http://schemas.microsoft.com/office/drawing/2014/main" id="{0790A6BC-1C4D-F7E6-4A09-AF67984E1CCB}"/>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rot="5400000">
            <a:off x="219470" y="2485381"/>
            <a:ext cx="468662" cy="907603"/>
          </a:xfrm>
          <a:prstGeom prst="rect">
            <a:avLst/>
          </a:prstGeom>
        </p:spPr>
      </p:pic>
      <p:pic>
        <p:nvPicPr>
          <p:cNvPr id="5" name="Picture 4">
            <a:extLst>
              <a:ext uri="{FF2B5EF4-FFF2-40B4-BE49-F238E27FC236}">
                <a16:creationId xmlns:a16="http://schemas.microsoft.com/office/drawing/2014/main" id="{32637424-B41B-C6F1-35CA-F3426F5E27FD}"/>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rot="5400000">
            <a:off x="167926" y="4060927"/>
            <a:ext cx="571750" cy="907602"/>
          </a:xfrm>
          <a:prstGeom prst="rect">
            <a:avLst/>
          </a:prstGeom>
        </p:spPr>
      </p:pic>
      <p:grpSp>
        <p:nvGrpSpPr>
          <p:cNvPr id="6" name="Group 5">
            <a:extLst>
              <a:ext uri="{FF2B5EF4-FFF2-40B4-BE49-F238E27FC236}">
                <a16:creationId xmlns:a16="http://schemas.microsoft.com/office/drawing/2014/main" id="{59769C0E-2223-9DC4-9B0A-87BC9B6B81F6}"/>
              </a:ext>
            </a:extLst>
          </p:cNvPr>
          <p:cNvGrpSpPr/>
          <p:nvPr/>
        </p:nvGrpSpPr>
        <p:grpSpPr>
          <a:xfrm>
            <a:off x="565694" y="2405218"/>
            <a:ext cx="5432507" cy="2683566"/>
            <a:chOff x="804230" y="1471575"/>
            <a:chExt cx="5432507" cy="2683566"/>
          </a:xfrm>
        </p:grpSpPr>
        <p:sp>
          <p:nvSpPr>
            <p:cNvPr id="7" name="Rounded Rectangle 6">
              <a:extLst>
                <a:ext uri="{FF2B5EF4-FFF2-40B4-BE49-F238E27FC236}">
                  <a16:creationId xmlns:a16="http://schemas.microsoft.com/office/drawing/2014/main" id="{9729B72A-C61E-9595-22B5-4A4DF05694F3}"/>
                </a:ext>
              </a:extLst>
            </p:cNvPr>
            <p:cNvSpPr/>
            <p:nvPr/>
          </p:nvSpPr>
          <p:spPr>
            <a:xfrm flipV="1">
              <a:off x="804230" y="1471575"/>
              <a:ext cx="5432507" cy="2683566"/>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EAB19A63-6221-47C2-FB3A-61FE12D6E76A}"/>
                </a:ext>
              </a:extLst>
            </p:cNvPr>
            <p:cNvSpPr/>
            <p:nvPr/>
          </p:nvSpPr>
          <p:spPr>
            <a:xfrm flipV="1">
              <a:off x="910375" y="1579152"/>
              <a:ext cx="5219497" cy="2468413"/>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id="{4DED5451-7230-54C1-47E4-EDCD9EA81341}"/>
              </a:ext>
            </a:extLst>
          </p:cNvPr>
          <p:cNvSpPr txBox="1"/>
          <p:nvPr/>
        </p:nvSpPr>
        <p:spPr>
          <a:xfrm>
            <a:off x="827764" y="2837391"/>
            <a:ext cx="4395746" cy="1754326"/>
          </a:xfrm>
          <a:prstGeom prst="rect">
            <a:avLst/>
          </a:prstGeom>
          <a:noFill/>
        </p:spPr>
        <p:txBody>
          <a:bodyPr wrap="square" rtlCol="0">
            <a:spAutoFit/>
          </a:bodyPr>
          <a:lstStyle/>
          <a:p>
            <a:r>
              <a:rPr lang="en-GB" sz="3600" b="1" dirty="0">
                <a:latin typeface="Network Rail Sans" panose="02000000040000020004" pitchFamily="2" charset="77"/>
              </a:rPr>
              <a:t>What would you do if you broke down in freezing conditions?</a:t>
            </a:r>
          </a:p>
        </p:txBody>
      </p:sp>
      <p:pic>
        <p:nvPicPr>
          <p:cNvPr id="4" name="Picture 3">
            <a:extLst>
              <a:ext uri="{FF2B5EF4-FFF2-40B4-BE49-F238E27FC236}">
                <a16:creationId xmlns:a16="http://schemas.microsoft.com/office/drawing/2014/main" id="{57A8BE8B-E9D4-03E5-2DA0-588DD4E6181D}"/>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
        <p:nvSpPr>
          <p:cNvPr id="9" name="TextBox 8">
            <a:extLst>
              <a:ext uri="{FF2B5EF4-FFF2-40B4-BE49-F238E27FC236}">
                <a16:creationId xmlns:a16="http://schemas.microsoft.com/office/drawing/2014/main" id="{6EDEC622-7131-A609-7173-C62C0BF17136}"/>
              </a:ext>
            </a:extLst>
          </p:cNvPr>
          <p:cNvSpPr txBox="1"/>
          <p:nvPr/>
        </p:nvSpPr>
        <p:spPr>
          <a:xfrm>
            <a:off x="6656454" y="3037445"/>
            <a:ext cx="4696352" cy="1354217"/>
          </a:xfrm>
          <a:prstGeom prst="rect">
            <a:avLst/>
          </a:prstGeom>
          <a:noFill/>
        </p:spPr>
        <p:txBody>
          <a:bodyPr wrap="square" rtlCol="0">
            <a:spAutoFit/>
          </a:bodyPr>
          <a:lstStyle/>
          <a:p>
            <a:pPr marL="342900" lvl="0" indent="-342900">
              <a:spcAft>
                <a:spcPts val="600"/>
              </a:spcAft>
              <a:buFont typeface="Arial" panose="020B0604020202020204" pitchFamily="34" charset="0"/>
              <a:buChar char="•"/>
            </a:pPr>
            <a:r>
              <a:rPr lang="en-GB" sz="2400" b="1" dirty="0">
                <a:solidFill>
                  <a:schemeClr val="bg1"/>
                </a:solidFill>
                <a:latin typeface="Network Rail Sans" panose="02000000040000020004" pitchFamily="2" charset="77"/>
              </a:rPr>
              <a:t>Where would you wait safely?</a:t>
            </a:r>
          </a:p>
          <a:p>
            <a:pPr marL="342900" lvl="0" indent="-342900">
              <a:spcAft>
                <a:spcPts val="600"/>
              </a:spcAft>
              <a:buFont typeface="Arial" panose="020B0604020202020204" pitchFamily="34" charset="0"/>
              <a:buChar char="•"/>
            </a:pPr>
            <a:r>
              <a:rPr lang="en-GB" sz="2400" b="1" dirty="0">
                <a:solidFill>
                  <a:schemeClr val="bg1"/>
                </a:solidFill>
                <a:latin typeface="Network Rail Sans" panose="02000000040000020004" pitchFamily="2" charset="77"/>
              </a:rPr>
              <a:t>What kit would you rely on?</a:t>
            </a:r>
          </a:p>
          <a:p>
            <a:pPr marL="342900" lvl="0" indent="-342900">
              <a:spcAft>
                <a:spcPts val="600"/>
              </a:spcAft>
              <a:buFont typeface="Arial" panose="020B0604020202020204" pitchFamily="34" charset="0"/>
              <a:buChar char="•"/>
            </a:pPr>
            <a:r>
              <a:rPr lang="en-GB" sz="2400" b="1" dirty="0">
                <a:solidFill>
                  <a:schemeClr val="bg1"/>
                </a:solidFill>
                <a:latin typeface="Network Rail Sans" panose="02000000040000020004" pitchFamily="2" charset="77"/>
              </a:rPr>
              <a:t>Who would you contact first?</a:t>
            </a:r>
          </a:p>
        </p:txBody>
      </p:sp>
    </p:spTree>
    <p:extLst>
      <p:ext uri="{BB962C8B-B14F-4D97-AF65-F5344CB8AC3E}">
        <p14:creationId xmlns:p14="http://schemas.microsoft.com/office/powerpoint/2010/main" val="3799990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03262-90DB-3B76-6C8A-D19B5A0E3F5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104A481-F493-0E4A-5A81-95AEC6D2E65D}"/>
              </a:ext>
            </a:extLst>
          </p:cNvPr>
          <p:cNvPicPr>
            <a:picLocks noChangeAspect="1"/>
          </p:cNvPicPr>
          <p:nvPr/>
        </p:nvPicPr>
        <p:blipFill>
          <a:blip r:embed="rId3"/>
          <a:srcRect l="28674" t="15944" r="13082" b="3534"/>
          <a:stretch>
            <a:fillRect/>
          </a:stretch>
        </p:blipFill>
        <p:spPr>
          <a:xfrm>
            <a:off x="6447820" y="360413"/>
            <a:ext cx="5581943" cy="5787624"/>
          </a:xfrm>
          <a:prstGeom prst="rect">
            <a:avLst/>
          </a:prstGeom>
        </p:spPr>
      </p:pic>
      <p:pic>
        <p:nvPicPr>
          <p:cNvPr id="15" name="Picture 14">
            <a:extLst>
              <a:ext uri="{FF2B5EF4-FFF2-40B4-BE49-F238E27FC236}">
                <a16:creationId xmlns:a16="http://schemas.microsoft.com/office/drawing/2014/main" id="{2AD16334-8C37-D129-9429-A1E84B68B1DB}"/>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grpSp>
        <p:nvGrpSpPr>
          <p:cNvPr id="4" name="Group 3">
            <a:extLst>
              <a:ext uri="{FF2B5EF4-FFF2-40B4-BE49-F238E27FC236}">
                <a16:creationId xmlns:a16="http://schemas.microsoft.com/office/drawing/2014/main" id="{6A7CCA93-6E3D-1CB7-6B41-7A2084F6D7BF}"/>
              </a:ext>
            </a:extLst>
          </p:cNvPr>
          <p:cNvGrpSpPr/>
          <p:nvPr/>
        </p:nvGrpSpPr>
        <p:grpSpPr>
          <a:xfrm>
            <a:off x="858378" y="5716456"/>
            <a:ext cx="4779451" cy="1162926"/>
            <a:chOff x="1096914" y="5716456"/>
            <a:chExt cx="4779451" cy="1162926"/>
          </a:xfrm>
        </p:grpSpPr>
        <p:pic>
          <p:nvPicPr>
            <p:cNvPr id="5" name="Picture 4">
              <a:extLst>
                <a:ext uri="{FF2B5EF4-FFF2-40B4-BE49-F238E27FC236}">
                  <a16:creationId xmlns:a16="http://schemas.microsoft.com/office/drawing/2014/main" id="{F5C3C42B-CDFC-ADE1-8C19-6342558EDFD3}"/>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6" name="Picture 5">
              <a:extLst>
                <a:ext uri="{FF2B5EF4-FFF2-40B4-BE49-F238E27FC236}">
                  <a16:creationId xmlns:a16="http://schemas.microsoft.com/office/drawing/2014/main" id="{709A2B98-236D-F7F2-DD29-E24DB682B70C}"/>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grpSp>
        <p:nvGrpSpPr>
          <p:cNvPr id="7" name="Group 6">
            <a:extLst>
              <a:ext uri="{FF2B5EF4-FFF2-40B4-BE49-F238E27FC236}">
                <a16:creationId xmlns:a16="http://schemas.microsoft.com/office/drawing/2014/main" id="{30326AEC-4539-C19D-8C71-74FDCF03CDB2}"/>
              </a:ext>
            </a:extLst>
          </p:cNvPr>
          <p:cNvGrpSpPr/>
          <p:nvPr/>
        </p:nvGrpSpPr>
        <p:grpSpPr>
          <a:xfrm>
            <a:off x="852374" y="3563875"/>
            <a:ext cx="4779451" cy="1162926"/>
            <a:chOff x="1249314" y="5868856"/>
            <a:chExt cx="4779451" cy="1162926"/>
          </a:xfrm>
        </p:grpSpPr>
        <p:pic>
          <p:nvPicPr>
            <p:cNvPr id="8" name="Picture 7">
              <a:extLst>
                <a:ext uri="{FF2B5EF4-FFF2-40B4-BE49-F238E27FC236}">
                  <a16:creationId xmlns:a16="http://schemas.microsoft.com/office/drawing/2014/main" id="{0A7E7BBC-0565-896C-5B57-DB43BD6E6126}"/>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10" name="Picture 9">
              <a:extLst>
                <a:ext uri="{FF2B5EF4-FFF2-40B4-BE49-F238E27FC236}">
                  <a16:creationId xmlns:a16="http://schemas.microsoft.com/office/drawing/2014/main" id="{A84B35CA-DDF2-90A8-6F7D-1278CDCA044F}"/>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sp>
        <p:nvSpPr>
          <p:cNvPr id="13" name="Rounded Rectangle 12">
            <a:extLst>
              <a:ext uri="{FF2B5EF4-FFF2-40B4-BE49-F238E27FC236}">
                <a16:creationId xmlns:a16="http://schemas.microsoft.com/office/drawing/2014/main" id="{E77EFBED-4667-ACCB-FE01-404FFCA3FC78}"/>
              </a:ext>
            </a:extLst>
          </p:cNvPr>
          <p:cNvSpPr/>
          <p:nvPr/>
        </p:nvSpPr>
        <p:spPr>
          <a:xfrm>
            <a:off x="618409" y="3864445"/>
            <a:ext cx="5326356" cy="1881049"/>
          </a:xfrm>
          <a:prstGeom prst="roundRect">
            <a:avLst>
              <a:gd name="adj" fmla="val 5737"/>
            </a:avLst>
          </a:prstGeom>
          <a:solidFill>
            <a:srgbClr val="00983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BFB352CA-FBF0-8773-3903-BF4A08F81BC1}"/>
              </a:ext>
            </a:extLst>
          </p:cNvPr>
          <p:cNvGrpSpPr/>
          <p:nvPr/>
        </p:nvGrpSpPr>
        <p:grpSpPr>
          <a:xfrm>
            <a:off x="565694" y="961454"/>
            <a:ext cx="5432507" cy="2683566"/>
            <a:chOff x="804230" y="1471575"/>
            <a:chExt cx="5432507" cy="2683566"/>
          </a:xfrm>
        </p:grpSpPr>
        <p:sp>
          <p:nvSpPr>
            <p:cNvPr id="18" name="Rounded Rectangle 17">
              <a:extLst>
                <a:ext uri="{FF2B5EF4-FFF2-40B4-BE49-F238E27FC236}">
                  <a16:creationId xmlns:a16="http://schemas.microsoft.com/office/drawing/2014/main" id="{D554CB71-D10D-6EC2-8A0A-49CB82204731}"/>
                </a:ext>
              </a:extLst>
            </p:cNvPr>
            <p:cNvSpPr/>
            <p:nvPr/>
          </p:nvSpPr>
          <p:spPr>
            <a:xfrm flipV="1">
              <a:off x="804230" y="1471575"/>
              <a:ext cx="5432507" cy="2683566"/>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68EA5BF7-3209-3EE4-6BF8-2E25A3148F3E}"/>
                </a:ext>
              </a:extLst>
            </p:cNvPr>
            <p:cNvSpPr/>
            <p:nvPr/>
          </p:nvSpPr>
          <p:spPr>
            <a:xfrm flipV="1">
              <a:off x="910375" y="1579152"/>
              <a:ext cx="5219497" cy="2468413"/>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D8FE2CC7-91FD-026B-2989-86D824CA6436}"/>
              </a:ext>
            </a:extLst>
          </p:cNvPr>
          <p:cNvSpPr txBox="1"/>
          <p:nvPr/>
        </p:nvSpPr>
        <p:spPr>
          <a:xfrm>
            <a:off x="838452" y="1219358"/>
            <a:ext cx="5052884" cy="2062103"/>
          </a:xfrm>
          <a:prstGeom prst="rect">
            <a:avLst/>
          </a:prstGeom>
          <a:noFill/>
        </p:spPr>
        <p:txBody>
          <a:bodyPr wrap="square" rtlCol="0">
            <a:spAutoFit/>
          </a:bodyPr>
          <a:lstStyle/>
          <a:p>
            <a:r>
              <a:rPr lang="en-GB" sz="3200" b="1" dirty="0">
                <a:latin typeface="Network Rail Sans" panose="02000000040000020004" pitchFamily="2" charset="77"/>
              </a:rPr>
              <a:t>Find the full</a:t>
            </a:r>
            <a:r>
              <a:rPr lang="en-GB" sz="3200" dirty="0">
                <a:latin typeface="Network Rail Sans" panose="02000000040000020004" pitchFamily="2" charset="77"/>
              </a:rPr>
              <a:t> </a:t>
            </a:r>
            <a:r>
              <a:rPr lang="en-GB" sz="3200" b="1" dirty="0">
                <a:latin typeface="Network Rail Sans" panose="02000000040000020004" pitchFamily="2" charset="77"/>
              </a:rPr>
              <a:t>Winter Driving Guide on Safety Central</a:t>
            </a:r>
            <a:r>
              <a:rPr lang="en-GB" sz="3200" dirty="0">
                <a:latin typeface="Network Rail Sans" panose="02000000040000020004" pitchFamily="2" charset="77"/>
              </a:rPr>
              <a:t>: Search ‘Drive Safe </a:t>
            </a:r>
            <a:br>
              <a:rPr lang="en-GB" sz="3200" dirty="0">
                <a:latin typeface="Network Rail Sans" panose="02000000040000020004" pitchFamily="2" charset="77"/>
              </a:rPr>
            </a:br>
            <a:r>
              <a:rPr lang="en-GB" sz="3200" dirty="0">
                <a:latin typeface="Network Rail Sans" panose="02000000040000020004" pitchFamily="2" charset="77"/>
              </a:rPr>
              <a:t>Safety Central’ </a:t>
            </a:r>
            <a:endParaRPr lang="en-US" sz="3200" dirty="0">
              <a:latin typeface="Network Rail Sans" panose="02000000040000020004" pitchFamily="2" charset="77"/>
            </a:endParaRPr>
          </a:p>
        </p:txBody>
      </p:sp>
      <p:pic>
        <p:nvPicPr>
          <p:cNvPr id="20" name="Picture 19">
            <a:extLst>
              <a:ext uri="{FF2B5EF4-FFF2-40B4-BE49-F238E27FC236}">
                <a16:creationId xmlns:a16="http://schemas.microsoft.com/office/drawing/2014/main" id="{A05A063A-D91D-030A-0A5E-C5617302804C}"/>
              </a:ext>
            </a:extLst>
          </p:cNvPr>
          <p:cNvPicPr>
            <a:picLocks noChangeAspect="1"/>
          </p:cNvPicPr>
          <p:nvPr/>
        </p:nvPicPr>
        <p:blipFill>
          <a:blip r:embed="rId6" cstate="print">
            <a:extLst>
              <a:ext uri="{28A0092B-C50C-407E-A947-70E740481C1C}">
                <a14:useLocalDpi xmlns:a14="http://schemas.microsoft.com/office/drawing/2010/main"/>
              </a:ext>
            </a:extLst>
          </a:blip>
          <a:srcRect l="-2" t="-849" r="-5141" b="-13375"/>
          <a:stretch/>
        </p:blipFill>
        <p:spPr>
          <a:xfrm>
            <a:off x="997584" y="4109071"/>
            <a:ext cx="1614656" cy="1585098"/>
          </a:xfrm>
          <a:prstGeom prst="rect">
            <a:avLst/>
          </a:prstGeom>
        </p:spPr>
      </p:pic>
      <p:pic>
        <p:nvPicPr>
          <p:cNvPr id="24" name="Picture 23">
            <a:extLst>
              <a:ext uri="{FF2B5EF4-FFF2-40B4-BE49-F238E27FC236}">
                <a16:creationId xmlns:a16="http://schemas.microsoft.com/office/drawing/2014/main" id="{9AAA0123-5C98-577B-415A-202BE979A2BD}"/>
              </a:ext>
            </a:extLst>
          </p:cNvPr>
          <p:cNvPicPr>
            <a:picLocks noChangeAspect="1"/>
          </p:cNvPicPr>
          <p:nvPr/>
        </p:nvPicPr>
        <p:blipFill>
          <a:blip r:embed="rId7" cstate="print">
            <a:extLst>
              <a:ext uri="{28A0092B-C50C-407E-A947-70E740481C1C}">
                <a14:useLocalDpi xmlns:a14="http://schemas.microsoft.com/office/drawing/2010/main"/>
              </a:ext>
            </a:extLst>
          </a:blip>
          <a:srcRect l="-3478" t="-22075" r="-1731" b="-28046"/>
          <a:stretch/>
        </p:blipFill>
        <p:spPr>
          <a:xfrm>
            <a:off x="2911261" y="4232314"/>
            <a:ext cx="2580456" cy="1311717"/>
          </a:xfrm>
          <a:prstGeom prst="rect">
            <a:avLst/>
          </a:prstGeom>
        </p:spPr>
      </p:pic>
    </p:spTree>
    <p:extLst>
      <p:ext uri="{BB962C8B-B14F-4D97-AF65-F5344CB8AC3E}">
        <p14:creationId xmlns:p14="http://schemas.microsoft.com/office/powerpoint/2010/main" val="613299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6C9FE-1E59-282B-6F3B-042EA0B22F0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64160AB-6F9F-919E-C87D-129907656837}"/>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sp>
        <p:nvSpPr>
          <p:cNvPr id="23" name="TextBox 22">
            <a:extLst>
              <a:ext uri="{FF2B5EF4-FFF2-40B4-BE49-F238E27FC236}">
                <a16:creationId xmlns:a16="http://schemas.microsoft.com/office/drawing/2014/main" id="{2DE85CA9-7BE4-C21A-6BE9-720F146F6C88}"/>
              </a:ext>
            </a:extLst>
          </p:cNvPr>
          <p:cNvSpPr txBox="1"/>
          <p:nvPr/>
        </p:nvSpPr>
        <p:spPr>
          <a:xfrm>
            <a:off x="7283377" y="641846"/>
            <a:ext cx="4181354" cy="1569660"/>
          </a:xfrm>
          <a:prstGeom prst="rect">
            <a:avLst/>
          </a:prstGeom>
          <a:noFill/>
        </p:spPr>
        <p:txBody>
          <a:bodyPr wrap="square" rtlCol="0">
            <a:spAutoFit/>
          </a:bodyPr>
          <a:lstStyle/>
          <a:p>
            <a:r>
              <a:rPr lang="en-GB" sz="1600" b="1" dirty="0">
                <a:solidFill>
                  <a:schemeClr val="bg1"/>
                </a:solidFill>
                <a:latin typeface="Network Rail Sans" panose="02000000040000020004" pitchFamily="2" charset="77"/>
              </a:rPr>
              <a:t>Winter brings higher risks for drivers: </a:t>
            </a:r>
            <a:r>
              <a:rPr lang="en-GB" sz="1600" dirty="0">
                <a:solidFill>
                  <a:schemeClr val="bg1"/>
                </a:solidFill>
                <a:latin typeface="Network Rail Sans" panose="02000000040000020004" pitchFamily="2" charset="77"/>
              </a:rPr>
              <a:t>breakdowns are rising, stopping distances increase, and faults worsen in the cold.</a:t>
            </a:r>
            <a:br>
              <a:rPr lang="en-GB" sz="1600" dirty="0">
                <a:solidFill>
                  <a:schemeClr val="bg1"/>
                </a:solidFill>
                <a:latin typeface="Network Rail Sans" panose="02000000040000020004" pitchFamily="2" charset="77"/>
              </a:rPr>
            </a:br>
            <a:br>
              <a:rPr lang="en-GB" sz="1600" dirty="0">
                <a:solidFill>
                  <a:schemeClr val="bg1"/>
                </a:solidFill>
                <a:latin typeface="Network Rail Sans" panose="02000000040000020004" pitchFamily="2" charset="77"/>
              </a:rPr>
            </a:br>
            <a:r>
              <a:rPr lang="en-GB" sz="1600" dirty="0">
                <a:solidFill>
                  <a:schemeClr val="bg1"/>
                </a:solidFill>
                <a:latin typeface="Network Rail Sans" panose="02000000040000020004" pitchFamily="2" charset="77"/>
              </a:rPr>
              <a:t>A few simple checks can keep you, your vehicle,</a:t>
            </a:r>
            <a:br>
              <a:rPr lang="en-GB" sz="1600" dirty="0">
                <a:solidFill>
                  <a:schemeClr val="bg1"/>
                </a:solidFill>
                <a:latin typeface="Network Rail Sans" panose="02000000040000020004" pitchFamily="2" charset="77"/>
              </a:rPr>
            </a:br>
            <a:r>
              <a:rPr lang="en-GB" sz="1600" dirty="0">
                <a:solidFill>
                  <a:schemeClr val="bg1"/>
                </a:solidFill>
                <a:latin typeface="Network Rail Sans" panose="02000000040000020004" pitchFamily="2" charset="77"/>
              </a:rPr>
              <a:t>and your team safe.</a:t>
            </a:r>
          </a:p>
        </p:txBody>
      </p:sp>
      <p:grpSp>
        <p:nvGrpSpPr>
          <p:cNvPr id="28" name="Group 27">
            <a:extLst>
              <a:ext uri="{FF2B5EF4-FFF2-40B4-BE49-F238E27FC236}">
                <a16:creationId xmlns:a16="http://schemas.microsoft.com/office/drawing/2014/main" id="{A6EBC5A3-78D0-6681-030C-AB4F8B95C33C}"/>
              </a:ext>
            </a:extLst>
          </p:cNvPr>
          <p:cNvGrpSpPr/>
          <p:nvPr/>
        </p:nvGrpSpPr>
        <p:grpSpPr>
          <a:xfrm>
            <a:off x="7043342" y="2400301"/>
            <a:ext cx="4413552" cy="3442141"/>
            <a:chOff x="6837586" y="2146887"/>
            <a:chExt cx="4413552" cy="2786611"/>
          </a:xfrm>
        </p:grpSpPr>
        <p:pic>
          <p:nvPicPr>
            <p:cNvPr id="29" name="Picture 28">
              <a:extLst>
                <a:ext uri="{FF2B5EF4-FFF2-40B4-BE49-F238E27FC236}">
                  <a16:creationId xmlns:a16="http://schemas.microsoft.com/office/drawing/2014/main" id="{D597FA3F-76B6-D784-574F-479144EEAE1E}"/>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164381" y="4363087"/>
              <a:ext cx="530625" cy="570411"/>
            </a:xfrm>
            <a:prstGeom prst="rect">
              <a:avLst/>
            </a:prstGeom>
          </p:spPr>
        </p:pic>
        <p:pic>
          <p:nvPicPr>
            <p:cNvPr id="30" name="Picture 29">
              <a:extLst>
                <a:ext uri="{FF2B5EF4-FFF2-40B4-BE49-F238E27FC236}">
                  <a16:creationId xmlns:a16="http://schemas.microsoft.com/office/drawing/2014/main" id="{44E138D3-9848-CD65-0CE4-BACC9A31123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405918" y="4356710"/>
              <a:ext cx="530624" cy="570411"/>
            </a:xfrm>
            <a:prstGeom prst="rect">
              <a:avLst/>
            </a:prstGeom>
          </p:spPr>
        </p:pic>
        <p:sp>
          <p:nvSpPr>
            <p:cNvPr id="31" name="Rounded Rectangle 30">
              <a:extLst>
                <a:ext uri="{FF2B5EF4-FFF2-40B4-BE49-F238E27FC236}">
                  <a16:creationId xmlns:a16="http://schemas.microsoft.com/office/drawing/2014/main" id="{9F4B2303-CAF6-D26C-84E6-7E0577F6EBCC}"/>
                </a:ext>
              </a:extLst>
            </p:cNvPr>
            <p:cNvSpPr/>
            <p:nvPr/>
          </p:nvSpPr>
          <p:spPr>
            <a:xfrm>
              <a:off x="6837586" y="2146887"/>
              <a:ext cx="4413552" cy="2476523"/>
            </a:xfrm>
            <a:prstGeom prst="roundRect">
              <a:avLst>
                <a:gd name="adj" fmla="val 5737"/>
              </a:avLst>
            </a:prstGeom>
            <a:solidFill>
              <a:srgbClr val="00983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65F28B9D-73F9-CA4B-B85C-51D706D6F63D}"/>
                </a:ext>
              </a:extLst>
            </p:cNvPr>
            <p:cNvSpPr txBox="1"/>
            <p:nvPr/>
          </p:nvSpPr>
          <p:spPr>
            <a:xfrm>
              <a:off x="7090717" y="2241502"/>
              <a:ext cx="4155162" cy="2317214"/>
            </a:xfrm>
            <a:prstGeom prst="rect">
              <a:avLst/>
            </a:prstGeom>
            <a:noFill/>
          </p:spPr>
          <p:txBody>
            <a:bodyPr wrap="square" rtlCol="0">
              <a:spAutoFit/>
            </a:bodyPr>
            <a:lstStyle/>
            <a:p>
              <a:r>
                <a:rPr lang="en-GB" sz="1600" dirty="0">
                  <a:solidFill>
                    <a:schemeClr val="bg1"/>
                  </a:solidFill>
                  <a:latin typeface="Network Rail Sans" panose="02000000040000020004" pitchFamily="2" charset="77"/>
                </a:rPr>
                <a:t>Key actions:</a:t>
              </a:r>
            </a:p>
            <a:p>
              <a:pPr marL="285750" lvl="0" indent="-285750">
                <a:spcAft>
                  <a:spcPts val="600"/>
                </a:spcAft>
                <a:buFont typeface="Arial" panose="020B0604020202020204" pitchFamily="34" charset="0"/>
                <a:buChar char="•"/>
              </a:pPr>
              <a:r>
                <a:rPr lang="en-GB" sz="1600" dirty="0">
                  <a:solidFill>
                    <a:schemeClr val="bg1"/>
                  </a:solidFill>
                  <a:latin typeface="Network Rail Sans" panose="02000000040000020004" pitchFamily="2" charset="77"/>
                </a:rPr>
                <a:t>plan your journey and check conditions</a:t>
              </a:r>
            </a:p>
            <a:p>
              <a:pPr marL="285750" lvl="0" indent="-285750">
                <a:spcAft>
                  <a:spcPts val="600"/>
                </a:spcAft>
                <a:buFont typeface="Arial" panose="020B0604020202020204" pitchFamily="34" charset="0"/>
                <a:buChar char="•"/>
              </a:pPr>
              <a:r>
                <a:rPr lang="en-GB" sz="1600" dirty="0">
                  <a:solidFill>
                    <a:schemeClr val="bg1"/>
                  </a:solidFill>
                  <a:latin typeface="Network Rail Sans" panose="02000000040000020004" pitchFamily="2" charset="77"/>
                </a:rPr>
                <a:t>keep your vehicle maintained </a:t>
              </a:r>
              <a:br>
                <a:rPr lang="en-GB" sz="1600" dirty="0">
                  <a:solidFill>
                    <a:schemeClr val="bg1"/>
                  </a:solidFill>
                  <a:latin typeface="Network Rail Sans" panose="02000000040000020004" pitchFamily="2" charset="77"/>
                </a:rPr>
              </a:br>
              <a:r>
                <a:rPr lang="en-GB" sz="1600" dirty="0">
                  <a:solidFill>
                    <a:schemeClr val="bg1"/>
                  </a:solidFill>
                  <a:latin typeface="Network Rail Sans" panose="02000000040000020004" pitchFamily="2" charset="77"/>
                </a:rPr>
                <a:t>and winter-ready</a:t>
              </a:r>
            </a:p>
            <a:p>
              <a:pPr marL="285750" lvl="0" indent="-285750">
                <a:spcAft>
                  <a:spcPts val="600"/>
                </a:spcAft>
                <a:buFont typeface="Arial" panose="020B0604020202020204" pitchFamily="34" charset="0"/>
                <a:buChar char="•"/>
              </a:pPr>
              <a:r>
                <a:rPr lang="en-GB" sz="1600" dirty="0">
                  <a:solidFill>
                    <a:schemeClr val="bg1"/>
                  </a:solidFill>
                  <a:latin typeface="Network Rail Sans" panose="02000000040000020004" pitchFamily="2" charset="77"/>
                </a:rPr>
                <a:t>drive smoothly and increase your </a:t>
              </a:r>
              <a:br>
                <a:rPr lang="en-GB" sz="1600" dirty="0">
                  <a:solidFill>
                    <a:schemeClr val="bg1"/>
                  </a:solidFill>
                  <a:latin typeface="Network Rail Sans" panose="02000000040000020004" pitchFamily="2" charset="77"/>
                </a:rPr>
              </a:br>
              <a:r>
                <a:rPr lang="en-GB" sz="1600" dirty="0">
                  <a:solidFill>
                    <a:schemeClr val="bg1"/>
                  </a:solidFill>
                  <a:latin typeface="Network Rail Sans" panose="02000000040000020004" pitchFamily="2" charset="77"/>
                </a:rPr>
                <a:t>stopping distances</a:t>
              </a:r>
            </a:p>
            <a:p>
              <a:pPr marL="285750" lvl="0" indent="-285750">
                <a:spcAft>
                  <a:spcPts val="600"/>
                </a:spcAft>
                <a:buFont typeface="Arial" panose="020B0604020202020204" pitchFamily="34" charset="0"/>
                <a:buChar char="•"/>
              </a:pPr>
              <a:r>
                <a:rPr lang="en-GB" sz="1600" dirty="0">
                  <a:solidFill>
                    <a:schemeClr val="bg1"/>
                  </a:solidFill>
                  <a:latin typeface="Network Rail Sans" panose="02000000040000020004" pitchFamily="2" charset="77"/>
                </a:rPr>
                <a:t>carry an emergency winter kit.</a:t>
              </a:r>
            </a:p>
            <a:p>
              <a:r>
                <a:rPr lang="en-GB" sz="1600" dirty="0">
                  <a:solidFill>
                    <a:schemeClr val="bg1"/>
                  </a:solidFill>
                  <a:latin typeface="Network Rail Sans" panose="02000000040000020004" pitchFamily="2" charset="77"/>
                </a:rPr>
                <a:t> </a:t>
              </a:r>
            </a:p>
            <a:p>
              <a:r>
                <a:rPr lang="en-GB" sz="1600" dirty="0">
                  <a:solidFill>
                    <a:schemeClr val="bg1"/>
                  </a:solidFill>
                  <a:latin typeface="Network Rail Sans" panose="02000000040000020004" pitchFamily="2" charset="77"/>
                </a:rPr>
                <a:t>Download the </a:t>
              </a:r>
              <a:r>
                <a:rPr lang="en-GB" sz="1600" b="1" dirty="0">
                  <a:solidFill>
                    <a:schemeClr val="bg1"/>
                  </a:solidFill>
                  <a:latin typeface="Network Rail Sans" panose="02000000040000020004" pitchFamily="2" charset="77"/>
                </a:rPr>
                <a:t>Winter Driving Guide</a:t>
              </a:r>
              <a:r>
                <a:rPr lang="en-GB" sz="1600" dirty="0">
                  <a:solidFill>
                    <a:schemeClr val="bg1"/>
                  </a:solidFill>
                  <a:latin typeface="Network Rail Sans" panose="02000000040000020004" pitchFamily="2" charset="77"/>
                </a:rPr>
                <a:t> </a:t>
              </a:r>
              <a:br>
                <a:rPr lang="en-GB" sz="1600" dirty="0">
                  <a:solidFill>
                    <a:schemeClr val="bg1"/>
                  </a:solidFill>
                  <a:latin typeface="Network Rail Sans" panose="02000000040000020004" pitchFamily="2" charset="77"/>
                </a:rPr>
              </a:br>
              <a:r>
                <a:rPr lang="en-GB" sz="1600" b="1" dirty="0">
                  <a:solidFill>
                    <a:schemeClr val="bg1"/>
                  </a:solidFill>
                  <a:latin typeface="Network Rail Sans" panose="02000000040000020004" pitchFamily="2" charset="77"/>
                </a:rPr>
                <a:t>on Safety Central</a:t>
              </a:r>
              <a:r>
                <a:rPr lang="en-GB" sz="1600" dirty="0">
                  <a:solidFill>
                    <a:schemeClr val="bg1"/>
                  </a:solidFill>
                  <a:latin typeface="Network Rail Sans" panose="02000000040000020004" pitchFamily="2" charset="77"/>
                </a:rPr>
                <a:t> </a:t>
              </a:r>
            </a:p>
          </p:txBody>
        </p:sp>
      </p:grpSp>
      <p:pic>
        <p:nvPicPr>
          <p:cNvPr id="16" name="Picture 15">
            <a:extLst>
              <a:ext uri="{FF2B5EF4-FFF2-40B4-BE49-F238E27FC236}">
                <a16:creationId xmlns:a16="http://schemas.microsoft.com/office/drawing/2014/main" id="{AB2F87CE-0163-3CE7-C8FA-AF31C15554EB}"/>
              </a:ext>
            </a:extLst>
          </p:cNvPr>
          <p:cNvPicPr>
            <a:picLocks noChangeAspect="1"/>
          </p:cNvPicPr>
          <p:nvPr/>
        </p:nvPicPr>
        <p:blipFill>
          <a:blip r:embed="rId5"/>
          <a:srcRect l="14153" t="1558" r="14368" b="25471"/>
          <a:stretch>
            <a:fillRect/>
          </a:stretch>
        </p:blipFill>
        <p:spPr>
          <a:xfrm>
            <a:off x="1748885" y="-411480"/>
            <a:ext cx="5037966" cy="7269480"/>
          </a:xfrm>
          <a:prstGeom prst="rect">
            <a:avLst/>
          </a:prstGeom>
          <a:effectLst>
            <a:outerShdw blurRad="177800" dist="63500" dir="2700000" algn="tl" rotWithShape="0">
              <a:prstClr val="black">
                <a:alpha val="40000"/>
              </a:prstClr>
            </a:outerShdw>
          </a:effectLst>
        </p:spPr>
      </p:pic>
      <p:grpSp>
        <p:nvGrpSpPr>
          <p:cNvPr id="17" name="Group 16">
            <a:extLst>
              <a:ext uri="{FF2B5EF4-FFF2-40B4-BE49-F238E27FC236}">
                <a16:creationId xmlns:a16="http://schemas.microsoft.com/office/drawing/2014/main" id="{C593DE93-F434-C933-2357-46D412C522DC}"/>
              </a:ext>
            </a:extLst>
          </p:cNvPr>
          <p:cNvGrpSpPr/>
          <p:nvPr/>
        </p:nvGrpSpPr>
        <p:grpSpPr>
          <a:xfrm>
            <a:off x="2353619" y="4255900"/>
            <a:ext cx="3856146" cy="1904870"/>
            <a:chOff x="804230" y="1471575"/>
            <a:chExt cx="5432507" cy="2683566"/>
          </a:xfrm>
        </p:grpSpPr>
        <p:sp>
          <p:nvSpPr>
            <p:cNvPr id="18" name="Rounded Rectangle 17">
              <a:extLst>
                <a:ext uri="{FF2B5EF4-FFF2-40B4-BE49-F238E27FC236}">
                  <a16:creationId xmlns:a16="http://schemas.microsoft.com/office/drawing/2014/main" id="{CC6A1BE1-3D00-903A-EE64-88BCA38DE5CC}"/>
                </a:ext>
              </a:extLst>
            </p:cNvPr>
            <p:cNvSpPr/>
            <p:nvPr/>
          </p:nvSpPr>
          <p:spPr>
            <a:xfrm flipV="1">
              <a:off x="804230" y="1471575"/>
              <a:ext cx="5432507" cy="2683566"/>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7D5C9089-C310-B711-DCF7-F4F9FF7E384E}"/>
                </a:ext>
              </a:extLst>
            </p:cNvPr>
            <p:cNvSpPr/>
            <p:nvPr/>
          </p:nvSpPr>
          <p:spPr>
            <a:xfrm flipV="1">
              <a:off x="942580" y="1604101"/>
              <a:ext cx="5148079" cy="2416124"/>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a:extLst>
              <a:ext uri="{FF2B5EF4-FFF2-40B4-BE49-F238E27FC236}">
                <a16:creationId xmlns:a16="http://schemas.microsoft.com/office/drawing/2014/main" id="{1FA5C3BC-44BB-E1B5-2D0F-2ACDB5161A8A}"/>
              </a:ext>
            </a:extLst>
          </p:cNvPr>
          <p:cNvSpPr txBox="1"/>
          <p:nvPr/>
        </p:nvSpPr>
        <p:spPr>
          <a:xfrm>
            <a:off x="2662465" y="4515837"/>
            <a:ext cx="3328347" cy="1384995"/>
          </a:xfrm>
          <a:prstGeom prst="rect">
            <a:avLst/>
          </a:prstGeom>
          <a:noFill/>
        </p:spPr>
        <p:txBody>
          <a:bodyPr wrap="square">
            <a:spAutoFit/>
          </a:bodyPr>
          <a:lstStyle/>
          <a:p>
            <a:r>
              <a:rPr lang="en-GB" sz="2800" b="1" kern="0" dirty="0">
                <a:effectLst/>
                <a:latin typeface="Calibri" panose="020F0502020204030204" pitchFamily="34" charset="0"/>
                <a:ea typeface="Times New Roman" panose="02020603050405020304" pitchFamily="18" charset="0"/>
              </a:rPr>
              <a:t>“What if…”</a:t>
            </a:r>
            <a:r>
              <a:rPr lang="en-GB" sz="2800" kern="0" dirty="0">
                <a:effectLst/>
                <a:latin typeface="Calibri" panose="020F0502020204030204" pitchFamily="34" charset="0"/>
                <a:ea typeface="Times New Roman" panose="02020603050405020304" pitchFamily="18" charset="0"/>
              </a:rPr>
              <a:t> </a:t>
            </a:r>
            <a:br>
              <a:rPr lang="en-GB" sz="2800" kern="0" dirty="0">
                <a:effectLst/>
                <a:latin typeface="Times New Roman" panose="02020603050405020304" pitchFamily="18" charset="0"/>
                <a:ea typeface="Times New Roman" panose="02020603050405020304" pitchFamily="18" charset="0"/>
              </a:rPr>
            </a:br>
            <a:r>
              <a:rPr lang="en-GB" sz="2800" kern="0" dirty="0">
                <a:effectLst/>
                <a:latin typeface="Calibri" panose="020F0502020204030204" pitchFamily="34" charset="0"/>
                <a:ea typeface="Times New Roman" panose="02020603050405020304" pitchFamily="18" charset="0"/>
              </a:rPr>
              <a:t>the unexpected </a:t>
            </a:r>
            <a:br>
              <a:rPr lang="en-GB" sz="2800" kern="0" dirty="0">
                <a:effectLst/>
                <a:latin typeface="Calibri" panose="020F0502020204030204" pitchFamily="34" charset="0"/>
                <a:ea typeface="Times New Roman" panose="02020603050405020304" pitchFamily="18" charset="0"/>
              </a:rPr>
            </a:br>
            <a:r>
              <a:rPr lang="en-GB" sz="2800" kern="0" dirty="0">
                <a:effectLst/>
                <a:latin typeface="Calibri" panose="020F0502020204030204" pitchFamily="34" charset="0"/>
                <a:ea typeface="Times New Roman" panose="02020603050405020304" pitchFamily="18" charset="0"/>
              </a:rPr>
              <a:t>happens this winter?</a:t>
            </a:r>
            <a:r>
              <a:rPr lang="en-GB" sz="2800" dirty="0">
                <a:effectLst/>
              </a:rPr>
              <a:t> </a:t>
            </a:r>
            <a:endParaRPr lang="en-US" sz="2800" dirty="0"/>
          </a:p>
        </p:txBody>
      </p:sp>
    </p:spTree>
    <p:extLst>
      <p:ext uri="{BB962C8B-B14F-4D97-AF65-F5344CB8AC3E}">
        <p14:creationId xmlns:p14="http://schemas.microsoft.com/office/powerpoint/2010/main" val="3786820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F70EE-53D3-9EAC-ECCD-1AD7A440178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214E95E-5653-4353-E222-4F40A68946A0}"/>
              </a:ext>
            </a:extLst>
          </p:cNvPr>
          <p:cNvSpPr txBox="1"/>
          <p:nvPr/>
        </p:nvSpPr>
        <p:spPr>
          <a:xfrm>
            <a:off x="4438650" y="3244334"/>
            <a:ext cx="3314700" cy="369332"/>
          </a:xfrm>
          <a:prstGeom prst="rect">
            <a:avLst/>
          </a:prstGeom>
          <a:noFill/>
        </p:spPr>
        <p:txBody>
          <a:bodyPr wrap="square" rtlCol="0">
            <a:spAutoFit/>
          </a:bodyPr>
          <a:lstStyle/>
          <a:p>
            <a:r>
              <a:rPr lang="en-US" b="1" dirty="0">
                <a:latin typeface="Network Rail Sans" panose="02000000040000020004" pitchFamily="2" charset="77"/>
              </a:rPr>
              <a:t>Complete team briefing pack</a:t>
            </a:r>
          </a:p>
        </p:txBody>
      </p:sp>
    </p:spTree>
    <p:extLst>
      <p:ext uri="{BB962C8B-B14F-4D97-AF65-F5344CB8AC3E}">
        <p14:creationId xmlns:p14="http://schemas.microsoft.com/office/powerpoint/2010/main" val="1689773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71343-4910-3805-6AEA-177914CF704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1ECEC09-F912-78E3-6F66-0EF11AB87CF9}"/>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sp>
        <p:nvSpPr>
          <p:cNvPr id="23" name="TextBox 22">
            <a:extLst>
              <a:ext uri="{FF2B5EF4-FFF2-40B4-BE49-F238E27FC236}">
                <a16:creationId xmlns:a16="http://schemas.microsoft.com/office/drawing/2014/main" id="{319C60F2-B7B6-0409-28B2-16277F0CB33C}"/>
              </a:ext>
            </a:extLst>
          </p:cNvPr>
          <p:cNvSpPr txBox="1"/>
          <p:nvPr/>
        </p:nvSpPr>
        <p:spPr>
          <a:xfrm>
            <a:off x="7087231" y="1984240"/>
            <a:ext cx="3931798" cy="2554545"/>
          </a:xfrm>
          <a:prstGeom prst="rect">
            <a:avLst/>
          </a:prstGeom>
          <a:noFill/>
        </p:spPr>
        <p:txBody>
          <a:bodyPr wrap="square" rtlCol="0">
            <a:spAutoFit/>
          </a:bodyPr>
          <a:lstStyle/>
          <a:p>
            <a:r>
              <a:rPr lang="en-GB" sz="2000" b="1" dirty="0">
                <a:solidFill>
                  <a:schemeClr val="bg1"/>
                </a:solidFill>
                <a:latin typeface="Network Rail Sans" panose="02000000040000020004" pitchFamily="2" charset="77"/>
              </a:rPr>
              <a:t>Winter conditions increase risk </a:t>
            </a:r>
            <a:br>
              <a:rPr lang="en-GB" sz="2000" b="1" dirty="0">
                <a:solidFill>
                  <a:schemeClr val="bg1"/>
                </a:solidFill>
                <a:latin typeface="Network Rail Sans" panose="02000000040000020004" pitchFamily="2" charset="77"/>
              </a:rPr>
            </a:br>
            <a:r>
              <a:rPr lang="en-GB" sz="2000" b="1" dirty="0">
                <a:solidFill>
                  <a:schemeClr val="bg1"/>
                </a:solidFill>
                <a:latin typeface="Network Rail Sans" panose="02000000040000020004" pitchFamily="2" charset="77"/>
              </a:rPr>
              <a:t>on the roads – poor visibility, </a:t>
            </a:r>
            <a:br>
              <a:rPr lang="en-GB" sz="2000" b="1" dirty="0">
                <a:solidFill>
                  <a:schemeClr val="bg1"/>
                </a:solidFill>
                <a:latin typeface="Network Rail Sans" panose="02000000040000020004" pitchFamily="2" charset="77"/>
              </a:rPr>
            </a:br>
            <a:r>
              <a:rPr lang="en-GB" sz="2000" b="1" dirty="0">
                <a:solidFill>
                  <a:schemeClr val="bg1"/>
                </a:solidFill>
                <a:latin typeface="Network Rail Sans" panose="02000000040000020004" pitchFamily="2" charset="77"/>
              </a:rPr>
              <a:t>cold-weather faults and longer stopping distances.</a:t>
            </a:r>
          </a:p>
          <a:p>
            <a:br>
              <a:rPr lang="en-GB" sz="2000" b="1" dirty="0">
                <a:solidFill>
                  <a:schemeClr val="bg1"/>
                </a:solidFill>
                <a:latin typeface="Network Rail Sans" panose="02000000040000020004" pitchFamily="2" charset="77"/>
              </a:rPr>
            </a:br>
            <a:r>
              <a:rPr lang="en-GB" sz="2000" b="1" dirty="0">
                <a:solidFill>
                  <a:schemeClr val="bg1"/>
                </a:solidFill>
                <a:latin typeface="Network Rail Sans" panose="02000000040000020004" pitchFamily="2" charset="77"/>
              </a:rPr>
              <a:t>We’re now shifting the Drive Safe focus to Safe Vehicle: keeping your vehicle winter-ready.</a:t>
            </a:r>
          </a:p>
        </p:txBody>
      </p:sp>
      <p:pic>
        <p:nvPicPr>
          <p:cNvPr id="3" name="Picture 2">
            <a:extLst>
              <a:ext uri="{FF2B5EF4-FFF2-40B4-BE49-F238E27FC236}">
                <a16:creationId xmlns:a16="http://schemas.microsoft.com/office/drawing/2014/main" id="{62141200-DEF3-6FF1-7CBD-0BEB3B40598D}"/>
              </a:ext>
            </a:extLst>
          </p:cNvPr>
          <p:cNvPicPr>
            <a:picLocks noChangeAspect="1"/>
          </p:cNvPicPr>
          <p:nvPr/>
        </p:nvPicPr>
        <p:blipFill>
          <a:blip r:embed="rId4"/>
          <a:srcRect l="14153" t="1558" r="14368" b="25471"/>
          <a:stretch>
            <a:fillRect/>
          </a:stretch>
        </p:blipFill>
        <p:spPr>
          <a:xfrm>
            <a:off x="1740419" y="-411480"/>
            <a:ext cx="5037966" cy="7269480"/>
          </a:xfrm>
          <a:prstGeom prst="rect">
            <a:avLst/>
          </a:prstGeom>
          <a:effectLst>
            <a:outerShdw blurRad="177800" dist="63500" dir="2700000" algn="tl" rotWithShape="0">
              <a:prstClr val="black">
                <a:alpha val="40000"/>
              </a:prstClr>
            </a:outerShdw>
          </a:effectLst>
        </p:spPr>
      </p:pic>
      <p:grpSp>
        <p:nvGrpSpPr>
          <p:cNvPr id="5" name="Group 4">
            <a:extLst>
              <a:ext uri="{FF2B5EF4-FFF2-40B4-BE49-F238E27FC236}">
                <a16:creationId xmlns:a16="http://schemas.microsoft.com/office/drawing/2014/main" id="{020111E8-097E-DA5D-A2C4-91D0F8106CF9}"/>
              </a:ext>
            </a:extLst>
          </p:cNvPr>
          <p:cNvGrpSpPr/>
          <p:nvPr/>
        </p:nvGrpSpPr>
        <p:grpSpPr>
          <a:xfrm>
            <a:off x="2345153" y="4255900"/>
            <a:ext cx="3856146" cy="1904870"/>
            <a:chOff x="804230" y="1471575"/>
            <a:chExt cx="5432507" cy="2683566"/>
          </a:xfrm>
        </p:grpSpPr>
        <p:sp>
          <p:nvSpPr>
            <p:cNvPr id="7" name="Rounded Rectangle 6">
              <a:extLst>
                <a:ext uri="{FF2B5EF4-FFF2-40B4-BE49-F238E27FC236}">
                  <a16:creationId xmlns:a16="http://schemas.microsoft.com/office/drawing/2014/main" id="{91897F5D-3A03-AEDA-BC65-290DF721211C}"/>
                </a:ext>
              </a:extLst>
            </p:cNvPr>
            <p:cNvSpPr/>
            <p:nvPr/>
          </p:nvSpPr>
          <p:spPr>
            <a:xfrm flipV="1">
              <a:off x="804230" y="1471575"/>
              <a:ext cx="5432507" cy="2683566"/>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E5988253-FAD6-C154-16DD-FF920CDEBCEE}"/>
                </a:ext>
              </a:extLst>
            </p:cNvPr>
            <p:cNvSpPr/>
            <p:nvPr/>
          </p:nvSpPr>
          <p:spPr>
            <a:xfrm flipV="1">
              <a:off x="942580" y="1604101"/>
              <a:ext cx="5148079" cy="2416124"/>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1283963F-63CA-C103-C60C-5002A08E5632}"/>
              </a:ext>
            </a:extLst>
          </p:cNvPr>
          <p:cNvSpPr txBox="1"/>
          <p:nvPr/>
        </p:nvSpPr>
        <p:spPr>
          <a:xfrm>
            <a:off x="2653999" y="4515837"/>
            <a:ext cx="3328347" cy="1384995"/>
          </a:xfrm>
          <a:prstGeom prst="rect">
            <a:avLst/>
          </a:prstGeom>
          <a:noFill/>
        </p:spPr>
        <p:txBody>
          <a:bodyPr wrap="square">
            <a:spAutoFit/>
          </a:bodyPr>
          <a:lstStyle/>
          <a:p>
            <a:r>
              <a:rPr lang="en-GB" sz="2800" b="1" kern="0" dirty="0">
                <a:effectLst/>
                <a:latin typeface="Calibri" panose="020F0502020204030204" pitchFamily="34" charset="0"/>
                <a:ea typeface="Times New Roman" panose="02020603050405020304" pitchFamily="18" charset="0"/>
              </a:rPr>
              <a:t>“What if…”</a:t>
            </a:r>
            <a:r>
              <a:rPr lang="en-GB" sz="2800" kern="0" dirty="0">
                <a:effectLst/>
                <a:latin typeface="Calibri" panose="020F0502020204030204" pitchFamily="34" charset="0"/>
                <a:ea typeface="Times New Roman" panose="02020603050405020304" pitchFamily="18" charset="0"/>
              </a:rPr>
              <a:t> </a:t>
            </a:r>
            <a:br>
              <a:rPr lang="en-GB" sz="2800" kern="0" dirty="0">
                <a:effectLst/>
                <a:latin typeface="Times New Roman" panose="02020603050405020304" pitchFamily="18" charset="0"/>
                <a:ea typeface="Times New Roman" panose="02020603050405020304" pitchFamily="18" charset="0"/>
              </a:rPr>
            </a:br>
            <a:r>
              <a:rPr lang="en-GB" sz="2800" kern="0" dirty="0">
                <a:effectLst/>
                <a:latin typeface="Calibri" panose="020F0502020204030204" pitchFamily="34" charset="0"/>
                <a:ea typeface="Times New Roman" panose="02020603050405020304" pitchFamily="18" charset="0"/>
              </a:rPr>
              <a:t>the unexpected </a:t>
            </a:r>
            <a:br>
              <a:rPr lang="en-GB" sz="2800" kern="0" dirty="0">
                <a:effectLst/>
                <a:latin typeface="Calibri" panose="020F0502020204030204" pitchFamily="34" charset="0"/>
                <a:ea typeface="Times New Roman" panose="02020603050405020304" pitchFamily="18" charset="0"/>
              </a:rPr>
            </a:br>
            <a:r>
              <a:rPr lang="en-GB" sz="2800" kern="0" dirty="0">
                <a:effectLst/>
                <a:latin typeface="Calibri" panose="020F0502020204030204" pitchFamily="34" charset="0"/>
                <a:ea typeface="Times New Roman" panose="02020603050405020304" pitchFamily="18" charset="0"/>
              </a:rPr>
              <a:t>happens this winter?</a:t>
            </a:r>
            <a:r>
              <a:rPr lang="en-GB" sz="2800" dirty="0">
                <a:effectLst/>
              </a:rPr>
              <a:t> </a:t>
            </a:r>
            <a:endParaRPr lang="en-US" sz="2800" dirty="0"/>
          </a:p>
        </p:txBody>
      </p:sp>
    </p:spTree>
    <p:extLst>
      <p:ext uri="{BB962C8B-B14F-4D97-AF65-F5344CB8AC3E}">
        <p14:creationId xmlns:p14="http://schemas.microsoft.com/office/powerpoint/2010/main" val="1923829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1B7B2-E9D6-CC9F-E123-AA4EC103E46C}"/>
            </a:ext>
          </a:extLst>
        </p:cNvPr>
        <p:cNvGrpSpPr/>
        <p:nvPr/>
      </p:nvGrpSpPr>
      <p:grpSpPr>
        <a:xfrm>
          <a:off x="0" y="0"/>
          <a:ext cx="0" cy="0"/>
          <a:chOff x="0" y="0"/>
          <a:chExt cx="0" cy="0"/>
        </a:xfrm>
      </p:grpSpPr>
      <p:grpSp>
        <p:nvGrpSpPr>
          <p:cNvPr id="24" name="Group 23">
            <a:extLst>
              <a:ext uri="{FF2B5EF4-FFF2-40B4-BE49-F238E27FC236}">
                <a16:creationId xmlns:a16="http://schemas.microsoft.com/office/drawing/2014/main" id="{7356FB5E-8FD3-7D08-9FCC-DB830D49AA42}"/>
              </a:ext>
            </a:extLst>
          </p:cNvPr>
          <p:cNvGrpSpPr/>
          <p:nvPr/>
        </p:nvGrpSpPr>
        <p:grpSpPr>
          <a:xfrm>
            <a:off x="858378" y="5264067"/>
            <a:ext cx="4779451" cy="1775709"/>
            <a:chOff x="1096914" y="5716455"/>
            <a:chExt cx="4779451" cy="1775709"/>
          </a:xfrm>
        </p:grpSpPr>
        <p:pic>
          <p:nvPicPr>
            <p:cNvPr id="25" name="Picture 24">
              <a:extLst>
                <a:ext uri="{FF2B5EF4-FFF2-40B4-BE49-F238E27FC236}">
                  <a16:creationId xmlns:a16="http://schemas.microsoft.com/office/drawing/2014/main" id="{D29170F7-F25D-DB04-5454-A26919C2D355}"/>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326184" y="5716455"/>
              <a:ext cx="550181" cy="1603557"/>
            </a:xfrm>
            <a:prstGeom prst="rect">
              <a:avLst/>
            </a:prstGeom>
          </p:spPr>
        </p:pic>
        <p:pic>
          <p:nvPicPr>
            <p:cNvPr id="26" name="Picture 25">
              <a:extLst>
                <a:ext uri="{FF2B5EF4-FFF2-40B4-BE49-F238E27FC236}">
                  <a16:creationId xmlns:a16="http://schemas.microsoft.com/office/drawing/2014/main" id="{08ADA1D9-DD78-E025-CACC-9FBCE77799B0}"/>
                </a:ext>
              </a:extLst>
            </p:cNvPr>
            <p:cNvPicPr>
              <a:picLocks noChangeAspect="1"/>
            </p:cNvPicPr>
            <p:nvPr/>
          </p:nvPicPr>
          <p:blipFill>
            <a:blip r:embed="rId3" cstate="print">
              <a:extLst>
                <a:ext uri="{28A0092B-C50C-407E-A947-70E740481C1C}">
                  <a14:useLocalDpi xmlns:a14="http://schemas.microsoft.com/office/drawing/2010/main"/>
                </a:ext>
              </a:extLst>
            </a:blip>
            <a:srcRect t="1" b="-10881"/>
            <a:stretch>
              <a:fillRect/>
            </a:stretch>
          </p:blipFill>
          <p:spPr>
            <a:xfrm>
              <a:off x="1096914" y="5737838"/>
              <a:ext cx="550181" cy="1754326"/>
            </a:xfrm>
            <a:prstGeom prst="rect">
              <a:avLst/>
            </a:prstGeom>
          </p:spPr>
        </p:pic>
      </p:grpSp>
      <p:grpSp>
        <p:nvGrpSpPr>
          <p:cNvPr id="27" name="Group 26">
            <a:extLst>
              <a:ext uri="{FF2B5EF4-FFF2-40B4-BE49-F238E27FC236}">
                <a16:creationId xmlns:a16="http://schemas.microsoft.com/office/drawing/2014/main" id="{C9A581BB-B2FC-C8E1-44C3-64355355E07A}"/>
              </a:ext>
            </a:extLst>
          </p:cNvPr>
          <p:cNvGrpSpPr/>
          <p:nvPr/>
        </p:nvGrpSpPr>
        <p:grpSpPr>
          <a:xfrm>
            <a:off x="852374" y="3101862"/>
            <a:ext cx="4779451" cy="1162926"/>
            <a:chOff x="1249314" y="5868856"/>
            <a:chExt cx="4779451" cy="1162926"/>
          </a:xfrm>
        </p:grpSpPr>
        <p:pic>
          <p:nvPicPr>
            <p:cNvPr id="28" name="Picture 27">
              <a:extLst>
                <a:ext uri="{FF2B5EF4-FFF2-40B4-BE49-F238E27FC236}">
                  <a16:creationId xmlns:a16="http://schemas.microsoft.com/office/drawing/2014/main" id="{2AF3D64F-884D-71A0-B6DC-8BEB075F3EBB}"/>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29" name="Picture 28">
              <a:extLst>
                <a:ext uri="{FF2B5EF4-FFF2-40B4-BE49-F238E27FC236}">
                  <a16:creationId xmlns:a16="http://schemas.microsoft.com/office/drawing/2014/main" id="{247E7064-24C1-BA6A-6B82-860F82F9A37B}"/>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grpSp>
        <p:nvGrpSpPr>
          <p:cNvPr id="30" name="Group 29">
            <a:extLst>
              <a:ext uri="{FF2B5EF4-FFF2-40B4-BE49-F238E27FC236}">
                <a16:creationId xmlns:a16="http://schemas.microsoft.com/office/drawing/2014/main" id="{FDCA1590-63AC-B331-7C97-786A747A3226}"/>
              </a:ext>
            </a:extLst>
          </p:cNvPr>
          <p:cNvGrpSpPr/>
          <p:nvPr/>
        </p:nvGrpSpPr>
        <p:grpSpPr>
          <a:xfrm>
            <a:off x="858378" y="2040596"/>
            <a:ext cx="4779451" cy="1162926"/>
            <a:chOff x="1096914" y="5716456"/>
            <a:chExt cx="4779451" cy="1162926"/>
          </a:xfrm>
        </p:grpSpPr>
        <p:pic>
          <p:nvPicPr>
            <p:cNvPr id="31" name="Picture 30">
              <a:extLst>
                <a:ext uri="{FF2B5EF4-FFF2-40B4-BE49-F238E27FC236}">
                  <a16:creationId xmlns:a16="http://schemas.microsoft.com/office/drawing/2014/main" id="{902035B6-DC7D-8335-0016-64DC09B52AD5}"/>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32" name="Picture 31">
              <a:extLst>
                <a:ext uri="{FF2B5EF4-FFF2-40B4-BE49-F238E27FC236}">
                  <a16:creationId xmlns:a16="http://schemas.microsoft.com/office/drawing/2014/main" id="{7437BA9C-BA77-C20D-BA88-CF4C0160D303}"/>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sp>
        <p:nvSpPr>
          <p:cNvPr id="33" name="Rounded Rectangle 32">
            <a:extLst>
              <a:ext uri="{FF2B5EF4-FFF2-40B4-BE49-F238E27FC236}">
                <a16:creationId xmlns:a16="http://schemas.microsoft.com/office/drawing/2014/main" id="{E5569D67-2413-7B7A-D573-7EA54D5067D1}"/>
              </a:ext>
            </a:extLst>
          </p:cNvPr>
          <p:cNvSpPr/>
          <p:nvPr/>
        </p:nvSpPr>
        <p:spPr>
          <a:xfrm>
            <a:off x="618409" y="620123"/>
            <a:ext cx="5326356" cy="1728258"/>
          </a:xfrm>
          <a:prstGeom prst="roundRect">
            <a:avLst>
              <a:gd name="adj" fmla="val 11903"/>
            </a:avLst>
          </a:prstGeom>
          <a:solidFill>
            <a:srgbClr val="4F99B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4" name="Group 33">
            <a:extLst>
              <a:ext uri="{FF2B5EF4-FFF2-40B4-BE49-F238E27FC236}">
                <a16:creationId xmlns:a16="http://schemas.microsoft.com/office/drawing/2014/main" id="{ECA17E91-2CA0-A1F9-971E-1BF6C21E234D}"/>
              </a:ext>
            </a:extLst>
          </p:cNvPr>
          <p:cNvGrpSpPr/>
          <p:nvPr/>
        </p:nvGrpSpPr>
        <p:grpSpPr>
          <a:xfrm>
            <a:off x="618409" y="2756061"/>
            <a:ext cx="5432507" cy="2753199"/>
            <a:chOff x="804230" y="1093717"/>
            <a:chExt cx="5432507" cy="3417126"/>
          </a:xfrm>
        </p:grpSpPr>
        <p:sp>
          <p:nvSpPr>
            <p:cNvPr id="35" name="Rounded Rectangle 34">
              <a:extLst>
                <a:ext uri="{FF2B5EF4-FFF2-40B4-BE49-F238E27FC236}">
                  <a16:creationId xmlns:a16="http://schemas.microsoft.com/office/drawing/2014/main" id="{30C99A6D-3364-ADF0-A1EE-DE7B05870BDB}"/>
                </a:ext>
              </a:extLst>
            </p:cNvPr>
            <p:cNvSpPr/>
            <p:nvPr/>
          </p:nvSpPr>
          <p:spPr>
            <a:xfrm flipV="1">
              <a:off x="804230" y="1093717"/>
              <a:ext cx="5432507" cy="3417126"/>
            </a:xfrm>
            <a:prstGeom prst="roundRect">
              <a:avLst>
                <a:gd name="adj" fmla="val 8035"/>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351A67A7-2BFE-86D5-3D42-5912F0F9E3AD}"/>
                </a:ext>
              </a:extLst>
            </p:cNvPr>
            <p:cNvSpPr/>
            <p:nvPr/>
          </p:nvSpPr>
          <p:spPr>
            <a:xfrm flipV="1">
              <a:off x="917341" y="1219617"/>
              <a:ext cx="5213245" cy="3149358"/>
            </a:xfrm>
            <a:prstGeom prst="roundRect">
              <a:avLst>
                <a:gd name="adj" fmla="val 5380"/>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C5BD5EE0-BB0B-0EF5-2AAF-68E1A5333669}"/>
              </a:ext>
            </a:extLst>
          </p:cNvPr>
          <p:cNvPicPr>
            <a:picLocks noChangeAspect="1"/>
          </p:cNvPicPr>
          <p:nvPr/>
        </p:nvPicPr>
        <p:blipFill>
          <a:blip r:embed="rId4"/>
          <a:srcRect l="19691" t="10926" r="23274" b="231"/>
          <a:stretch>
            <a:fillRect/>
          </a:stretch>
        </p:blipFill>
        <p:spPr>
          <a:xfrm>
            <a:off x="6441751" y="355875"/>
            <a:ext cx="5575939" cy="5804695"/>
          </a:xfrm>
          <a:prstGeom prst="rect">
            <a:avLst/>
          </a:prstGeom>
        </p:spPr>
      </p:pic>
      <p:pic>
        <p:nvPicPr>
          <p:cNvPr id="10" name="Picture 9">
            <a:extLst>
              <a:ext uri="{FF2B5EF4-FFF2-40B4-BE49-F238E27FC236}">
                <a16:creationId xmlns:a16="http://schemas.microsoft.com/office/drawing/2014/main" id="{1313A995-4CBC-070C-8C6A-634139D8009D}"/>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
        <p:nvSpPr>
          <p:cNvPr id="2" name="TextBox 1">
            <a:extLst>
              <a:ext uri="{FF2B5EF4-FFF2-40B4-BE49-F238E27FC236}">
                <a16:creationId xmlns:a16="http://schemas.microsoft.com/office/drawing/2014/main" id="{9BB91DBA-FFAE-7453-8FC7-6C3982E78C1D}"/>
              </a:ext>
            </a:extLst>
          </p:cNvPr>
          <p:cNvSpPr txBox="1"/>
          <p:nvPr/>
        </p:nvSpPr>
        <p:spPr>
          <a:xfrm>
            <a:off x="866718" y="3075068"/>
            <a:ext cx="4682183" cy="1985159"/>
          </a:xfrm>
          <a:prstGeom prst="rect">
            <a:avLst/>
          </a:prstGeom>
          <a:noFill/>
        </p:spPr>
        <p:txBody>
          <a:bodyPr wrap="square" rtlCol="0">
            <a:spAutoFit/>
          </a:bodyPr>
          <a:lstStyle/>
          <a:p>
            <a:pPr marL="285750" lvl="0" indent="-285750">
              <a:spcAft>
                <a:spcPts val="600"/>
              </a:spcAft>
              <a:buFont typeface="Arial" panose="020B0604020202020204" pitchFamily="34" charset="0"/>
              <a:buChar char="•"/>
            </a:pPr>
            <a:r>
              <a:rPr lang="en-GB" dirty="0">
                <a:latin typeface="Network Rail Sans" panose="02000000040000020004" pitchFamily="2" charset="77"/>
              </a:rPr>
              <a:t>Always check weather, warnings and traffic.</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Travel on main roads if possible, or the safest roads as advised by your sat nav.</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Share your journey plan and ETA </a:t>
            </a:r>
            <a:br>
              <a:rPr lang="en-GB" dirty="0">
                <a:latin typeface="Network Rail Sans" panose="02000000040000020004" pitchFamily="2" charset="77"/>
              </a:rPr>
            </a:br>
            <a:r>
              <a:rPr lang="en-GB" dirty="0">
                <a:latin typeface="Network Rail Sans" panose="02000000040000020004" pitchFamily="2" charset="77"/>
              </a:rPr>
              <a:t>with someone.</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Don’t drive tired – Sleepiness is Serious.</a:t>
            </a:r>
          </a:p>
        </p:txBody>
      </p:sp>
      <p:sp>
        <p:nvSpPr>
          <p:cNvPr id="37" name="TextBox 36">
            <a:extLst>
              <a:ext uri="{FF2B5EF4-FFF2-40B4-BE49-F238E27FC236}">
                <a16:creationId xmlns:a16="http://schemas.microsoft.com/office/drawing/2014/main" id="{E3A964E6-6FC3-B12C-0B62-02F8CE84E950}"/>
              </a:ext>
            </a:extLst>
          </p:cNvPr>
          <p:cNvSpPr txBox="1"/>
          <p:nvPr/>
        </p:nvSpPr>
        <p:spPr>
          <a:xfrm>
            <a:off x="858378" y="791754"/>
            <a:ext cx="4425891" cy="1384995"/>
          </a:xfrm>
          <a:prstGeom prst="rect">
            <a:avLst/>
          </a:prstGeom>
          <a:noFill/>
        </p:spPr>
        <p:txBody>
          <a:bodyPr wrap="square" rtlCol="0">
            <a:spAutoFit/>
          </a:bodyPr>
          <a:lstStyle/>
          <a:p>
            <a:r>
              <a:rPr lang="en-GB" sz="2800" b="1" dirty="0">
                <a:solidFill>
                  <a:schemeClr val="bg1"/>
                </a:solidFill>
                <a:latin typeface="Network Rail Sans" panose="02000000040000020004" pitchFamily="2" charset="77"/>
              </a:rPr>
              <a:t>What if… </a:t>
            </a:r>
            <a:endParaRPr lang="en-GB" sz="2800" dirty="0">
              <a:solidFill>
                <a:schemeClr val="bg1"/>
              </a:solidFill>
              <a:latin typeface="Network Rail Sans" panose="02000000040000020004" pitchFamily="2" charset="77"/>
            </a:endParaRPr>
          </a:p>
          <a:p>
            <a:r>
              <a:rPr lang="en-GB" sz="2800" dirty="0">
                <a:solidFill>
                  <a:schemeClr val="bg1"/>
                </a:solidFill>
                <a:latin typeface="Network Rail Sans" panose="02000000040000020004" pitchFamily="2" charset="77"/>
              </a:rPr>
              <a:t>your journey is affected </a:t>
            </a:r>
            <a:br>
              <a:rPr lang="en-GB" sz="2800" dirty="0">
                <a:solidFill>
                  <a:schemeClr val="bg1"/>
                </a:solidFill>
                <a:latin typeface="Network Rail Sans" panose="02000000040000020004" pitchFamily="2" charset="77"/>
              </a:rPr>
            </a:br>
            <a:r>
              <a:rPr lang="en-GB" sz="2800" dirty="0">
                <a:solidFill>
                  <a:schemeClr val="bg1"/>
                </a:solidFill>
                <a:latin typeface="Network Rail Sans" panose="02000000040000020004" pitchFamily="2" charset="77"/>
              </a:rPr>
              <a:t>by the conditions?</a:t>
            </a:r>
          </a:p>
        </p:txBody>
      </p:sp>
    </p:spTree>
    <p:extLst>
      <p:ext uri="{BB962C8B-B14F-4D97-AF65-F5344CB8AC3E}">
        <p14:creationId xmlns:p14="http://schemas.microsoft.com/office/powerpoint/2010/main" val="1619635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BFF50-8DB9-564F-78CE-A303367318C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810E8A0-51DC-E998-FED2-DE1112027CF0}"/>
              </a:ext>
            </a:extLst>
          </p:cNvPr>
          <p:cNvPicPr>
            <a:picLocks noChangeAspect="1"/>
          </p:cNvPicPr>
          <p:nvPr/>
        </p:nvPicPr>
        <p:blipFill>
          <a:blip r:embed="rId3"/>
          <a:srcRect l="16163" t="14900" r="23663" b="1823"/>
          <a:stretch>
            <a:fillRect/>
          </a:stretch>
        </p:blipFill>
        <p:spPr>
          <a:xfrm>
            <a:off x="6425966" y="349923"/>
            <a:ext cx="5600088" cy="5812690"/>
          </a:xfrm>
          <a:prstGeom prst="rect">
            <a:avLst/>
          </a:prstGeom>
        </p:spPr>
      </p:pic>
      <p:pic>
        <p:nvPicPr>
          <p:cNvPr id="10" name="Picture 9">
            <a:extLst>
              <a:ext uri="{FF2B5EF4-FFF2-40B4-BE49-F238E27FC236}">
                <a16:creationId xmlns:a16="http://schemas.microsoft.com/office/drawing/2014/main" id="{CBD0441A-7B89-97A8-5501-8194E61D1496}"/>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grpSp>
        <p:nvGrpSpPr>
          <p:cNvPr id="17" name="Group 16">
            <a:extLst>
              <a:ext uri="{FF2B5EF4-FFF2-40B4-BE49-F238E27FC236}">
                <a16:creationId xmlns:a16="http://schemas.microsoft.com/office/drawing/2014/main" id="{82FAFE9E-01C3-8B73-06B0-B1661709121B}"/>
              </a:ext>
            </a:extLst>
          </p:cNvPr>
          <p:cNvGrpSpPr/>
          <p:nvPr/>
        </p:nvGrpSpPr>
        <p:grpSpPr>
          <a:xfrm>
            <a:off x="858378" y="5264067"/>
            <a:ext cx="4779451" cy="1775709"/>
            <a:chOff x="1096914" y="5716455"/>
            <a:chExt cx="4779451" cy="1775709"/>
          </a:xfrm>
        </p:grpSpPr>
        <p:pic>
          <p:nvPicPr>
            <p:cNvPr id="15" name="Picture 14">
              <a:extLst>
                <a:ext uri="{FF2B5EF4-FFF2-40B4-BE49-F238E27FC236}">
                  <a16:creationId xmlns:a16="http://schemas.microsoft.com/office/drawing/2014/main" id="{BFED31F6-8731-4465-2571-4BB067564A50}"/>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5"/>
              <a:ext cx="550181" cy="1603557"/>
            </a:xfrm>
            <a:prstGeom prst="rect">
              <a:avLst/>
            </a:prstGeom>
          </p:spPr>
        </p:pic>
        <p:pic>
          <p:nvPicPr>
            <p:cNvPr id="16" name="Picture 15">
              <a:extLst>
                <a:ext uri="{FF2B5EF4-FFF2-40B4-BE49-F238E27FC236}">
                  <a16:creationId xmlns:a16="http://schemas.microsoft.com/office/drawing/2014/main" id="{1796D4CF-380B-31DE-5753-91AB368FD2E1}"/>
                </a:ext>
              </a:extLst>
            </p:cNvPr>
            <p:cNvPicPr>
              <a:picLocks noChangeAspect="1"/>
            </p:cNvPicPr>
            <p:nvPr/>
          </p:nvPicPr>
          <p:blipFill>
            <a:blip r:embed="rId5" cstate="print">
              <a:extLst>
                <a:ext uri="{28A0092B-C50C-407E-A947-70E740481C1C}">
                  <a14:useLocalDpi xmlns:a14="http://schemas.microsoft.com/office/drawing/2010/main"/>
                </a:ext>
              </a:extLst>
            </a:blip>
            <a:srcRect t="1" b="-10881"/>
            <a:stretch>
              <a:fillRect/>
            </a:stretch>
          </p:blipFill>
          <p:spPr>
            <a:xfrm>
              <a:off x="1096914" y="5737838"/>
              <a:ext cx="550181" cy="1754326"/>
            </a:xfrm>
            <a:prstGeom prst="rect">
              <a:avLst/>
            </a:prstGeom>
          </p:spPr>
        </p:pic>
      </p:grpSp>
      <p:grpSp>
        <p:nvGrpSpPr>
          <p:cNvPr id="20" name="Group 19">
            <a:extLst>
              <a:ext uri="{FF2B5EF4-FFF2-40B4-BE49-F238E27FC236}">
                <a16:creationId xmlns:a16="http://schemas.microsoft.com/office/drawing/2014/main" id="{BA96266B-716E-651E-FC6C-134387BCD07A}"/>
              </a:ext>
            </a:extLst>
          </p:cNvPr>
          <p:cNvGrpSpPr/>
          <p:nvPr/>
        </p:nvGrpSpPr>
        <p:grpSpPr>
          <a:xfrm>
            <a:off x="852374" y="3101862"/>
            <a:ext cx="4779451" cy="1162926"/>
            <a:chOff x="1249314" y="5868856"/>
            <a:chExt cx="4779451" cy="1162926"/>
          </a:xfrm>
        </p:grpSpPr>
        <p:pic>
          <p:nvPicPr>
            <p:cNvPr id="18" name="Picture 17">
              <a:extLst>
                <a:ext uri="{FF2B5EF4-FFF2-40B4-BE49-F238E27FC236}">
                  <a16:creationId xmlns:a16="http://schemas.microsoft.com/office/drawing/2014/main" id="{2273D91D-71AC-2172-2E15-8A7D066C0A39}"/>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19" name="Picture 18">
              <a:extLst>
                <a:ext uri="{FF2B5EF4-FFF2-40B4-BE49-F238E27FC236}">
                  <a16:creationId xmlns:a16="http://schemas.microsoft.com/office/drawing/2014/main" id="{52DA50FF-E332-BBD1-E3DE-CDCA87F45269}"/>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grpSp>
        <p:nvGrpSpPr>
          <p:cNvPr id="11" name="Group 10">
            <a:extLst>
              <a:ext uri="{FF2B5EF4-FFF2-40B4-BE49-F238E27FC236}">
                <a16:creationId xmlns:a16="http://schemas.microsoft.com/office/drawing/2014/main" id="{7B7118A9-A63B-EC6C-ABBA-4CC3347DB633}"/>
              </a:ext>
            </a:extLst>
          </p:cNvPr>
          <p:cNvGrpSpPr/>
          <p:nvPr/>
        </p:nvGrpSpPr>
        <p:grpSpPr>
          <a:xfrm>
            <a:off x="858378" y="2040596"/>
            <a:ext cx="4779451" cy="1162926"/>
            <a:chOff x="1096914" y="5716456"/>
            <a:chExt cx="4779451" cy="1162926"/>
          </a:xfrm>
        </p:grpSpPr>
        <p:pic>
          <p:nvPicPr>
            <p:cNvPr id="12" name="Picture 11">
              <a:extLst>
                <a:ext uri="{FF2B5EF4-FFF2-40B4-BE49-F238E27FC236}">
                  <a16:creationId xmlns:a16="http://schemas.microsoft.com/office/drawing/2014/main" id="{35047356-D55C-585F-2D8A-A211CE1F349A}"/>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21" name="Picture 20">
              <a:extLst>
                <a:ext uri="{FF2B5EF4-FFF2-40B4-BE49-F238E27FC236}">
                  <a16:creationId xmlns:a16="http://schemas.microsoft.com/office/drawing/2014/main" id="{AACC9B02-107D-D036-BF17-7D99F7B4A0CB}"/>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sp>
        <p:nvSpPr>
          <p:cNvPr id="5" name="Rounded Rectangle 4">
            <a:extLst>
              <a:ext uri="{FF2B5EF4-FFF2-40B4-BE49-F238E27FC236}">
                <a16:creationId xmlns:a16="http://schemas.microsoft.com/office/drawing/2014/main" id="{E7AB69C1-7C08-3BFC-8886-871554EC60EB}"/>
              </a:ext>
            </a:extLst>
          </p:cNvPr>
          <p:cNvSpPr/>
          <p:nvPr/>
        </p:nvSpPr>
        <p:spPr>
          <a:xfrm>
            <a:off x="618409" y="620123"/>
            <a:ext cx="5326356" cy="1728258"/>
          </a:xfrm>
          <a:prstGeom prst="roundRect">
            <a:avLst>
              <a:gd name="adj" fmla="val 11903"/>
            </a:avLst>
          </a:prstGeom>
          <a:solidFill>
            <a:srgbClr val="4F99B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1CDFE00-5EF7-044C-B502-86DE5646FF50}"/>
              </a:ext>
            </a:extLst>
          </p:cNvPr>
          <p:cNvSpPr txBox="1"/>
          <p:nvPr/>
        </p:nvSpPr>
        <p:spPr>
          <a:xfrm>
            <a:off x="858378" y="791754"/>
            <a:ext cx="4425891" cy="1384995"/>
          </a:xfrm>
          <a:prstGeom prst="rect">
            <a:avLst/>
          </a:prstGeom>
          <a:noFill/>
        </p:spPr>
        <p:txBody>
          <a:bodyPr wrap="square" rtlCol="0">
            <a:spAutoFit/>
          </a:bodyPr>
          <a:lstStyle/>
          <a:p>
            <a:r>
              <a:rPr lang="en-GB" sz="2800" b="1" dirty="0">
                <a:solidFill>
                  <a:schemeClr val="bg1"/>
                </a:solidFill>
                <a:latin typeface="Network Rail Sans" panose="02000000040000020004" pitchFamily="2" charset="77"/>
              </a:rPr>
              <a:t>What if… </a:t>
            </a:r>
            <a:endParaRPr lang="en-GB" sz="2800" dirty="0">
              <a:solidFill>
                <a:schemeClr val="bg1"/>
              </a:solidFill>
              <a:latin typeface="Network Rail Sans" panose="02000000040000020004" pitchFamily="2" charset="77"/>
            </a:endParaRPr>
          </a:p>
          <a:p>
            <a:r>
              <a:rPr lang="en-GB" sz="2800" dirty="0">
                <a:solidFill>
                  <a:schemeClr val="bg1"/>
                </a:solidFill>
                <a:latin typeface="Network Rail Sans" panose="02000000040000020004" pitchFamily="2" charset="77"/>
              </a:rPr>
              <a:t>you need to stop fast </a:t>
            </a:r>
            <a:br>
              <a:rPr lang="en-GB" sz="2800" dirty="0">
                <a:solidFill>
                  <a:schemeClr val="bg1"/>
                </a:solidFill>
                <a:latin typeface="Network Rail Sans" panose="02000000040000020004" pitchFamily="2" charset="77"/>
              </a:rPr>
            </a:br>
            <a:r>
              <a:rPr lang="en-GB" sz="2800" dirty="0">
                <a:solidFill>
                  <a:schemeClr val="bg1"/>
                </a:solidFill>
                <a:latin typeface="Network Rail Sans" panose="02000000040000020004" pitchFamily="2" charset="77"/>
              </a:rPr>
              <a:t>in wet or icy conditions?</a:t>
            </a:r>
          </a:p>
        </p:txBody>
      </p:sp>
      <p:grpSp>
        <p:nvGrpSpPr>
          <p:cNvPr id="3" name="Group 2">
            <a:extLst>
              <a:ext uri="{FF2B5EF4-FFF2-40B4-BE49-F238E27FC236}">
                <a16:creationId xmlns:a16="http://schemas.microsoft.com/office/drawing/2014/main" id="{DCD1A97A-6B0A-CA4F-829A-73C449586D98}"/>
              </a:ext>
            </a:extLst>
          </p:cNvPr>
          <p:cNvGrpSpPr/>
          <p:nvPr/>
        </p:nvGrpSpPr>
        <p:grpSpPr>
          <a:xfrm>
            <a:off x="618409" y="2756061"/>
            <a:ext cx="5432507" cy="3693104"/>
            <a:chOff x="804230" y="1093717"/>
            <a:chExt cx="5432507" cy="3417126"/>
          </a:xfrm>
        </p:grpSpPr>
        <p:sp>
          <p:nvSpPr>
            <p:cNvPr id="9" name="Rounded Rectangle 8">
              <a:extLst>
                <a:ext uri="{FF2B5EF4-FFF2-40B4-BE49-F238E27FC236}">
                  <a16:creationId xmlns:a16="http://schemas.microsoft.com/office/drawing/2014/main" id="{D4C71035-9AE8-5794-6B80-5D4EFC4F4CF6}"/>
                </a:ext>
              </a:extLst>
            </p:cNvPr>
            <p:cNvSpPr/>
            <p:nvPr/>
          </p:nvSpPr>
          <p:spPr>
            <a:xfrm flipV="1">
              <a:off x="804230" y="1093717"/>
              <a:ext cx="5432507" cy="3417126"/>
            </a:xfrm>
            <a:prstGeom prst="roundRect">
              <a:avLst>
                <a:gd name="adj" fmla="val 6343"/>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D8FE5845-C48E-3A8B-35E9-6912C8E79742}"/>
                </a:ext>
              </a:extLst>
            </p:cNvPr>
            <p:cNvSpPr/>
            <p:nvPr/>
          </p:nvSpPr>
          <p:spPr>
            <a:xfrm flipV="1">
              <a:off x="910375" y="1200595"/>
              <a:ext cx="5219497" cy="3204386"/>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6696A756-9C18-0C4A-6E95-5CAF7FD7AB8F}"/>
              </a:ext>
            </a:extLst>
          </p:cNvPr>
          <p:cNvSpPr txBox="1"/>
          <p:nvPr/>
        </p:nvSpPr>
        <p:spPr>
          <a:xfrm>
            <a:off x="866718" y="3044918"/>
            <a:ext cx="4861316" cy="3170099"/>
          </a:xfrm>
          <a:prstGeom prst="rect">
            <a:avLst/>
          </a:prstGeom>
          <a:noFill/>
        </p:spPr>
        <p:txBody>
          <a:bodyPr wrap="square" rtlCol="0">
            <a:spAutoFit/>
          </a:bodyPr>
          <a:lstStyle/>
          <a:p>
            <a:pPr marL="285750" lvl="0" indent="-285750">
              <a:spcAft>
                <a:spcPts val="600"/>
              </a:spcAft>
              <a:buFont typeface="Arial" panose="020B0604020202020204" pitchFamily="34" charset="0"/>
              <a:buChar char="•"/>
            </a:pPr>
            <a:r>
              <a:rPr lang="en-GB" dirty="0">
                <a:latin typeface="Network Rail Sans" panose="02000000040000020004" pitchFamily="2" charset="77"/>
              </a:rPr>
              <a:t>Check tyre tread – a depth of at least </a:t>
            </a:r>
            <a:br>
              <a:rPr lang="en-GB" dirty="0">
                <a:latin typeface="Network Rail Sans" panose="02000000040000020004" pitchFamily="2" charset="77"/>
              </a:rPr>
            </a:br>
            <a:r>
              <a:rPr lang="en-GB" dirty="0">
                <a:latin typeface="Network Rail Sans" panose="02000000040000020004" pitchFamily="2" charset="77"/>
              </a:rPr>
              <a:t>3mm ensures best grip.</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Cuts, bulges or damage increase the risk </a:t>
            </a:r>
            <a:br>
              <a:rPr lang="en-GB" dirty="0">
                <a:latin typeface="Network Rail Sans" panose="02000000040000020004" pitchFamily="2" charset="77"/>
              </a:rPr>
            </a:br>
            <a:r>
              <a:rPr lang="en-GB" dirty="0">
                <a:latin typeface="Network Rail Sans" panose="02000000040000020004" pitchFamily="2" charset="77"/>
              </a:rPr>
              <a:t>of blowout and losing control of the vehicle.</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Cold weather lowers tyre pressure, so plan </a:t>
            </a:r>
            <a:br>
              <a:rPr lang="en-GB" dirty="0">
                <a:latin typeface="Network Rail Sans" panose="02000000040000020004" pitchFamily="2" charset="77"/>
              </a:rPr>
            </a:br>
            <a:r>
              <a:rPr lang="en-GB" dirty="0">
                <a:latin typeface="Network Rail Sans" panose="02000000040000020004" pitchFamily="2" charset="77"/>
              </a:rPr>
              <a:t>to check and top up more.</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Brake earlier and more gently.</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Stay at least 8 seconds behind the vehicle ahead of you. If you’re not used to winter driving, stay 10 seconds behind.</a:t>
            </a:r>
          </a:p>
        </p:txBody>
      </p:sp>
    </p:spTree>
    <p:extLst>
      <p:ext uri="{BB962C8B-B14F-4D97-AF65-F5344CB8AC3E}">
        <p14:creationId xmlns:p14="http://schemas.microsoft.com/office/powerpoint/2010/main" val="20231339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F7BE6-EE5B-117C-05BE-6F73167E37F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201D3B6-3747-A950-22A7-C57FC824250A}"/>
              </a:ext>
            </a:extLst>
          </p:cNvPr>
          <p:cNvPicPr>
            <a:picLocks noChangeAspect="1"/>
          </p:cNvPicPr>
          <p:nvPr/>
        </p:nvPicPr>
        <p:blipFill>
          <a:blip r:embed="rId3"/>
          <a:srcRect l="12982" t="17992" r="27605" b="102"/>
          <a:stretch>
            <a:fillRect/>
          </a:stretch>
        </p:blipFill>
        <p:spPr>
          <a:xfrm>
            <a:off x="6434433" y="347134"/>
            <a:ext cx="5600088" cy="5816600"/>
          </a:xfrm>
          <a:prstGeom prst="rect">
            <a:avLst/>
          </a:prstGeom>
        </p:spPr>
      </p:pic>
      <p:pic>
        <p:nvPicPr>
          <p:cNvPr id="10" name="Picture 9">
            <a:extLst>
              <a:ext uri="{FF2B5EF4-FFF2-40B4-BE49-F238E27FC236}">
                <a16:creationId xmlns:a16="http://schemas.microsoft.com/office/drawing/2014/main" id="{84D15186-4DB6-26EC-38E3-3541A889D962}"/>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grpSp>
        <p:nvGrpSpPr>
          <p:cNvPr id="32" name="Group 31">
            <a:extLst>
              <a:ext uri="{FF2B5EF4-FFF2-40B4-BE49-F238E27FC236}">
                <a16:creationId xmlns:a16="http://schemas.microsoft.com/office/drawing/2014/main" id="{1C7CBEEE-1B1A-0955-78A6-AE0E816993DC}"/>
              </a:ext>
            </a:extLst>
          </p:cNvPr>
          <p:cNvGrpSpPr/>
          <p:nvPr/>
        </p:nvGrpSpPr>
        <p:grpSpPr>
          <a:xfrm>
            <a:off x="858378" y="5264067"/>
            <a:ext cx="4779451" cy="1775709"/>
            <a:chOff x="1096914" y="5716455"/>
            <a:chExt cx="4779451" cy="1775709"/>
          </a:xfrm>
        </p:grpSpPr>
        <p:pic>
          <p:nvPicPr>
            <p:cNvPr id="33" name="Picture 32">
              <a:extLst>
                <a:ext uri="{FF2B5EF4-FFF2-40B4-BE49-F238E27FC236}">
                  <a16:creationId xmlns:a16="http://schemas.microsoft.com/office/drawing/2014/main" id="{1DCEE439-B00D-245E-5ABC-2DA27D7D1534}"/>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5"/>
              <a:ext cx="550181" cy="1603557"/>
            </a:xfrm>
            <a:prstGeom prst="rect">
              <a:avLst/>
            </a:prstGeom>
          </p:spPr>
        </p:pic>
        <p:pic>
          <p:nvPicPr>
            <p:cNvPr id="34" name="Picture 33">
              <a:extLst>
                <a:ext uri="{FF2B5EF4-FFF2-40B4-BE49-F238E27FC236}">
                  <a16:creationId xmlns:a16="http://schemas.microsoft.com/office/drawing/2014/main" id="{9BCBF9BD-A0D9-73B9-71C1-D8DF69080ABD}"/>
                </a:ext>
              </a:extLst>
            </p:cNvPr>
            <p:cNvPicPr>
              <a:picLocks noChangeAspect="1"/>
            </p:cNvPicPr>
            <p:nvPr/>
          </p:nvPicPr>
          <p:blipFill>
            <a:blip r:embed="rId5" cstate="print">
              <a:extLst>
                <a:ext uri="{28A0092B-C50C-407E-A947-70E740481C1C}">
                  <a14:useLocalDpi xmlns:a14="http://schemas.microsoft.com/office/drawing/2010/main"/>
                </a:ext>
              </a:extLst>
            </a:blip>
            <a:srcRect t="1" b="-10881"/>
            <a:stretch>
              <a:fillRect/>
            </a:stretch>
          </p:blipFill>
          <p:spPr>
            <a:xfrm>
              <a:off x="1096914" y="5737838"/>
              <a:ext cx="550181" cy="1754326"/>
            </a:xfrm>
            <a:prstGeom prst="rect">
              <a:avLst/>
            </a:prstGeom>
          </p:spPr>
        </p:pic>
      </p:grpSp>
      <p:grpSp>
        <p:nvGrpSpPr>
          <p:cNvPr id="35" name="Group 34">
            <a:extLst>
              <a:ext uri="{FF2B5EF4-FFF2-40B4-BE49-F238E27FC236}">
                <a16:creationId xmlns:a16="http://schemas.microsoft.com/office/drawing/2014/main" id="{20704BFE-81A6-E11C-51DC-7F77CC6EB8ED}"/>
              </a:ext>
            </a:extLst>
          </p:cNvPr>
          <p:cNvGrpSpPr/>
          <p:nvPr/>
        </p:nvGrpSpPr>
        <p:grpSpPr>
          <a:xfrm>
            <a:off x="852374" y="3101862"/>
            <a:ext cx="4779451" cy="1162926"/>
            <a:chOff x="1249314" y="5868856"/>
            <a:chExt cx="4779451" cy="1162926"/>
          </a:xfrm>
        </p:grpSpPr>
        <p:pic>
          <p:nvPicPr>
            <p:cNvPr id="36" name="Picture 35">
              <a:extLst>
                <a:ext uri="{FF2B5EF4-FFF2-40B4-BE49-F238E27FC236}">
                  <a16:creationId xmlns:a16="http://schemas.microsoft.com/office/drawing/2014/main" id="{F639A6DF-56A7-2838-F8A0-649DA61DB4D3}"/>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37" name="Picture 36">
              <a:extLst>
                <a:ext uri="{FF2B5EF4-FFF2-40B4-BE49-F238E27FC236}">
                  <a16:creationId xmlns:a16="http://schemas.microsoft.com/office/drawing/2014/main" id="{636AE917-E940-1C57-C1F2-A778309D3918}"/>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grpSp>
        <p:nvGrpSpPr>
          <p:cNvPr id="38" name="Group 37">
            <a:extLst>
              <a:ext uri="{FF2B5EF4-FFF2-40B4-BE49-F238E27FC236}">
                <a16:creationId xmlns:a16="http://schemas.microsoft.com/office/drawing/2014/main" id="{F0846BA3-FA04-4EA2-BDE8-687446FF093C}"/>
              </a:ext>
            </a:extLst>
          </p:cNvPr>
          <p:cNvGrpSpPr/>
          <p:nvPr/>
        </p:nvGrpSpPr>
        <p:grpSpPr>
          <a:xfrm>
            <a:off x="858378" y="2040596"/>
            <a:ext cx="4779451" cy="1162926"/>
            <a:chOff x="1096914" y="5716456"/>
            <a:chExt cx="4779451" cy="1162926"/>
          </a:xfrm>
        </p:grpSpPr>
        <p:pic>
          <p:nvPicPr>
            <p:cNvPr id="39" name="Picture 38">
              <a:extLst>
                <a:ext uri="{FF2B5EF4-FFF2-40B4-BE49-F238E27FC236}">
                  <a16:creationId xmlns:a16="http://schemas.microsoft.com/office/drawing/2014/main" id="{F05D736A-E163-F73F-8745-E621F1001F05}"/>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40" name="Picture 39">
              <a:extLst>
                <a:ext uri="{FF2B5EF4-FFF2-40B4-BE49-F238E27FC236}">
                  <a16:creationId xmlns:a16="http://schemas.microsoft.com/office/drawing/2014/main" id="{AB136E4F-60B1-603A-AFA5-B81C0E6B5820}"/>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sp>
        <p:nvSpPr>
          <p:cNvPr id="41" name="Rounded Rectangle 40">
            <a:extLst>
              <a:ext uri="{FF2B5EF4-FFF2-40B4-BE49-F238E27FC236}">
                <a16:creationId xmlns:a16="http://schemas.microsoft.com/office/drawing/2014/main" id="{569E3567-6C74-DCE5-C8BE-13A34E67E7B0}"/>
              </a:ext>
            </a:extLst>
          </p:cNvPr>
          <p:cNvSpPr/>
          <p:nvPr/>
        </p:nvSpPr>
        <p:spPr>
          <a:xfrm>
            <a:off x="618409" y="620123"/>
            <a:ext cx="5326356" cy="1728258"/>
          </a:xfrm>
          <a:prstGeom prst="roundRect">
            <a:avLst>
              <a:gd name="adj" fmla="val 11903"/>
            </a:avLst>
          </a:prstGeom>
          <a:solidFill>
            <a:srgbClr val="4F99B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id="{994F1BDB-85AC-92A0-28D8-D1608AD8FC4B}"/>
              </a:ext>
            </a:extLst>
          </p:cNvPr>
          <p:cNvGrpSpPr/>
          <p:nvPr/>
        </p:nvGrpSpPr>
        <p:grpSpPr>
          <a:xfrm>
            <a:off x="618409" y="2756061"/>
            <a:ext cx="5432507" cy="2753199"/>
            <a:chOff x="804230" y="1093717"/>
            <a:chExt cx="5432507" cy="3417126"/>
          </a:xfrm>
        </p:grpSpPr>
        <p:sp>
          <p:nvSpPr>
            <p:cNvPr id="43" name="Rounded Rectangle 42">
              <a:extLst>
                <a:ext uri="{FF2B5EF4-FFF2-40B4-BE49-F238E27FC236}">
                  <a16:creationId xmlns:a16="http://schemas.microsoft.com/office/drawing/2014/main" id="{56AF625A-9FE8-BC45-D84F-7A85C716B8B6}"/>
                </a:ext>
              </a:extLst>
            </p:cNvPr>
            <p:cNvSpPr/>
            <p:nvPr/>
          </p:nvSpPr>
          <p:spPr>
            <a:xfrm flipV="1">
              <a:off x="804230" y="1093717"/>
              <a:ext cx="5432507" cy="3417126"/>
            </a:xfrm>
            <a:prstGeom prst="roundRect">
              <a:avLst>
                <a:gd name="adj" fmla="val 7420"/>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43">
              <a:extLst>
                <a:ext uri="{FF2B5EF4-FFF2-40B4-BE49-F238E27FC236}">
                  <a16:creationId xmlns:a16="http://schemas.microsoft.com/office/drawing/2014/main" id="{8DF4CBA8-D5F1-CDBB-7932-2125416CAE66}"/>
                </a:ext>
              </a:extLst>
            </p:cNvPr>
            <p:cNvSpPr/>
            <p:nvPr/>
          </p:nvSpPr>
          <p:spPr>
            <a:xfrm flipV="1">
              <a:off x="917341" y="1219617"/>
              <a:ext cx="5213245" cy="3149358"/>
            </a:xfrm>
            <a:prstGeom prst="roundRect">
              <a:avLst>
                <a:gd name="adj" fmla="val 5380"/>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a:extLst>
              <a:ext uri="{FF2B5EF4-FFF2-40B4-BE49-F238E27FC236}">
                <a16:creationId xmlns:a16="http://schemas.microsoft.com/office/drawing/2014/main" id="{885EDFB6-93A2-897D-0AB3-6960372C50A3}"/>
              </a:ext>
            </a:extLst>
          </p:cNvPr>
          <p:cNvSpPr txBox="1"/>
          <p:nvPr/>
        </p:nvSpPr>
        <p:spPr>
          <a:xfrm>
            <a:off x="858378" y="791754"/>
            <a:ext cx="4425891" cy="1384995"/>
          </a:xfrm>
          <a:prstGeom prst="rect">
            <a:avLst/>
          </a:prstGeom>
          <a:noFill/>
        </p:spPr>
        <p:txBody>
          <a:bodyPr wrap="square" rtlCol="0">
            <a:spAutoFit/>
          </a:bodyPr>
          <a:lstStyle/>
          <a:p>
            <a:r>
              <a:rPr lang="en-GB" sz="2800" b="1" dirty="0">
                <a:solidFill>
                  <a:schemeClr val="bg1"/>
                </a:solidFill>
                <a:latin typeface="Network Rail Sans" panose="02000000040000020004" pitchFamily="2" charset="77"/>
              </a:rPr>
              <a:t>What if… </a:t>
            </a:r>
            <a:endParaRPr lang="en-GB" sz="2800" dirty="0">
              <a:solidFill>
                <a:schemeClr val="bg1"/>
              </a:solidFill>
              <a:latin typeface="Network Rail Sans" panose="02000000040000020004" pitchFamily="2" charset="77"/>
            </a:endParaRPr>
          </a:p>
          <a:p>
            <a:r>
              <a:rPr lang="en-GB" sz="2800" dirty="0">
                <a:solidFill>
                  <a:schemeClr val="bg1"/>
                </a:solidFill>
                <a:latin typeface="Network Rail Sans" panose="02000000040000020004" pitchFamily="2" charset="77"/>
              </a:rPr>
              <a:t>a minor fault becomes critical in the cold?</a:t>
            </a:r>
          </a:p>
        </p:txBody>
      </p:sp>
      <p:sp>
        <p:nvSpPr>
          <p:cNvPr id="2" name="TextBox 1">
            <a:extLst>
              <a:ext uri="{FF2B5EF4-FFF2-40B4-BE49-F238E27FC236}">
                <a16:creationId xmlns:a16="http://schemas.microsoft.com/office/drawing/2014/main" id="{D630DBA3-4264-875B-E1CB-EC719C7F2936}"/>
              </a:ext>
            </a:extLst>
          </p:cNvPr>
          <p:cNvSpPr txBox="1"/>
          <p:nvPr/>
        </p:nvSpPr>
        <p:spPr>
          <a:xfrm>
            <a:off x="812783" y="3023291"/>
            <a:ext cx="5043757" cy="2262158"/>
          </a:xfrm>
          <a:prstGeom prst="rect">
            <a:avLst/>
          </a:prstGeom>
          <a:noFill/>
        </p:spPr>
        <p:txBody>
          <a:bodyPr wrap="square" rtlCol="0">
            <a:spAutoFit/>
          </a:bodyPr>
          <a:lstStyle/>
          <a:p>
            <a:pPr marL="285750" lvl="0" indent="-285750">
              <a:spcAft>
                <a:spcPts val="600"/>
              </a:spcAft>
              <a:buFont typeface="Arial" panose="020B0604020202020204" pitchFamily="34" charset="0"/>
              <a:buChar char="•"/>
            </a:pPr>
            <a:r>
              <a:rPr lang="en-GB" dirty="0">
                <a:latin typeface="Network Rail Sans" panose="02000000040000020004" pitchFamily="2" charset="77"/>
              </a:rPr>
              <a:t>Test your battery, lights, wipers and brakes </a:t>
            </a:r>
            <a:br>
              <a:rPr lang="en-GB" dirty="0">
                <a:latin typeface="Network Rail Sans" panose="02000000040000020004" pitchFamily="2" charset="77"/>
              </a:rPr>
            </a:br>
            <a:r>
              <a:rPr lang="en-GB" dirty="0">
                <a:latin typeface="Network Rail Sans" panose="02000000040000020004" pitchFamily="2" charset="77"/>
              </a:rPr>
              <a:t>as they all fail more easily in winter.</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Top up fluids (</a:t>
            </a:r>
            <a:r>
              <a:rPr lang="en-GB" dirty="0" err="1">
                <a:latin typeface="Network Rail Sans" panose="02000000040000020004" pitchFamily="2" charset="77"/>
              </a:rPr>
              <a:t>screenwash</a:t>
            </a:r>
            <a:r>
              <a:rPr lang="en-GB" dirty="0">
                <a:latin typeface="Network Rail Sans" panose="02000000040000020004" pitchFamily="2" charset="77"/>
              </a:rPr>
              <a:t>, coolant, oil, </a:t>
            </a:r>
            <a:br>
              <a:rPr lang="en-GB" dirty="0">
                <a:latin typeface="Network Rail Sans" panose="02000000040000020004" pitchFamily="2" charset="77"/>
              </a:rPr>
            </a:br>
            <a:r>
              <a:rPr lang="en-GB" dirty="0">
                <a:latin typeface="Network Rail Sans" panose="02000000040000020004" pitchFamily="2" charset="77"/>
              </a:rPr>
              <a:t>brake fluid).</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Keep your fuel tank topped up.</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Always carry out your Vehicle First Use Walkaround Checks using the </a:t>
            </a:r>
            <a:r>
              <a:rPr lang="en-GB" dirty="0" err="1">
                <a:latin typeface="Network Rail Sans" panose="02000000040000020004" pitchFamily="2" charset="77"/>
              </a:rPr>
              <a:t>CheckedSafe</a:t>
            </a:r>
            <a:r>
              <a:rPr lang="en-GB" dirty="0">
                <a:latin typeface="Network Rail Sans" panose="02000000040000020004" pitchFamily="2" charset="77"/>
              </a:rPr>
              <a:t> app.</a:t>
            </a:r>
          </a:p>
        </p:txBody>
      </p:sp>
    </p:spTree>
    <p:extLst>
      <p:ext uri="{BB962C8B-B14F-4D97-AF65-F5344CB8AC3E}">
        <p14:creationId xmlns:p14="http://schemas.microsoft.com/office/powerpoint/2010/main" val="4016870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07DC0-2980-F12D-4A61-07D089F777E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B372B79-8C53-1CDF-6D37-448F74906B7C}"/>
              </a:ext>
            </a:extLst>
          </p:cNvPr>
          <p:cNvPicPr>
            <a:picLocks noChangeAspect="1"/>
          </p:cNvPicPr>
          <p:nvPr/>
        </p:nvPicPr>
        <p:blipFill>
          <a:blip r:embed="rId3"/>
          <a:srcRect l="17902" r="17902"/>
          <a:stretch/>
        </p:blipFill>
        <p:spPr>
          <a:xfrm>
            <a:off x="6409032" y="364067"/>
            <a:ext cx="5600088" cy="5798546"/>
          </a:xfrm>
          <a:prstGeom prst="rect">
            <a:avLst/>
          </a:prstGeom>
        </p:spPr>
      </p:pic>
      <p:pic>
        <p:nvPicPr>
          <p:cNvPr id="10" name="Picture 9">
            <a:extLst>
              <a:ext uri="{FF2B5EF4-FFF2-40B4-BE49-F238E27FC236}">
                <a16:creationId xmlns:a16="http://schemas.microsoft.com/office/drawing/2014/main" id="{C39BF026-C0AA-2353-60ED-9F53BD445CF7}"/>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grpSp>
        <p:nvGrpSpPr>
          <p:cNvPr id="32" name="Group 31">
            <a:extLst>
              <a:ext uri="{FF2B5EF4-FFF2-40B4-BE49-F238E27FC236}">
                <a16:creationId xmlns:a16="http://schemas.microsoft.com/office/drawing/2014/main" id="{B1FFFB98-FF3D-3C48-B9BC-9F432BB03679}"/>
              </a:ext>
            </a:extLst>
          </p:cNvPr>
          <p:cNvGrpSpPr/>
          <p:nvPr/>
        </p:nvGrpSpPr>
        <p:grpSpPr>
          <a:xfrm>
            <a:off x="858378" y="5264067"/>
            <a:ext cx="4779451" cy="1775709"/>
            <a:chOff x="1096914" y="5716455"/>
            <a:chExt cx="4779451" cy="1775709"/>
          </a:xfrm>
        </p:grpSpPr>
        <p:pic>
          <p:nvPicPr>
            <p:cNvPr id="33" name="Picture 32">
              <a:extLst>
                <a:ext uri="{FF2B5EF4-FFF2-40B4-BE49-F238E27FC236}">
                  <a16:creationId xmlns:a16="http://schemas.microsoft.com/office/drawing/2014/main" id="{D28336D4-60C3-D83B-659D-4D9348EE1F04}"/>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5"/>
              <a:ext cx="550181" cy="1603557"/>
            </a:xfrm>
            <a:prstGeom prst="rect">
              <a:avLst/>
            </a:prstGeom>
          </p:spPr>
        </p:pic>
        <p:pic>
          <p:nvPicPr>
            <p:cNvPr id="34" name="Picture 33">
              <a:extLst>
                <a:ext uri="{FF2B5EF4-FFF2-40B4-BE49-F238E27FC236}">
                  <a16:creationId xmlns:a16="http://schemas.microsoft.com/office/drawing/2014/main" id="{FD70FD2F-251E-83B5-67F5-E3F20BE67172}"/>
                </a:ext>
              </a:extLst>
            </p:cNvPr>
            <p:cNvPicPr>
              <a:picLocks noChangeAspect="1"/>
            </p:cNvPicPr>
            <p:nvPr/>
          </p:nvPicPr>
          <p:blipFill>
            <a:blip r:embed="rId5" cstate="print">
              <a:extLst>
                <a:ext uri="{28A0092B-C50C-407E-A947-70E740481C1C}">
                  <a14:useLocalDpi xmlns:a14="http://schemas.microsoft.com/office/drawing/2010/main"/>
                </a:ext>
              </a:extLst>
            </a:blip>
            <a:srcRect t="1" b="-10881"/>
            <a:stretch>
              <a:fillRect/>
            </a:stretch>
          </p:blipFill>
          <p:spPr>
            <a:xfrm>
              <a:off x="1096914" y="5737838"/>
              <a:ext cx="550181" cy="1754326"/>
            </a:xfrm>
            <a:prstGeom prst="rect">
              <a:avLst/>
            </a:prstGeom>
          </p:spPr>
        </p:pic>
      </p:grpSp>
      <p:grpSp>
        <p:nvGrpSpPr>
          <p:cNvPr id="35" name="Group 34">
            <a:extLst>
              <a:ext uri="{FF2B5EF4-FFF2-40B4-BE49-F238E27FC236}">
                <a16:creationId xmlns:a16="http://schemas.microsoft.com/office/drawing/2014/main" id="{41C8ECB6-FEFC-0679-8FCE-EE81C5FEC94D}"/>
              </a:ext>
            </a:extLst>
          </p:cNvPr>
          <p:cNvGrpSpPr/>
          <p:nvPr/>
        </p:nvGrpSpPr>
        <p:grpSpPr>
          <a:xfrm>
            <a:off x="852374" y="3101862"/>
            <a:ext cx="4779451" cy="1162926"/>
            <a:chOff x="1249314" y="5868856"/>
            <a:chExt cx="4779451" cy="1162926"/>
          </a:xfrm>
        </p:grpSpPr>
        <p:pic>
          <p:nvPicPr>
            <p:cNvPr id="36" name="Picture 35">
              <a:extLst>
                <a:ext uri="{FF2B5EF4-FFF2-40B4-BE49-F238E27FC236}">
                  <a16:creationId xmlns:a16="http://schemas.microsoft.com/office/drawing/2014/main" id="{E99A8A05-BAB6-CCC2-1A3C-74BB644706D7}"/>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37" name="Picture 36">
              <a:extLst>
                <a:ext uri="{FF2B5EF4-FFF2-40B4-BE49-F238E27FC236}">
                  <a16:creationId xmlns:a16="http://schemas.microsoft.com/office/drawing/2014/main" id="{99A9FC45-6AC7-C6DC-7767-0B6442EA1B50}"/>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grpSp>
        <p:nvGrpSpPr>
          <p:cNvPr id="38" name="Group 37">
            <a:extLst>
              <a:ext uri="{FF2B5EF4-FFF2-40B4-BE49-F238E27FC236}">
                <a16:creationId xmlns:a16="http://schemas.microsoft.com/office/drawing/2014/main" id="{AA0D3367-90AB-4A05-4904-10053B5EA54E}"/>
              </a:ext>
            </a:extLst>
          </p:cNvPr>
          <p:cNvGrpSpPr/>
          <p:nvPr/>
        </p:nvGrpSpPr>
        <p:grpSpPr>
          <a:xfrm>
            <a:off x="858378" y="2040596"/>
            <a:ext cx="4779451" cy="1162926"/>
            <a:chOff x="1096914" y="5716456"/>
            <a:chExt cx="4779451" cy="1162926"/>
          </a:xfrm>
        </p:grpSpPr>
        <p:pic>
          <p:nvPicPr>
            <p:cNvPr id="39" name="Picture 38">
              <a:extLst>
                <a:ext uri="{FF2B5EF4-FFF2-40B4-BE49-F238E27FC236}">
                  <a16:creationId xmlns:a16="http://schemas.microsoft.com/office/drawing/2014/main" id="{8DF314EB-CA46-D7E4-6CF1-078B6582E5C4}"/>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40" name="Picture 39">
              <a:extLst>
                <a:ext uri="{FF2B5EF4-FFF2-40B4-BE49-F238E27FC236}">
                  <a16:creationId xmlns:a16="http://schemas.microsoft.com/office/drawing/2014/main" id="{0E9886BD-CDE1-570C-9287-F5E2D64CF110}"/>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sp>
        <p:nvSpPr>
          <p:cNvPr id="41" name="Rounded Rectangle 40">
            <a:extLst>
              <a:ext uri="{FF2B5EF4-FFF2-40B4-BE49-F238E27FC236}">
                <a16:creationId xmlns:a16="http://schemas.microsoft.com/office/drawing/2014/main" id="{78E83C83-9DFC-8027-39AD-E66F713A00DD}"/>
              </a:ext>
            </a:extLst>
          </p:cNvPr>
          <p:cNvSpPr/>
          <p:nvPr/>
        </p:nvSpPr>
        <p:spPr>
          <a:xfrm>
            <a:off x="618409" y="620123"/>
            <a:ext cx="5326356" cy="1728258"/>
          </a:xfrm>
          <a:prstGeom prst="roundRect">
            <a:avLst>
              <a:gd name="adj" fmla="val 11903"/>
            </a:avLst>
          </a:prstGeom>
          <a:solidFill>
            <a:srgbClr val="4F99B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id="{8D979114-3329-038C-B660-F8241A53890F}"/>
              </a:ext>
            </a:extLst>
          </p:cNvPr>
          <p:cNvGrpSpPr/>
          <p:nvPr/>
        </p:nvGrpSpPr>
        <p:grpSpPr>
          <a:xfrm>
            <a:off x="618409" y="2756061"/>
            <a:ext cx="5432507" cy="2753199"/>
            <a:chOff x="804230" y="1093717"/>
            <a:chExt cx="5432507" cy="3417126"/>
          </a:xfrm>
        </p:grpSpPr>
        <p:sp>
          <p:nvSpPr>
            <p:cNvPr id="43" name="Rounded Rectangle 42">
              <a:extLst>
                <a:ext uri="{FF2B5EF4-FFF2-40B4-BE49-F238E27FC236}">
                  <a16:creationId xmlns:a16="http://schemas.microsoft.com/office/drawing/2014/main" id="{4C032B8E-619F-97B1-C141-9C068CF21905}"/>
                </a:ext>
              </a:extLst>
            </p:cNvPr>
            <p:cNvSpPr/>
            <p:nvPr/>
          </p:nvSpPr>
          <p:spPr>
            <a:xfrm flipV="1">
              <a:off x="804230" y="1093717"/>
              <a:ext cx="5432507" cy="3417126"/>
            </a:xfrm>
            <a:prstGeom prst="roundRect">
              <a:avLst>
                <a:gd name="adj" fmla="val 8035"/>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43">
              <a:extLst>
                <a:ext uri="{FF2B5EF4-FFF2-40B4-BE49-F238E27FC236}">
                  <a16:creationId xmlns:a16="http://schemas.microsoft.com/office/drawing/2014/main" id="{21A6ABDA-82C9-B905-5058-DC3E1E757BF7}"/>
                </a:ext>
              </a:extLst>
            </p:cNvPr>
            <p:cNvSpPr/>
            <p:nvPr/>
          </p:nvSpPr>
          <p:spPr>
            <a:xfrm flipV="1">
              <a:off x="917341" y="1219617"/>
              <a:ext cx="5213245" cy="3149358"/>
            </a:xfrm>
            <a:prstGeom prst="roundRect">
              <a:avLst>
                <a:gd name="adj" fmla="val 5380"/>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a:extLst>
              <a:ext uri="{FF2B5EF4-FFF2-40B4-BE49-F238E27FC236}">
                <a16:creationId xmlns:a16="http://schemas.microsoft.com/office/drawing/2014/main" id="{60625404-B91B-33FA-CC2E-3E8051D5B5A7}"/>
              </a:ext>
            </a:extLst>
          </p:cNvPr>
          <p:cNvSpPr txBox="1"/>
          <p:nvPr/>
        </p:nvSpPr>
        <p:spPr>
          <a:xfrm>
            <a:off x="858378" y="791754"/>
            <a:ext cx="4425891" cy="1384995"/>
          </a:xfrm>
          <a:prstGeom prst="rect">
            <a:avLst/>
          </a:prstGeom>
          <a:noFill/>
        </p:spPr>
        <p:txBody>
          <a:bodyPr wrap="square" rtlCol="0">
            <a:spAutoFit/>
          </a:bodyPr>
          <a:lstStyle/>
          <a:p>
            <a:r>
              <a:rPr lang="en-GB" sz="2800" b="1" dirty="0">
                <a:solidFill>
                  <a:schemeClr val="bg1"/>
                </a:solidFill>
                <a:latin typeface="Network Rail Sans" panose="02000000040000020004" pitchFamily="2" charset="77"/>
              </a:rPr>
              <a:t>What if… </a:t>
            </a:r>
            <a:endParaRPr lang="en-GB" sz="2800" dirty="0">
              <a:solidFill>
                <a:schemeClr val="bg1"/>
              </a:solidFill>
              <a:latin typeface="Network Rail Sans" panose="02000000040000020004" pitchFamily="2" charset="77"/>
            </a:endParaRPr>
          </a:p>
          <a:p>
            <a:r>
              <a:rPr lang="en-GB" sz="2800" dirty="0">
                <a:solidFill>
                  <a:schemeClr val="bg1"/>
                </a:solidFill>
                <a:latin typeface="Network Rail Sans" panose="02000000040000020004" pitchFamily="2" charset="77"/>
              </a:rPr>
              <a:t>you’re stranded in </a:t>
            </a:r>
            <a:br>
              <a:rPr lang="en-GB" sz="2800" dirty="0">
                <a:solidFill>
                  <a:schemeClr val="bg1"/>
                </a:solidFill>
                <a:latin typeface="Network Rail Sans" panose="02000000040000020004" pitchFamily="2" charset="77"/>
              </a:rPr>
            </a:br>
            <a:r>
              <a:rPr lang="en-GB" sz="2800" dirty="0">
                <a:solidFill>
                  <a:schemeClr val="bg1"/>
                </a:solidFill>
                <a:latin typeface="Network Rail Sans" panose="02000000040000020004" pitchFamily="2" charset="77"/>
              </a:rPr>
              <a:t>the freezing cold?</a:t>
            </a:r>
          </a:p>
        </p:txBody>
      </p:sp>
      <p:sp>
        <p:nvSpPr>
          <p:cNvPr id="2" name="TextBox 1">
            <a:extLst>
              <a:ext uri="{FF2B5EF4-FFF2-40B4-BE49-F238E27FC236}">
                <a16:creationId xmlns:a16="http://schemas.microsoft.com/office/drawing/2014/main" id="{759D209A-C214-3F74-D58F-37A1880028E3}"/>
              </a:ext>
            </a:extLst>
          </p:cNvPr>
          <p:cNvSpPr txBox="1"/>
          <p:nvPr/>
        </p:nvSpPr>
        <p:spPr>
          <a:xfrm>
            <a:off x="812783" y="3123244"/>
            <a:ext cx="5043757" cy="1985159"/>
          </a:xfrm>
          <a:prstGeom prst="rect">
            <a:avLst/>
          </a:prstGeom>
          <a:noFill/>
        </p:spPr>
        <p:txBody>
          <a:bodyPr wrap="square" rtlCol="0">
            <a:spAutoFit/>
          </a:bodyPr>
          <a:lstStyle/>
          <a:p>
            <a:pPr marL="285750" lvl="0" indent="-285750">
              <a:spcAft>
                <a:spcPts val="600"/>
              </a:spcAft>
              <a:buFont typeface="Arial" panose="020B0604020202020204" pitchFamily="34" charset="0"/>
              <a:buChar char="•"/>
            </a:pPr>
            <a:r>
              <a:rPr lang="en-GB" dirty="0">
                <a:latin typeface="Network Rail Sans" panose="02000000040000020004" pitchFamily="2" charset="77"/>
              </a:rPr>
              <a:t>Always carry an emergency winter kit.</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Include scraper, de-icer, blanket, water, </a:t>
            </a:r>
            <a:br>
              <a:rPr lang="en-GB" dirty="0">
                <a:latin typeface="Network Rail Sans" panose="02000000040000020004" pitchFamily="2" charset="77"/>
              </a:rPr>
            </a:br>
            <a:r>
              <a:rPr lang="en-GB" dirty="0">
                <a:latin typeface="Network Rail Sans" panose="02000000040000020004" pitchFamily="2" charset="77"/>
              </a:rPr>
              <a:t>hi-vis and sturdy shoes.</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Keep it in the vehicle, not at home.</a:t>
            </a:r>
          </a:p>
          <a:p>
            <a:pPr marL="285750" lvl="0" indent="-285750">
              <a:spcAft>
                <a:spcPts val="600"/>
              </a:spcAft>
              <a:buFont typeface="Arial" panose="020B0604020202020204" pitchFamily="34" charset="0"/>
              <a:buChar char="•"/>
            </a:pPr>
            <a:r>
              <a:rPr lang="en-GB" dirty="0">
                <a:latin typeface="Network Rail Sans" panose="02000000040000020004" pitchFamily="2" charset="77"/>
              </a:rPr>
              <a:t>A simple kit can prevent a breakdown becoming dangerous.</a:t>
            </a:r>
          </a:p>
        </p:txBody>
      </p:sp>
    </p:spTree>
    <p:extLst>
      <p:ext uri="{BB962C8B-B14F-4D97-AF65-F5344CB8AC3E}">
        <p14:creationId xmlns:p14="http://schemas.microsoft.com/office/powerpoint/2010/main" val="30179893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28BC2-AFDD-8448-D7B6-8357E241CB27}"/>
            </a:ext>
          </a:extLst>
        </p:cNvPr>
        <p:cNvGrpSpPr/>
        <p:nvPr/>
      </p:nvGrpSpPr>
      <p:grpSpPr>
        <a:xfrm>
          <a:off x="0" y="0"/>
          <a:ext cx="0" cy="0"/>
          <a:chOff x="0" y="0"/>
          <a:chExt cx="0" cy="0"/>
        </a:xfrm>
      </p:grpSpPr>
      <p:sp>
        <p:nvSpPr>
          <p:cNvPr id="12" name="Rounded Rectangle 11">
            <a:extLst>
              <a:ext uri="{FF2B5EF4-FFF2-40B4-BE49-F238E27FC236}">
                <a16:creationId xmlns:a16="http://schemas.microsoft.com/office/drawing/2014/main" id="{A908EF78-96CE-098A-5D33-A4EA375D1327}"/>
              </a:ext>
            </a:extLst>
          </p:cNvPr>
          <p:cNvSpPr/>
          <p:nvPr/>
        </p:nvSpPr>
        <p:spPr>
          <a:xfrm>
            <a:off x="592588" y="987962"/>
            <a:ext cx="2964455" cy="938987"/>
          </a:xfrm>
          <a:prstGeom prst="roundRect">
            <a:avLst>
              <a:gd name="adj" fmla="val 18019"/>
            </a:avLst>
          </a:prstGeom>
          <a:solidFill>
            <a:schemeClr val="tx1"/>
          </a:solidFill>
          <a:ln w="76200">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B0A3CA9-AC37-6CAA-A67F-260708F237FD}"/>
              </a:ext>
            </a:extLst>
          </p:cNvPr>
          <p:cNvSpPr txBox="1"/>
          <p:nvPr/>
        </p:nvSpPr>
        <p:spPr>
          <a:xfrm>
            <a:off x="766161" y="1180456"/>
            <a:ext cx="2790882" cy="553998"/>
          </a:xfrm>
          <a:prstGeom prst="rect">
            <a:avLst/>
          </a:prstGeom>
          <a:noFill/>
        </p:spPr>
        <p:txBody>
          <a:bodyPr wrap="square" rtlCol="0">
            <a:spAutoFit/>
          </a:bodyPr>
          <a:lstStyle/>
          <a:p>
            <a:r>
              <a:rPr lang="en-US" sz="3000" b="1" dirty="0">
                <a:solidFill>
                  <a:schemeClr val="bg1"/>
                </a:solidFill>
                <a:latin typeface="Network Rail Sans" panose="02000000040000020004" pitchFamily="2" charset="77"/>
              </a:rPr>
              <a:t>Let’s discuss…</a:t>
            </a:r>
            <a:endParaRPr lang="en-US" sz="3000" dirty="0">
              <a:solidFill>
                <a:schemeClr val="bg1"/>
              </a:solidFill>
              <a:latin typeface="Network Rail Sans" panose="02000000040000020004" pitchFamily="2" charset="77"/>
            </a:endParaRPr>
          </a:p>
        </p:txBody>
      </p:sp>
      <p:pic>
        <p:nvPicPr>
          <p:cNvPr id="3" name="Picture 2">
            <a:extLst>
              <a:ext uri="{FF2B5EF4-FFF2-40B4-BE49-F238E27FC236}">
                <a16:creationId xmlns:a16="http://schemas.microsoft.com/office/drawing/2014/main" id="{26AEE8DB-5053-F342-D01F-63B8C985BE5C}"/>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rot="5400000">
            <a:off x="215456" y="2485381"/>
            <a:ext cx="468662" cy="907603"/>
          </a:xfrm>
          <a:prstGeom prst="rect">
            <a:avLst/>
          </a:prstGeom>
        </p:spPr>
      </p:pic>
      <p:pic>
        <p:nvPicPr>
          <p:cNvPr id="5" name="Picture 4">
            <a:extLst>
              <a:ext uri="{FF2B5EF4-FFF2-40B4-BE49-F238E27FC236}">
                <a16:creationId xmlns:a16="http://schemas.microsoft.com/office/drawing/2014/main" id="{32BBC5DA-90F6-2B64-2BB8-61A7B7B9AAEB}"/>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rot="5400000">
            <a:off x="163912" y="4060927"/>
            <a:ext cx="571750" cy="907602"/>
          </a:xfrm>
          <a:prstGeom prst="rect">
            <a:avLst/>
          </a:prstGeom>
        </p:spPr>
      </p:pic>
      <p:grpSp>
        <p:nvGrpSpPr>
          <p:cNvPr id="6" name="Group 5">
            <a:extLst>
              <a:ext uri="{FF2B5EF4-FFF2-40B4-BE49-F238E27FC236}">
                <a16:creationId xmlns:a16="http://schemas.microsoft.com/office/drawing/2014/main" id="{7631492F-CCF2-6158-8E98-AE50C86F3CBE}"/>
              </a:ext>
            </a:extLst>
          </p:cNvPr>
          <p:cNvGrpSpPr/>
          <p:nvPr/>
        </p:nvGrpSpPr>
        <p:grpSpPr>
          <a:xfrm>
            <a:off x="565694" y="2405218"/>
            <a:ext cx="5432507" cy="2683566"/>
            <a:chOff x="804230" y="1471575"/>
            <a:chExt cx="5432507" cy="2683566"/>
          </a:xfrm>
        </p:grpSpPr>
        <p:sp>
          <p:nvSpPr>
            <p:cNvPr id="7" name="Rounded Rectangle 6">
              <a:extLst>
                <a:ext uri="{FF2B5EF4-FFF2-40B4-BE49-F238E27FC236}">
                  <a16:creationId xmlns:a16="http://schemas.microsoft.com/office/drawing/2014/main" id="{2E97475B-483E-855A-8993-14C95BDF1208}"/>
                </a:ext>
              </a:extLst>
            </p:cNvPr>
            <p:cNvSpPr/>
            <p:nvPr/>
          </p:nvSpPr>
          <p:spPr>
            <a:xfrm flipV="1">
              <a:off x="804230" y="1471575"/>
              <a:ext cx="5432507" cy="2683566"/>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522DA0BA-FB0A-3D46-1027-6BDEA154DD20}"/>
                </a:ext>
              </a:extLst>
            </p:cNvPr>
            <p:cNvSpPr/>
            <p:nvPr/>
          </p:nvSpPr>
          <p:spPr>
            <a:xfrm flipV="1">
              <a:off x="910375" y="1579152"/>
              <a:ext cx="5219497" cy="2468413"/>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id="{74836864-2EBE-5CD3-7E1B-F1D66BBA7320}"/>
              </a:ext>
            </a:extLst>
          </p:cNvPr>
          <p:cNvSpPr txBox="1"/>
          <p:nvPr/>
        </p:nvSpPr>
        <p:spPr>
          <a:xfrm>
            <a:off x="827764" y="2597362"/>
            <a:ext cx="5472902" cy="2308324"/>
          </a:xfrm>
          <a:prstGeom prst="rect">
            <a:avLst/>
          </a:prstGeom>
          <a:noFill/>
        </p:spPr>
        <p:txBody>
          <a:bodyPr wrap="square" rtlCol="0">
            <a:spAutoFit/>
          </a:bodyPr>
          <a:lstStyle/>
          <a:p>
            <a:r>
              <a:rPr lang="en-GB" sz="3600" b="1" dirty="0">
                <a:latin typeface="Network Rail Sans" panose="02000000040000020004" pitchFamily="2" charset="77"/>
              </a:rPr>
              <a:t>Have you ever </a:t>
            </a:r>
            <a:br>
              <a:rPr lang="en-GB" sz="3600" b="1" dirty="0">
                <a:latin typeface="Network Rail Sans" panose="02000000040000020004" pitchFamily="2" charset="77"/>
              </a:rPr>
            </a:br>
            <a:r>
              <a:rPr lang="en-GB" sz="3600" b="1" dirty="0">
                <a:latin typeface="Network Rail Sans" panose="02000000040000020004" pitchFamily="2" charset="77"/>
              </a:rPr>
              <a:t>experienced a driving incident due to winter conditions?</a:t>
            </a:r>
          </a:p>
        </p:txBody>
      </p:sp>
      <p:pic>
        <p:nvPicPr>
          <p:cNvPr id="4" name="Picture 3">
            <a:extLst>
              <a:ext uri="{FF2B5EF4-FFF2-40B4-BE49-F238E27FC236}">
                <a16:creationId xmlns:a16="http://schemas.microsoft.com/office/drawing/2014/main" id="{895938C3-0A75-52E3-51DD-E74349CBA7AF}"/>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
        <p:nvSpPr>
          <p:cNvPr id="9" name="TextBox 8">
            <a:extLst>
              <a:ext uri="{FF2B5EF4-FFF2-40B4-BE49-F238E27FC236}">
                <a16:creationId xmlns:a16="http://schemas.microsoft.com/office/drawing/2014/main" id="{0C8ACA60-4184-7651-4855-82FDAFF9BB22}"/>
              </a:ext>
            </a:extLst>
          </p:cNvPr>
          <p:cNvSpPr txBox="1"/>
          <p:nvPr/>
        </p:nvSpPr>
        <p:spPr>
          <a:xfrm>
            <a:off x="6655634" y="2700560"/>
            <a:ext cx="4434282" cy="2092881"/>
          </a:xfrm>
          <a:prstGeom prst="rect">
            <a:avLst/>
          </a:prstGeom>
          <a:noFill/>
        </p:spPr>
        <p:txBody>
          <a:bodyPr wrap="square" rtlCol="0">
            <a:spAutoFit/>
          </a:bodyPr>
          <a:lstStyle/>
          <a:p>
            <a:pPr marL="285750" lvl="0" indent="-285750">
              <a:spcAft>
                <a:spcPts val="600"/>
              </a:spcAft>
              <a:buFont typeface="Arial" panose="020B0604020202020204" pitchFamily="34" charset="0"/>
              <a:buChar char="•"/>
            </a:pPr>
            <a:r>
              <a:rPr lang="en-GB" sz="2400" b="1" dirty="0">
                <a:solidFill>
                  <a:schemeClr val="bg1"/>
                </a:solidFill>
                <a:latin typeface="Network Rail Sans" panose="02000000040000020004" pitchFamily="2" charset="77"/>
              </a:rPr>
              <a:t>What happened?</a:t>
            </a:r>
          </a:p>
          <a:p>
            <a:pPr marL="285750" lvl="0" indent="-285750">
              <a:spcAft>
                <a:spcPts val="600"/>
              </a:spcAft>
              <a:buFont typeface="Arial" panose="020B0604020202020204" pitchFamily="34" charset="0"/>
              <a:buChar char="•"/>
            </a:pPr>
            <a:r>
              <a:rPr lang="en-GB" sz="2400" b="1" dirty="0">
                <a:solidFill>
                  <a:schemeClr val="bg1"/>
                </a:solidFill>
                <a:latin typeface="Network Rail Sans" panose="02000000040000020004" pitchFamily="2" charset="77"/>
              </a:rPr>
              <a:t>What would have made </a:t>
            </a:r>
            <a:br>
              <a:rPr lang="en-GB" sz="2400" b="1" dirty="0">
                <a:solidFill>
                  <a:schemeClr val="bg1"/>
                </a:solidFill>
                <a:latin typeface="Network Rail Sans" panose="02000000040000020004" pitchFamily="2" charset="77"/>
              </a:rPr>
            </a:br>
            <a:r>
              <a:rPr lang="en-GB" sz="2400" b="1" dirty="0">
                <a:solidFill>
                  <a:schemeClr val="bg1"/>
                </a:solidFill>
                <a:latin typeface="Network Rail Sans" panose="02000000040000020004" pitchFamily="2" charset="77"/>
              </a:rPr>
              <a:t>you feel more prepared?</a:t>
            </a:r>
          </a:p>
          <a:p>
            <a:pPr marL="285750" lvl="0" indent="-285750">
              <a:spcAft>
                <a:spcPts val="600"/>
              </a:spcAft>
              <a:buFont typeface="Arial" panose="020B0604020202020204" pitchFamily="34" charset="0"/>
              <a:buChar char="•"/>
            </a:pPr>
            <a:r>
              <a:rPr lang="en-GB" sz="2400" b="1" dirty="0">
                <a:solidFill>
                  <a:schemeClr val="bg1"/>
                </a:solidFill>
                <a:latin typeface="Network Rail Sans" panose="02000000040000020004" pitchFamily="2" charset="77"/>
              </a:rPr>
              <a:t>What checks do you normally make before setting off?</a:t>
            </a:r>
          </a:p>
        </p:txBody>
      </p:sp>
    </p:spTree>
    <p:extLst>
      <p:ext uri="{BB962C8B-B14F-4D97-AF65-F5344CB8AC3E}">
        <p14:creationId xmlns:p14="http://schemas.microsoft.com/office/powerpoint/2010/main" val="7376014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F0CC92FD529F04990D29A9B9C135AAC" ma:contentTypeVersion="19" ma:contentTypeDescription="Create a new document." ma:contentTypeScope="" ma:versionID="492c11dd9fe5ff1db6d911de584b8dc8">
  <xsd:schema xmlns:xsd="http://www.w3.org/2001/XMLSchema" xmlns:xs="http://www.w3.org/2001/XMLSchema" xmlns:p="http://schemas.microsoft.com/office/2006/metadata/properties" xmlns:ns2="6cbef386-408e-42b0-8624-c852ada318c7" xmlns:ns3="a5e13848-3195-4a7d-8b2d-573266469401" targetNamespace="http://schemas.microsoft.com/office/2006/metadata/properties" ma:root="true" ma:fieldsID="1bef464e2cad622212264703e1a524a3" ns2:_="" ns3:_="">
    <xsd:import namespace="6cbef386-408e-42b0-8624-c852ada318c7"/>
    <xsd:import namespace="a5e13848-3195-4a7d-8b2d-57326646940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cbef386-408e-42b0-8624-c852ada318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4bbfd3a-e670-4278-a4b7-01017f76414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e13848-3195-4a7d-8b2d-57326646940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689703-c976-4de3-8b6a-aa24dc9771a5}" ma:internalName="TaxCatchAll" ma:showField="CatchAllData" ma:web="a5e13848-3195-4a7d-8b2d-57326646940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cbef386-408e-42b0-8624-c852ada318c7">
      <Terms xmlns="http://schemas.microsoft.com/office/infopath/2007/PartnerControls"/>
    </lcf76f155ced4ddcb4097134ff3c332f>
    <TaxCatchAll xmlns="a5e13848-3195-4a7d-8b2d-57326646940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A7E337-4CD3-4EA3-B1BC-84C3219ED7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cbef386-408e-42b0-8624-c852ada318c7"/>
    <ds:schemaRef ds:uri="a5e13848-3195-4a7d-8b2d-5732664694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2BB388-FBD4-414D-BBBE-57BA4F394778}">
  <ds:schemaRefs>
    <ds:schemaRef ds:uri="http://schemas.microsoft.com/office/2006/metadata/properties"/>
    <ds:schemaRef ds:uri="http://schemas.microsoft.com/office/infopath/2007/PartnerControls"/>
    <ds:schemaRef ds:uri="http://schemas.microsoft.com/office/2006/documentManagement/types"/>
    <ds:schemaRef ds:uri="6cbef386-408e-42b0-8624-c852ada318c7"/>
    <ds:schemaRef ds:uri="http://purl.org/dc/terms/"/>
    <ds:schemaRef ds:uri="http://purl.org/dc/elements/1.1/"/>
    <ds:schemaRef ds:uri="http://schemas.openxmlformats.org/package/2006/metadata/core-properties"/>
    <ds:schemaRef ds:uri="a5e13848-3195-4a7d-8b2d-573266469401"/>
    <ds:schemaRef ds:uri="http://www.w3.org/XML/1998/namespace"/>
    <ds:schemaRef ds:uri="http://purl.org/dc/dcmitype/"/>
  </ds:schemaRefs>
</ds:datastoreItem>
</file>

<file path=customXml/itemProps3.xml><?xml version="1.0" encoding="utf-8"?>
<ds:datastoreItem xmlns:ds="http://schemas.openxmlformats.org/officeDocument/2006/customXml" ds:itemID="{49048197-70F0-4007-8408-21F43931D01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979</TotalTime>
  <Words>887</Words>
  <Application>Microsoft Macintosh PowerPoint</Application>
  <PresentationFormat>Widescreen</PresentationFormat>
  <Paragraphs>68</Paragraphs>
  <Slides>11</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Aptos</vt:lpstr>
      <vt:lpstr>Arial</vt:lpstr>
      <vt:lpstr>Calibri</vt:lpstr>
      <vt:lpstr>Network Rail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Simon Ransley</dc:creator>
  <cp:lastModifiedBy>Simon Ransley</cp:lastModifiedBy>
  <cp:revision>58</cp:revision>
  <dcterms:created xsi:type="dcterms:W3CDTF">2024-10-28T10:28:20Z</dcterms:created>
  <dcterms:modified xsi:type="dcterms:W3CDTF">2025-12-04T09:20:18Z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0x0101002F0CC92FD529F04990D29A9B9C135AAC</vt:lpwstr>
  </property>
  <property fmtid="{D5CDD505-2E9C-101B-9397-08002B2CF9AE}" pid="3" name="MediaServiceImageTags">
    <vt:lpwstr/>
  </property>
</Properties>
</file>