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9" r:id="rId4"/>
    <p:sldMasterId id="2147483701" r:id="rId5"/>
  </p:sldMasterIdLst>
  <p:notesMasterIdLst>
    <p:notesMasterId r:id="rId23"/>
  </p:notesMasterIdLst>
  <p:handoutMasterIdLst>
    <p:handoutMasterId r:id="rId24"/>
  </p:handoutMasterIdLst>
  <p:sldIdLst>
    <p:sldId id="525" r:id="rId6"/>
    <p:sldId id="512" r:id="rId7"/>
    <p:sldId id="528" r:id="rId8"/>
    <p:sldId id="519" r:id="rId9"/>
    <p:sldId id="498" r:id="rId10"/>
    <p:sldId id="536" r:id="rId11"/>
    <p:sldId id="537" r:id="rId12"/>
    <p:sldId id="538" r:id="rId13"/>
    <p:sldId id="526" r:id="rId14"/>
    <p:sldId id="521" r:id="rId15"/>
    <p:sldId id="502" r:id="rId16"/>
    <p:sldId id="503" r:id="rId17"/>
    <p:sldId id="529" r:id="rId18"/>
    <p:sldId id="524" r:id="rId19"/>
    <p:sldId id="535" r:id="rId20"/>
    <p:sldId id="506" r:id="rId21"/>
    <p:sldId id="505"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CAMPAIGN IN A BOX" id="{CD09D1F5-370D-4013-8A2D-BEA130351904}">
          <p14:sldIdLst>
            <p14:sldId id="525"/>
            <p14:sldId id="512"/>
            <p14:sldId id="528"/>
          </p14:sldIdLst>
        </p14:section>
        <p14:section name="About the AI Hub" id="{7024AF51-31A4-406D-9092-0094A872A8E1}">
          <p14:sldIdLst>
            <p14:sldId id="519"/>
            <p14:sldId id="498"/>
            <p14:sldId id="536"/>
            <p14:sldId id="537"/>
            <p14:sldId id="538"/>
            <p14:sldId id="526"/>
          </p14:sldIdLst>
        </p14:section>
        <p14:section name="Help promote the AI Hub" id="{E606292A-8FC2-4512-909C-0C65B48BDC49}">
          <p14:sldIdLst>
            <p14:sldId id="521"/>
            <p14:sldId id="502"/>
            <p14:sldId id="503"/>
            <p14:sldId id="529"/>
            <p14:sldId id="524"/>
            <p14:sldId id="535"/>
            <p14:sldId id="506"/>
            <p14:sldId id="5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C9327-90B9-AD07-A130-58967D58F7BC}" name="Snee, Sean" initials="SS" userId="S::Sean.Snee@ons.gov.uk::805ee4ba-7ad6-4732-ae76-d943bc8ea5f5" providerId="AD"/>
  <p188:author id="{1BC32DE2-FE3A-C70B-CBF2-4067D7ABCFE9}" name="Robinson, Philippa" initials="RP" userId="S::Philippa.Robinson@ons.gov.uk::db7bd287-757b-4045-ae90-7c5197203833" providerId="AD"/>
  <p188:author id="{6B5E85F9-DAFA-B091-73FA-783579CA18E2}" name="Topping, Karen" initials="KT" userId="S::Karen.Topping@ons.gov.uk::916e7c5f-9ab0-4e8f-aa19-0c0d818603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ster-Key, Louise" initials="FL" lastIdx="2" clrIdx="0">
    <p:extLst>
      <p:ext uri="{19B8F6BF-5375-455C-9EA6-DF929625EA0E}">
        <p15:presenceInfo xmlns:p15="http://schemas.microsoft.com/office/powerpoint/2012/main" userId="S::louise.foster-key@ons.gov.uk::fd65b5ce-e0ba-44a9-9605-608a2d9e1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20F"/>
    <a:srgbClr val="E1C5B9"/>
    <a:srgbClr val="214045"/>
    <a:srgbClr val="A61D30"/>
    <a:srgbClr val="FF6D00"/>
    <a:srgbClr val="C59C86"/>
    <a:srgbClr val="73ECF0"/>
    <a:srgbClr val="B18673"/>
    <a:srgbClr val="FAD398"/>
    <a:srgbClr val="404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27FF4-8CB6-80D2-8BD8-7499043C5548}" v="13" dt="2026-06-04T14:21:44.774"/>
  </p1510:revLst>
</p1510:revInfo>
</file>

<file path=ppt/tableStyles.xml><?xml version="1.0" encoding="utf-8"?>
<a:tblStyleLst xmlns:a="http://schemas.openxmlformats.org/drawingml/2006/main" def="{D35D1BCE-7F57-473A-808E-62385676E788}">
  <a:tblStyle styleId="{D35D1BCE-7F57-473A-808E-62385676E78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8730C5-10FA-4779-AACD-19017B7261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618E2DB-164A-4BB1-8266-452D900A18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DE222-A381-4312-A68B-B434CA6897C4}" type="datetimeFigureOut">
              <a:rPr lang="en-GB" smtClean="0"/>
              <a:t>04/06/2026</a:t>
            </a:fld>
            <a:endParaRPr lang="en-GB"/>
          </a:p>
        </p:txBody>
      </p:sp>
      <p:sp>
        <p:nvSpPr>
          <p:cNvPr id="4" name="Footer Placeholder 3">
            <a:extLst>
              <a:ext uri="{FF2B5EF4-FFF2-40B4-BE49-F238E27FC236}">
                <a16:creationId xmlns:a16="http://schemas.microsoft.com/office/drawing/2014/main" id="{BDD1E269-C2C7-4A8B-9A9C-B48B49DB7F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C899119-E9FD-4835-AFBD-3CA1DCC507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134FE7-C8E3-442E-9379-C3C745C77B92}" type="slidenum">
              <a:rPr lang="en-GB" smtClean="0"/>
              <a:t>‹#›</a:t>
            </a:fld>
            <a:endParaRPr lang="en-GB"/>
          </a:p>
        </p:txBody>
      </p:sp>
    </p:spTree>
    <p:extLst>
      <p:ext uri="{BB962C8B-B14F-4D97-AF65-F5344CB8AC3E}">
        <p14:creationId xmlns:p14="http://schemas.microsoft.com/office/powerpoint/2010/main" val="4023244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68CA-398C-460E-EC9B-9E3AA1314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7F3CF-A916-F78A-381A-7005B77BF66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FBBAE2C-A137-527F-4F26-233BE952BE6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6593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6979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60EF-49B4-1BAD-5457-776BB6FE2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A4E08-A19B-FD8E-CC94-9F8C0C14AF7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0D2CA6C-3438-155C-DF41-DFC85AED5B8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2388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3E7B3-8913-9B66-92FD-CA5AD9CC2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E161A-5002-DB6F-AD77-5A3AD5A73BF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24A6FA6-CD63-5CDC-E250-D1B05E3270C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0908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A5B75-CF13-B85E-57E7-27050630E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43554-FF09-E359-A609-73AD268B6CA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482F3C-01E1-EC42-63CD-0BB16E1CFCF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77313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81393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9474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BFBB-5653-CD29-A032-F9C9F1CD7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79960-C995-BA7F-3D72-10708342334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AB26DAC-ABA8-5061-5A1D-AC86500D659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6832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6408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4459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AC5DA-780C-ADFB-245A-C8FC4DC2D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523F2-D06A-61AB-4C4D-43472BC7F62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096CAA-D80A-0A21-2F61-B6A8ED64C7F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4526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5FDC3-3106-FE37-BDF7-3FD4FB2D3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C8A02-0DA2-C6CA-E043-2A5D87ED5E4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CB43BE6-C318-A0DA-AE96-8FD8F0CF208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5909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46AD-BE9E-F72B-D248-D8D5DBCDA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9A217-2697-D22C-31D2-337BD67CDA7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BC7C03C-A286-6735-0B09-1778014962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8346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1B864-C8CB-54F7-5850-B268E0F2D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D55DC-68BC-C78B-40A9-012ECD054BD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3931F69-A2E3-C383-4BE9-B82F0E854C3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1516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09370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13" y="-19"/>
            <a:ext cx="6450794" cy="5147878"/>
          </a:xfrm>
          <a:custGeom>
            <a:avLst/>
            <a:gdLst/>
            <a:ahLst/>
            <a:cxnLst/>
            <a:rect l="l" t="t" r="r" b="b"/>
            <a:pathLst>
              <a:path w="4644941" h="4202349" extrusionOk="0">
                <a:moveTo>
                  <a:pt x="2816531" y="4202349"/>
                </a:moveTo>
                <a:lnTo>
                  <a:pt x="0" y="4202349"/>
                </a:lnTo>
                <a:lnTo>
                  <a:pt x="0" y="0"/>
                </a:lnTo>
                <a:lnTo>
                  <a:pt x="4644942" y="0"/>
                </a:lnTo>
                <a:lnTo>
                  <a:pt x="2816531" y="4202349"/>
                </a:lnTo>
                <a:close/>
              </a:path>
            </a:pathLst>
          </a:custGeom>
          <a:solidFill>
            <a:srgbClr val="0F1E28">
              <a:alpha val="84706"/>
            </a:srgbClr>
          </a:solidFill>
          <a:ln>
            <a:noFill/>
          </a:ln>
          <a:effectLst>
            <a:outerShdw dist="9525" algn="bl" rotWithShape="0">
              <a:schemeClr val="lt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457199" y="1122100"/>
            <a:ext cx="3938067" cy="28992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sz="4000">
                <a:latin typeface="+mj-lt"/>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rPr lang="en-US"/>
              <a:t>Click to edit Master title style</a:t>
            </a:r>
            <a:endParaRPr/>
          </a:p>
        </p:txBody>
      </p:sp>
      <p:pic>
        <p:nvPicPr>
          <p:cNvPr id="4" name="Picture 3" descr="A picture containing text, clipart&#10;&#10;Description automatically generated">
            <a:extLst>
              <a:ext uri="{FF2B5EF4-FFF2-40B4-BE49-F238E27FC236}">
                <a16:creationId xmlns:a16="http://schemas.microsoft.com/office/drawing/2014/main" id="{48D22508-5E1E-4F99-B776-69DD5410225E}"/>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8314125" y="4284286"/>
            <a:ext cx="720000" cy="720000"/>
          </a:xfrm>
          <a:prstGeom prst="rect">
            <a:avLst/>
          </a:prstGeom>
        </p:spPr>
      </p:pic>
    </p:spTree>
    <p:extLst>
      <p:ext uri="{BB962C8B-B14F-4D97-AF65-F5344CB8AC3E}">
        <p14:creationId xmlns:p14="http://schemas.microsoft.com/office/powerpoint/2010/main" val="366062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7F00-9163-49E6-AF97-DB3D24BF4A0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EEB7CA-CE96-4265-9712-2AEC3F3F55D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CFF3C-31A7-44D2-8C30-DDEDA5AB1841}"/>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5" name="Footer Placeholder 4">
            <a:extLst>
              <a:ext uri="{FF2B5EF4-FFF2-40B4-BE49-F238E27FC236}">
                <a16:creationId xmlns:a16="http://schemas.microsoft.com/office/drawing/2014/main" id="{C6094DBA-9DC6-4F43-9133-633E5725B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8810FE-95DA-4DB7-B315-CAE56891C3CD}"/>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9194299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250B-D2E6-4BF9-8106-19EC7EE5A0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38BA77-91C9-4EF5-B795-F8A4FB56730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00011A-E56B-468F-8308-272976F005B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86622F-0FFB-49C5-AFDB-C61713CE6B87}"/>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6" name="Footer Placeholder 5">
            <a:extLst>
              <a:ext uri="{FF2B5EF4-FFF2-40B4-BE49-F238E27FC236}">
                <a16:creationId xmlns:a16="http://schemas.microsoft.com/office/drawing/2014/main" id="{30059D98-8A1E-4615-98E9-784D5FC0F7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71F4DE-003A-4163-9C1F-9ADC27243FFB}"/>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42840024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B29F-D28E-4AF3-B598-B80A906EF37F}"/>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E39BD9-E01A-4E1D-BB9E-0131BB00F61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63BDE-11F2-4555-A831-39A18C21238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670582-041F-4740-953B-116E56C384A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FE5113-3C4D-4EFB-B97C-91FEF50BAB2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060CC2-6B2C-42B7-9B39-F523ED630448}"/>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8" name="Footer Placeholder 7">
            <a:extLst>
              <a:ext uri="{FF2B5EF4-FFF2-40B4-BE49-F238E27FC236}">
                <a16:creationId xmlns:a16="http://schemas.microsoft.com/office/drawing/2014/main" id="{7A258513-43AD-481C-BB75-998390B46B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BECC0E-C68E-43F3-9AFF-DBE0C48492A5}"/>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23539207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2FC2-2150-4604-98C2-EB3A0C46D5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8B908-A45F-4458-B8BA-4DB0AF74D030}"/>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4" name="Footer Placeholder 3">
            <a:extLst>
              <a:ext uri="{FF2B5EF4-FFF2-40B4-BE49-F238E27FC236}">
                <a16:creationId xmlns:a16="http://schemas.microsoft.com/office/drawing/2014/main" id="{A2282010-B4E4-403A-81F4-6C51A8639B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BAA9F3-1273-4FCA-BF66-6744BBF55AE8}"/>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3480243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06297-94AD-4E88-9B44-7D24F00C0416}"/>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3" name="Footer Placeholder 2">
            <a:extLst>
              <a:ext uri="{FF2B5EF4-FFF2-40B4-BE49-F238E27FC236}">
                <a16:creationId xmlns:a16="http://schemas.microsoft.com/office/drawing/2014/main" id="{F20E6133-98AD-422E-BD40-E657D61CF2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AAA03C-B6FE-4B45-983C-050ECE083451}"/>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33125177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2F22-2E6B-4907-9B21-39916E0230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948FA6-565A-4A02-9978-D8AEC98C3DC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03E7AC-A1AF-4806-A5CC-EF7C608F647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66DED1-08BA-4AF3-AE7D-E6C7D1BCED1B}"/>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6" name="Footer Placeholder 5">
            <a:extLst>
              <a:ext uri="{FF2B5EF4-FFF2-40B4-BE49-F238E27FC236}">
                <a16:creationId xmlns:a16="http://schemas.microsoft.com/office/drawing/2014/main" id="{4890AEB0-0E07-44F6-9DB1-3D42D06337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82C66-E29E-4F22-9758-D50C520A2A7E}"/>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61128200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98C8-B02A-4C9C-B2A2-7B9214C4705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D97AF0-CB32-4EAB-B6B8-C597BDE6641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4FFD77C-166E-4330-9EE6-54DA09191E1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725447-9F13-438C-8168-CA68C3507B57}"/>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6" name="Footer Placeholder 5">
            <a:extLst>
              <a:ext uri="{FF2B5EF4-FFF2-40B4-BE49-F238E27FC236}">
                <a16:creationId xmlns:a16="http://schemas.microsoft.com/office/drawing/2014/main" id="{EFE04446-68BB-4666-8647-4C0FD04C1D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BA2E97-F2D1-4096-9B12-D8E793913E91}"/>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151558053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53BE-A31F-436F-B65D-9F8E1B3A41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6BF6A8-AE05-4634-8633-54C81EFF92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FC9DB4-60C8-4A86-9A37-5B0AB31D6ACA}"/>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5" name="Footer Placeholder 4">
            <a:extLst>
              <a:ext uri="{FF2B5EF4-FFF2-40B4-BE49-F238E27FC236}">
                <a16:creationId xmlns:a16="http://schemas.microsoft.com/office/drawing/2014/main" id="{81F58EDB-A6F6-46CB-8CF6-65446DB8D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3C56C4-7C10-48B5-8BB1-97D06D4498D4}"/>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408825237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D7688-60B3-4F4C-81E0-D3AD8BEA227B}"/>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B8F24B-046A-40FB-9E58-A3DB110B714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2B948-15C2-4A5F-B114-2C9BB003EA10}"/>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5" name="Footer Placeholder 4">
            <a:extLst>
              <a:ext uri="{FF2B5EF4-FFF2-40B4-BE49-F238E27FC236}">
                <a16:creationId xmlns:a16="http://schemas.microsoft.com/office/drawing/2014/main" id="{93313402-1C28-42C1-8458-D4F189477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C8977C-7118-4682-B57F-9A0585519517}"/>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42861288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Shape 44"/>
        <p:cNvGrpSpPr/>
        <p:nvPr/>
      </p:nvGrpSpPr>
      <p:grpSpPr>
        <a:xfrm>
          <a:off x="0" y="0"/>
          <a:ext cx="0" cy="0"/>
          <a:chOff x="0" y="0"/>
          <a:chExt cx="0" cy="0"/>
        </a:xfrm>
      </p:grpSpPr>
      <p:sp>
        <p:nvSpPr>
          <p:cNvPr id="45" name="Google Shape;45;p8"/>
          <p:cNvSpPr/>
          <p:nvPr/>
        </p:nvSpPr>
        <p:spPr>
          <a:xfrm>
            <a:off x="0" y="-19"/>
            <a:ext cx="9144000"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rgbClr val="0F1E28">
              <a:alpha val="86030"/>
            </a:srgb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8"/>
          <p:cNvSpPr txBox="1">
            <a:spLocks noGrp="1"/>
          </p:cNvSpPr>
          <p:nvPr>
            <p:ph type="title" hasCustomPrompt="1"/>
          </p:nvPr>
        </p:nvSpPr>
        <p:spPr>
          <a:xfrm>
            <a:off x="457199" y="587675"/>
            <a:ext cx="7572615" cy="7188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51" name="Google Shape;5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BCA89E7-9EF1-466E-9B82-F01748C05CD8}" type="slidenum">
              <a:rPr lang="en-GB" smtClean="0"/>
              <a:t>‹#›</a:t>
            </a:fld>
            <a:endParaRPr lang="en-GB"/>
          </a:p>
        </p:txBody>
      </p:sp>
      <p:pic>
        <p:nvPicPr>
          <p:cNvPr id="8" name="Picture 7" descr="A picture containing text, clipart&#10;&#10;Description automatically generated">
            <a:extLst>
              <a:ext uri="{FF2B5EF4-FFF2-40B4-BE49-F238E27FC236}">
                <a16:creationId xmlns:a16="http://schemas.microsoft.com/office/drawing/2014/main" id="{159D9CEA-925F-44C3-A0F7-1394DB0F59AC}"/>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8263443" y="119540"/>
            <a:ext cx="720000" cy="720000"/>
          </a:xfrm>
          <a:prstGeom prst="rect">
            <a:avLst/>
          </a:prstGeom>
        </p:spPr>
      </p:pic>
      <p:sp>
        <p:nvSpPr>
          <p:cNvPr id="9" name="Google Shape;48;p8">
            <a:extLst>
              <a:ext uri="{FF2B5EF4-FFF2-40B4-BE49-F238E27FC236}">
                <a16:creationId xmlns:a16="http://schemas.microsoft.com/office/drawing/2014/main" id="{D866890B-526B-4175-B733-8B46DCF35EA7}"/>
              </a:ext>
            </a:extLst>
          </p:cNvPr>
          <p:cNvSpPr txBox="1">
            <a:spLocks noGrp="1"/>
          </p:cNvSpPr>
          <p:nvPr>
            <p:ph type="body" idx="1" hasCustomPrompt="1"/>
          </p:nvPr>
        </p:nvSpPr>
        <p:spPr>
          <a:xfrm>
            <a:off x="457200" y="1421050"/>
            <a:ext cx="5756981" cy="3283800"/>
          </a:xfrm>
          <a:prstGeom prst="rect">
            <a:avLst/>
          </a:prstGeom>
        </p:spPr>
        <p:txBody>
          <a:bodyPr spcFirstLastPara="1" wrap="square" lIns="72000" tIns="0" rIns="72000" bIns="0" anchor="t" anchorCtr="0">
            <a:noAutofit/>
          </a:bodyPr>
          <a:lstStyle>
            <a:lvl1pPr marL="457189" lvl="0" indent="-323842" rtl="0">
              <a:spcBef>
                <a:spcPts val="600"/>
              </a:spcBef>
              <a:spcAft>
                <a:spcPts val="0"/>
              </a:spcAft>
              <a:buSzPts val="1500"/>
              <a:buFont typeface="Arial" panose="020B0604020202020204" pitchFamily="34" charset="0"/>
              <a:buChar char="▲"/>
              <a:defRPr sz="1500">
                <a:solidFill>
                  <a:schemeClr val="bg1"/>
                </a:solidFill>
                <a:latin typeface="+mn-lt"/>
              </a:defRPr>
            </a:lvl1pPr>
            <a:lvl2pPr marL="914378" lvl="1" indent="-323842" rtl="0">
              <a:spcBef>
                <a:spcPts val="0"/>
              </a:spcBef>
              <a:spcAft>
                <a:spcPts val="0"/>
              </a:spcAft>
              <a:buSzPts val="1500"/>
              <a:buChar char="-"/>
              <a:defRPr sz="1500"/>
            </a:lvl2pPr>
            <a:lvl3pPr marL="1371566" lvl="2" indent="-323842" rtl="0">
              <a:spcBef>
                <a:spcPts val="0"/>
              </a:spcBef>
              <a:spcAft>
                <a:spcPts val="0"/>
              </a:spcAft>
              <a:buSzPts val="1500"/>
              <a:buChar char="-"/>
              <a:defRPr sz="1500"/>
            </a:lvl3pPr>
            <a:lvl4pPr marL="1828754" lvl="3" indent="-323842" rtl="0">
              <a:spcBef>
                <a:spcPts val="0"/>
              </a:spcBef>
              <a:spcAft>
                <a:spcPts val="0"/>
              </a:spcAft>
              <a:buSzPts val="1500"/>
              <a:buChar char="-"/>
              <a:defRPr sz="1500"/>
            </a:lvl4pPr>
            <a:lvl5pPr marL="2285943" lvl="4" indent="-323842" rtl="0">
              <a:spcBef>
                <a:spcPts val="0"/>
              </a:spcBef>
              <a:spcAft>
                <a:spcPts val="0"/>
              </a:spcAft>
              <a:buSzPts val="1500"/>
              <a:buChar char="○"/>
              <a:defRPr sz="1500"/>
            </a:lvl5pPr>
            <a:lvl6pPr marL="2743132" lvl="5" indent="-323842" rtl="0">
              <a:spcBef>
                <a:spcPts val="0"/>
              </a:spcBef>
              <a:spcAft>
                <a:spcPts val="0"/>
              </a:spcAft>
              <a:buSzPts val="1500"/>
              <a:buChar char="■"/>
              <a:defRPr sz="1500"/>
            </a:lvl6pPr>
            <a:lvl7pPr marL="3200320" lvl="6" indent="-323842" rtl="0">
              <a:spcBef>
                <a:spcPts val="0"/>
              </a:spcBef>
              <a:spcAft>
                <a:spcPts val="0"/>
              </a:spcAft>
              <a:buSzPts val="1500"/>
              <a:buChar char="●"/>
              <a:defRPr sz="1500"/>
            </a:lvl7pPr>
            <a:lvl8pPr marL="3657509" lvl="7" indent="-323842" rtl="0">
              <a:spcBef>
                <a:spcPts val="0"/>
              </a:spcBef>
              <a:spcAft>
                <a:spcPts val="0"/>
              </a:spcAft>
              <a:buSzPts val="1500"/>
              <a:buChar char="○"/>
              <a:defRPr sz="1500"/>
            </a:lvl8pPr>
            <a:lvl9pPr marL="4114697" lvl="8" indent="-323842" rtl="0">
              <a:spcBef>
                <a:spcPts val="0"/>
              </a:spcBef>
              <a:spcAft>
                <a:spcPts val="0"/>
              </a:spcAft>
              <a:buSzPts val="1500"/>
              <a:buChar char="■"/>
              <a:defRPr sz="1500"/>
            </a:lvl9pPr>
          </a:lstStyle>
          <a:p>
            <a:r>
              <a:rPr lang="en-GB"/>
              <a:t>Click to add text</a:t>
            </a:r>
          </a:p>
          <a:p>
            <a:endParaRPr/>
          </a:p>
        </p:txBody>
      </p:sp>
    </p:spTree>
    <p:extLst>
      <p:ext uri="{BB962C8B-B14F-4D97-AF65-F5344CB8AC3E}">
        <p14:creationId xmlns:p14="http://schemas.microsoft.com/office/powerpoint/2010/main" val="235694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Shape 44"/>
        <p:cNvGrpSpPr/>
        <p:nvPr/>
      </p:nvGrpSpPr>
      <p:grpSpPr>
        <a:xfrm>
          <a:off x="0" y="0"/>
          <a:ext cx="0" cy="0"/>
          <a:chOff x="0" y="0"/>
          <a:chExt cx="0" cy="0"/>
        </a:xfrm>
      </p:grpSpPr>
      <p:sp>
        <p:nvSpPr>
          <p:cNvPr id="45" name="Google Shape;45;p8"/>
          <p:cNvSpPr/>
          <p:nvPr/>
        </p:nvSpPr>
        <p:spPr>
          <a:xfrm>
            <a:off x="0" y="-19"/>
            <a:ext cx="9144000"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alpha val="8603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8"/>
          <p:cNvSpPr txBox="1">
            <a:spLocks noGrp="1"/>
          </p:cNvSpPr>
          <p:nvPr>
            <p:ph type="title" hasCustomPrompt="1"/>
          </p:nvPr>
        </p:nvSpPr>
        <p:spPr>
          <a:xfrm>
            <a:off x="457199" y="587675"/>
            <a:ext cx="7572615" cy="7188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51" name="Google Shape;5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 name="Picture 7" descr="A picture containing text, clipart&#10;&#10;Description automatically generated">
            <a:extLst>
              <a:ext uri="{FF2B5EF4-FFF2-40B4-BE49-F238E27FC236}">
                <a16:creationId xmlns:a16="http://schemas.microsoft.com/office/drawing/2014/main" id="{159D9CEA-925F-44C3-A0F7-1394DB0F59AC}"/>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8263443" y="119540"/>
            <a:ext cx="720000" cy="720000"/>
          </a:xfrm>
          <a:prstGeom prst="rect">
            <a:avLst/>
          </a:prstGeom>
        </p:spPr>
      </p:pic>
      <p:sp>
        <p:nvSpPr>
          <p:cNvPr id="9" name="Google Shape;48;p8">
            <a:extLst>
              <a:ext uri="{FF2B5EF4-FFF2-40B4-BE49-F238E27FC236}">
                <a16:creationId xmlns:a16="http://schemas.microsoft.com/office/drawing/2014/main" id="{D866890B-526B-4175-B733-8B46DCF35EA7}"/>
              </a:ext>
            </a:extLst>
          </p:cNvPr>
          <p:cNvSpPr txBox="1">
            <a:spLocks noGrp="1"/>
          </p:cNvSpPr>
          <p:nvPr>
            <p:ph type="body" idx="1" hasCustomPrompt="1"/>
          </p:nvPr>
        </p:nvSpPr>
        <p:spPr>
          <a:xfrm>
            <a:off x="457200" y="1421050"/>
            <a:ext cx="5756981" cy="3283800"/>
          </a:xfrm>
          <a:prstGeom prst="rect">
            <a:avLst/>
          </a:prstGeom>
        </p:spPr>
        <p:txBody>
          <a:bodyPr spcFirstLastPara="1" wrap="square" lIns="72000" tIns="0" rIns="72000" bIns="0" anchor="t" anchorCtr="0">
            <a:noAutofit/>
          </a:bodyPr>
          <a:lstStyle>
            <a:lvl1pPr marL="457189" lvl="0" indent="-323842" rtl="0">
              <a:spcBef>
                <a:spcPts val="600"/>
              </a:spcBef>
              <a:spcAft>
                <a:spcPts val="0"/>
              </a:spcAft>
              <a:buSzPts val="1500"/>
              <a:buFont typeface="Arial" panose="020B0604020202020204" pitchFamily="34" charset="0"/>
              <a:buChar char="▲"/>
              <a:defRPr sz="1500">
                <a:solidFill>
                  <a:schemeClr val="tx1"/>
                </a:solidFill>
                <a:latin typeface="+mn-lt"/>
              </a:defRPr>
            </a:lvl1pPr>
            <a:lvl2pPr marL="914378" lvl="1" indent="-323842" rtl="0">
              <a:spcBef>
                <a:spcPts val="0"/>
              </a:spcBef>
              <a:spcAft>
                <a:spcPts val="0"/>
              </a:spcAft>
              <a:buSzPts val="1500"/>
              <a:buChar char="-"/>
              <a:defRPr sz="1500"/>
            </a:lvl2pPr>
            <a:lvl3pPr marL="1371566" lvl="2" indent="-323842" rtl="0">
              <a:spcBef>
                <a:spcPts val="0"/>
              </a:spcBef>
              <a:spcAft>
                <a:spcPts val="0"/>
              </a:spcAft>
              <a:buSzPts val="1500"/>
              <a:buChar char="-"/>
              <a:defRPr sz="1500"/>
            </a:lvl3pPr>
            <a:lvl4pPr marL="1828754" lvl="3" indent="-323842" rtl="0">
              <a:spcBef>
                <a:spcPts val="0"/>
              </a:spcBef>
              <a:spcAft>
                <a:spcPts val="0"/>
              </a:spcAft>
              <a:buSzPts val="1500"/>
              <a:buChar char="-"/>
              <a:defRPr sz="1500"/>
            </a:lvl4pPr>
            <a:lvl5pPr marL="2285943" lvl="4" indent="-323842" rtl="0">
              <a:spcBef>
                <a:spcPts val="0"/>
              </a:spcBef>
              <a:spcAft>
                <a:spcPts val="0"/>
              </a:spcAft>
              <a:buSzPts val="1500"/>
              <a:buChar char="○"/>
              <a:defRPr sz="1500"/>
            </a:lvl5pPr>
            <a:lvl6pPr marL="2743132" lvl="5" indent="-323842" rtl="0">
              <a:spcBef>
                <a:spcPts val="0"/>
              </a:spcBef>
              <a:spcAft>
                <a:spcPts val="0"/>
              </a:spcAft>
              <a:buSzPts val="1500"/>
              <a:buChar char="■"/>
              <a:defRPr sz="1500"/>
            </a:lvl6pPr>
            <a:lvl7pPr marL="3200320" lvl="6" indent="-323842" rtl="0">
              <a:spcBef>
                <a:spcPts val="0"/>
              </a:spcBef>
              <a:spcAft>
                <a:spcPts val="0"/>
              </a:spcAft>
              <a:buSzPts val="1500"/>
              <a:buChar char="●"/>
              <a:defRPr sz="1500"/>
            </a:lvl7pPr>
            <a:lvl8pPr marL="3657509" lvl="7" indent="-323842" rtl="0">
              <a:spcBef>
                <a:spcPts val="0"/>
              </a:spcBef>
              <a:spcAft>
                <a:spcPts val="0"/>
              </a:spcAft>
              <a:buSzPts val="1500"/>
              <a:buChar char="○"/>
              <a:defRPr sz="1500"/>
            </a:lvl8pPr>
            <a:lvl9pPr marL="4114697" lvl="8" indent="-323842" rtl="0">
              <a:spcBef>
                <a:spcPts val="0"/>
              </a:spcBef>
              <a:spcAft>
                <a:spcPts val="0"/>
              </a:spcAft>
              <a:buSzPts val="1500"/>
              <a:buChar char="■"/>
              <a:defRPr sz="1500"/>
            </a:lvl9pPr>
          </a:lstStyle>
          <a:p>
            <a:r>
              <a:rPr lang="en-GB"/>
              <a:t>Click to add text</a:t>
            </a:r>
          </a:p>
          <a:p>
            <a:endParaRPr/>
          </a:p>
        </p:txBody>
      </p:sp>
    </p:spTree>
    <p:extLst>
      <p:ext uri="{BB962C8B-B14F-4D97-AF65-F5344CB8AC3E}">
        <p14:creationId xmlns:p14="http://schemas.microsoft.com/office/powerpoint/2010/main" val="308341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ext light">
    <p:bg>
      <p:bgPr>
        <a:solidFill>
          <a:schemeClr val="bg1"/>
        </a:solidFill>
        <a:effectLst/>
      </p:bgPr>
    </p:bg>
    <p:spTree>
      <p:nvGrpSpPr>
        <p:cNvPr id="1" name=""/>
        <p:cNvGrpSpPr/>
        <p:nvPr/>
      </p:nvGrpSpPr>
      <p:grpSpPr>
        <a:xfrm>
          <a:off x="0" y="0"/>
          <a:ext cx="0" cy="0"/>
          <a:chOff x="0" y="0"/>
          <a:chExt cx="0" cy="0"/>
        </a:xfrm>
      </p:grpSpPr>
      <p:sp>
        <p:nvSpPr>
          <p:cNvPr id="4" name="Google Shape;67;p12">
            <a:extLst>
              <a:ext uri="{FF2B5EF4-FFF2-40B4-BE49-F238E27FC236}">
                <a16:creationId xmlns:a16="http://schemas.microsoft.com/office/drawing/2014/main" id="{BE9C7AA7-D5B5-42F7-BC3F-A74CEAA852CC}"/>
              </a:ext>
            </a:extLst>
          </p:cNvPr>
          <p:cNvSpPr/>
          <p:nvPr/>
        </p:nvSpPr>
        <p:spPr>
          <a:xfrm flipH="1">
            <a:off x="5101200" y="1"/>
            <a:ext cx="4042800" cy="5171276"/>
          </a:xfrm>
          <a:custGeom>
            <a:avLst/>
            <a:gdLst/>
            <a:ahLst/>
            <a:cxnLst/>
            <a:rect l="l" t="t" r="r" b="b"/>
            <a:pathLst>
              <a:path w="161407" h="206500" extrusionOk="0">
                <a:moveTo>
                  <a:pt x="71935" y="206500"/>
                </a:moveTo>
                <a:lnTo>
                  <a:pt x="161407" y="0"/>
                </a:lnTo>
                <a:lnTo>
                  <a:pt x="0" y="0"/>
                </a:lnTo>
                <a:lnTo>
                  <a:pt x="0" y="206143"/>
                </a:lnTo>
                <a:close/>
              </a:path>
            </a:pathLst>
          </a:custGeom>
          <a:solidFill>
            <a:srgbClr val="0F1E28">
              <a:alpha val="86030"/>
            </a:srgbClr>
          </a:solidFill>
          <a:ln>
            <a:noFill/>
          </a:ln>
          <a:effectLst>
            <a:outerShdw dist="9525" algn="bl" rotWithShape="0">
              <a:schemeClr val="lt1">
                <a:alpha val="15000"/>
              </a:schemeClr>
            </a:outerShdw>
          </a:effectLst>
        </p:spPr>
      </p:sp>
      <p:sp>
        <p:nvSpPr>
          <p:cNvPr id="2" name="Title 1">
            <a:extLst>
              <a:ext uri="{FF2B5EF4-FFF2-40B4-BE49-F238E27FC236}">
                <a16:creationId xmlns:a16="http://schemas.microsoft.com/office/drawing/2014/main" id="{2C344D3C-B4BC-4DD8-9CEE-17CD22C7736E}"/>
              </a:ext>
            </a:extLst>
          </p:cNvPr>
          <p:cNvSpPr>
            <a:spLocks noGrp="1"/>
          </p:cNvSpPr>
          <p:nvPr>
            <p:ph type="title"/>
          </p:nvPr>
        </p:nvSpPr>
        <p:spPr>
          <a:xfrm>
            <a:off x="457200" y="274639"/>
            <a:ext cx="7645686" cy="993775"/>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B9ED0D03-85BF-4821-8568-CA73780E6172}"/>
              </a:ext>
            </a:extLst>
          </p:cNvPr>
          <p:cNvSpPr>
            <a:spLocks noGrp="1"/>
          </p:cNvSpPr>
          <p:nvPr>
            <p:ph type="sldNum" idx="10"/>
          </p:nvPr>
        </p:nvSpPr>
        <p:spPr/>
        <p:txBody>
          <a:bodyPr/>
          <a:lstStyle/>
          <a:p>
            <a:fld id="{3BCA89E7-9EF1-466E-9B82-F01748C05CD8}" type="slidenum">
              <a:rPr lang="en-GB" smtClean="0"/>
              <a:t>‹#›</a:t>
            </a:fld>
            <a:endParaRPr lang="en-GB"/>
          </a:p>
        </p:txBody>
      </p:sp>
      <p:sp>
        <p:nvSpPr>
          <p:cNvPr id="5" name="Google Shape;21;p4">
            <a:extLst>
              <a:ext uri="{FF2B5EF4-FFF2-40B4-BE49-F238E27FC236}">
                <a16:creationId xmlns:a16="http://schemas.microsoft.com/office/drawing/2014/main" id="{6F25192C-E746-45D3-A9BB-B29BAD0CE141}"/>
              </a:ext>
            </a:extLst>
          </p:cNvPr>
          <p:cNvSpPr txBox="1">
            <a:spLocks noGrp="1"/>
          </p:cNvSpPr>
          <p:nvPr>
            <p:ph type="body" idx="1"/>
          </p:nvPr>
        </p:nvSpPr>
        <p:spPr>
          <a:xfrm>
            <a:off x="457201" y="1459966"/>
            <a:ext cx="5228985" cy="2999834"/>
          </a:xfrm>
          <a:prstGeom prst="rect">
            <a:avLst/>
          </a:prstGeom>
        </p:spPr>
        <p:txBody>
          <a:bodyPr spcFirstLastPara="1" wrap="square" lIns="0" tIns="0" rIns="0" bIns="0" anchor="t" anchorCtr="0">
            <a:noAutofit/>
          </a:bodyPr>
          <a:lstStyle>
            <a:lvl1pPr marL="457189" lvl="0" indent="-380990" algn="l" rtl="0">
              <a:spcBef>
                <a:spcPts val="600"/>
              </a:spcBef>
              <a:spcAft>
                <a:spcPts val="0"/>
              </a:spcAft>
              <a:buSzPct val="100000"/>
              <a:buFont typeface="Arial" panose="020B0604020202020204" pitchFamily="34" charset="0"/>
              <a:buChar char="▲"/>
              <a:defRPr>
                <a:solidFill>
                  <a:schemeClr val="tx1"/>
                </a:solidFill>
                <a:latin typeface="+mn-lt"/>
              </a:defRPr>
            </a:lvl1pPr>
            <a:lvl2pPr marL="914378" lvl="1" indent="-380990" algn="ctr" rtl="0">
              <a:spcBef>
                <a:spcPts val="0"/>
              </a:spcBef>
              <a:spcAft>
                <a:spcPts val="0"/>
              </a:spcAft>
              <a:buSzPts val="2400"/>
              <a:buChar char="-"/>
              <a:defRPr/>
            </a:lvl2pPr>
            <a:lvl3pPr marL="1371566" lvl="2" indent="-380990" algn="ctr" rtl="0">
              <a:spcBef>
                <a:spcPts val="0"/>
              </a:spcBef>
              <a:spcAft>
                <a:spcPts val="0"/>
              </a:spcAft>
              <a:buSzPts val="2400"/>
              <a:buChar char="-"/>
              <a:defRPr/>
            </a:lvl3pPr>
            <a:lvl4pPr marL="1828754" lvl="3" indent="-380990" algn="ctr" rtl="0">
              <a:spcBef>
                <a:spcPts val="0"/>
              </a:spcBef>
              <a:spcAft>
                <a:spcPts val="0"/>
              </a:spcAft>
              <a:buSzPts val="2400"/>
              <a:buChar char="-"/>
              <a:defRPr/>
            </a:lvl4pPr>
            <a:lvl5pPr marL="2285943" lvl="4" indent="-380990" algn="ctr" rtl="0">
              <a:spcBef>
                <a:spcPts val="0"/>
              </a:spcBef>
              <a:spcAft>
                <a:spcPts val="0"/>
              </a:spcAft>
              <a:buSzPts val="2400"/>
              <a:buChar char="○"/>
              <a:defRPr/>
            </a:lvl5pPr>
            <a:lvl6pPr marL="2743132" lvl="5" indent="-380990" algn="ctr" rtl="0">
              <a:spcBef>
                <a:spcPts val="0"/>
              </a:spcBef>
              <a:spcAft>
                <a:spcPts val="0"/>
              </a:spcAft>
              <a:buSzPts val="2400"/>
              <a:buChar char="■"/>
              <a:defRPr/>
            </a:lvl6pPr>
            <a:lvl7pPr marL="3200320" lvl="6" indent="-380990" algn="ctr" rtl="0">
              <a:spcBef>
                <a:spcPts val="0"/>
              </a:spcBef>
              <a:spcAft>
                <a:spcPts val="0"/>
              </a:spcAft>
              <a:buSzPts val="2400"/>
              <a:buChar char="●"/>
              <a:defRPr/>
            </a:lvl7pPr>
            <a:lvl8pPr marL="3657509" lvl="7" indent="-380990" algn="ctr" rtl="0">
              <a:spcBef>
                <a:spcPts val="0"/>
              </a:spcBef>
              <a:spcAft>
                <a:spcPts val="0"/>
              </a:spcAft>
              <a:buSzPts val="2400"/>
              <a:buChar char="○"/>
              <a:defRPr/>
            </a:lvl8pPr>
            <a:lvl9pPr marL="4114697" lvl="8" indent="-380990" algn="ctr" rtl="0">
              <a:spcBef>
                <a:spcPts val="0"/>
              </a:spcBef>
              <a:spcAft>
                <a:spcPts val="0"/>
              </a:spcAft>
              <a:buSzPts val="2400"/>
              <a:buChar char="■"/>
              <a:defRPr/>
            </a:lvl9pPr>
          </a:lstStyle>
          <a:p>
            <a:pPr lvl="0"/>
            <a:r>
              <a:rPr lang="en-US"/>
              <a:t>Click to edit Master text styles</a:t>
            </a:r>
          </a:p>
        </p:txBody>
      </p:sp>
      <p:pic>
        <p:nvPicPr>
          <p:cNvPr id="7" name="Picture 6" descr="A picture containing text, clipart&#10;&#10;Description automatically generated">
            <a:extLst>
              <a:ext uri="{FF2B5EF4-FFF2-40B4-BE49-F238E27FC236}">
                <a16:creationId xmlns:a16="http://schemas.microsoft.com/office/drawing/2014/main" id="{9B42D7EF-171B-4A33-8BC4-F9D0C3928EB8}"/>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a:off x="8263443" y="119540"/>
            <a:ext cx="720000" cy="720000"/>
          </a:xfrm>
          <a:prstGeom prst="rect">
            <a:avLst/>
          </a:prstGeom>
        </p:spPr>
      </p:pic>
    </p:spTree>
    <p:extLst>
      <p:ext uri="{BB962C8B-B14F-4D97-AF65-F5344CB8AC3E}">
        <p14:creationId xmlns:p14="http://schemas.microsoft.com/office/powerpoint/2010/main" val="127956788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1_Title + 3 columns">
    <p:bg>
      <p:bgPr>
        <a:blipFill dpi="0" rotWithShape="1">
          <a:blip r:embed="rId2" cstate="email">
            <a:duotone>
              <a:prstClr val="black"/>
              <a:schemeClr val="accent3">
                <a:tint val="45000"/>
                <a:satMod val="400000"/>
              </a:schemeClr>
            </a:duotone>
            <a:extLst>
              <a:ext uri="{28A0092B-C50C-407E-A947-70E740481C1C}">
                <a14:useLocalDpi xmlns:a14="http://schemas.microsoft.com/office/drawing/2010/main"/>
              </a:ext>
            </a:extLst>
          </a:blip>
          <a:srcRect/>
          <a:stretch>
            <a:fillRect t="-9000" b="-9000"/>
          </a:stretch>
        </a:blipFill>
        <a:effectLst/>
      </p:bgPr>
    </p:bg>
    <p:spTree>
      <p:nvGrpSpPr>
        <p:cNvPr id="1" name="Shape 44"/>
        <p:cNvGrpSpPr/>
        <p:nvPr/>
      </p:nvGrpSpPr>
      <p:grpSpPr>
        <a:xfrm>
          <a:off x="0" y="0"/>
          <a:ext cx="0" cy="0"/>
          <a:chOff x="0" y="0"/>
          <a:chExt cx="0" cy="0"/>
        </a:xfrm>
      </p:grpSpPr>
      <p:sp>
        <p:nvSpPr>
          <p:cNvPr id="45" name="Google Shape;45;p8"/>
          <p:cNvSpPr/>
          <p:nvPr/>
        </p:nvSpPr>
        <p:spPr>
          <a:xfrm>
            <a:off x="0" y="-19"/>
            <a:ext cx="9144000"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rgbClr val="0F1E28">
              <a:alpha val="86030"/>
            </a:srgb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8"/>
          <p:cNvSpPr txBox="1">
            <a:spLocks noGrp="1"/>
          </p:cNvSpPr>
          <p:nvPr>
            <p:ph type="title" hasCustomPrompt="1"/>
          </p:nvPr>
        </p:nvSpPr>
        <p:spPr>
          <a:xfrm>
            <a:off x="457200" y="587675"/>
            <a:ext cx="5756982" cy="7188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51" name="Google Shape;5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BCA89E7-9EF1-466E-9B82-F01748C05CD8}" type="slidenum">
              <a:rPr lang="en-GB" smtClean="0"/>
              <a:t>‹#›</a:t>
            </a:fld>
            <a:endParaRPr lang="en-GB"/>
          </a:p>
        </p:txBody>
      </p:sp>
      <p:pic>
        <p:nvPicPr>
          <p:cNvPr id="8" name="Picture 7" descr="A picture containing text, clipart&#10;&#10;Description automatically generated">
            <a:extLst>
              <a:ext uri="{FF2B5EF4-FFF2-40B4-BE49-F238E27FC236}">
                <a16:creationId xmlns:a16="http://schemas.microsoft.com/office/drawing/2014/main" id="{159D9CEA-925F-44C3-A0F7-1394DB0F59AC}"/>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8263443" y="119540"/>
            <a:ext cx="720000" cy="720000"/>
          </a:xfrm>
          <a:prstGeom prst="rect">
            <a:avLst/>
          </a:prstGeom>
        </p:spPr>
      </p:pic>
      <p:sp>
        <p:nvSpPr>
          <p:cNvPr id="9" name="Google Shape;48;p8">
            <a:extLst>
              <a:ext uri="{FF2B5EF4-FFF2-40B4-BE49-F238E27FC236}">
                <a16:creationId xmlns:a16="http://schemas.microsoft.com/office/drawing/2014/main" id="{D866890B-526B-4175-B733-8B46DCF35EA7}"/>
              </a:ext>
            </a:extLst>
          </p:cNvPr>
          <p:cNvSpPr txBox="1">
            <a:spLocks noGrp="1"/>
          </p:cNvSpPr>
          <p:nvPr>
            <p:ph type="body" idx="1" hasCustomPrompt="1"/>
          </p:nvPr>
        </p:nvSpPr>
        <p:spPr>
          <a:xfrm>
            <a:off x="457200" y="1421050"/>
            <a:ext cx="1800000" cy="3283800"/>
          </a:xfrm>
          <a:prstGeom prst="rect">
            <a:avLst/>
          </a:prstGeom>
        </p:spPr>
        <p:txBody>
          <a:bodyPr spcFirstLastPara="1" wrap="square" lIns="72000" tIns="0" rIns="72000" bIns="0" anchor="t" anchorCtr="0">
            <a:noAutofit/>
          </a:bodyPr>
          <a:lstStyle>
            <a:lvl1pPr marL="457189" lvl="0" indent="-323842" rtl="0">
              <a:spcBef>
                <a:spcPts val="600"/>
              </a:spcBef>
              <a:spcAft>
                <a:spcPts val="0"/>
              </a:spcAft>
              <a:buSzPts val="1500"/>
              <a:buFont typeface="Arial" panose="020B0604020202020204" pitchFamily="34" charset="0"/>
              <a:buChar char="▲"/>
              <a:defRPr sz="1500">
                <a:solidFill>
                  <a:schemeClr val="bg1"/>
                </a:solidFill>
                <a:latin typeface="+mn-lt"/>
              </a:defRPr>
            </a:lvl1pPr>
            <a:lvl2pPr marL="914378" lvl="1" indent="-323842" rtl="0">
              <a:spcBef>
                <a:spcPts val="0"/>
              </a:spcBef>
              <a:spcAft>
                <a:spcPts val="0"/>
              </a:spcAft>
              <a:buSzPts val="1500"/>
              <a:buChar char="-"/>
              <a:defRPr sz="1500"/>
            </a:lvl2pPr>
            <a:lvl3pPr marL="1371566" lvl="2" indent="-323842" rtl="0">
              <a:spcBef>
                <a:spcPts val="0"/>
              </a:spcBef>
              <a:spcAft>
                <a:spcPts val="0"/>
              </a:spcAft>
              <a:buSzPts val="1500"/>
              <a:buChar char="-"/>
              <a:defRPr sz="1500"/>
            </a:lvl3pPr>
            <a:lvl4pPr marL="1828754" lvl="3" indent="-323842" rtl="0">
              <a:spcBef>
                <a:spcPts val="0"/>
              </a:spcBef>
              <a:spcAft>
                <a:spcPts val="0"/>
              </a:spcAft>
              <a:buSzPts val="1500"/>
              <a:buChar char="-"/>
              <a:defRPr sz="1500"/>
            </a:lvl4pPr>
            <a:lvl5pPr marL="2285943" lvl="4" indent="-323842" rtl="0">
              <a:spcBef>
                <a:spcPts val="0"/>
              </a:spcBef>
              <a:spcAft>
                <a:spcPts val="0"/>
              </a:spcAft>
              <a:buSzPts val="1500"/>
              <a:buChar char="○"/>
              <a:defRPr sz="1500"/>
            </a:lvl5pPr>
            <a:lvl6pPr marL="2743132" lvl="5" indent="-323842" rtl="0">
              <a:spcBef>
                <a:spcPts val="0"/>
              </a:spcBef>
              <a:spcAft>
                <a:spcPts val="0"/>
              </a:spcAft>
              <a:buSzPts val="1500"/>
              <a:buChar char="■"/>
              <a:defRPr sz="1500"/>
            </a:lvl6pPr>
            <a:lvl7pPr marL="3200320" lvl="6" indent="-323842" rtl="0">
              <a:spcBef>
                <a:spcPts val="0"/>
              </a:spcBef>
              <a:spcAft>
                <a:spcPts val="0"/>
              </a:spcAft>
              <a:buSzPts val="1500"/>
              <a:buChar char="●"/>
              <a:defRPr sz="1500"/>
            </a:lvl7pPr>
            <a:lvl8pPr marL="3657509" lvl="7" indent="-323842" rtl="0">
              <a:spcBef>
                <a:spcPts val="0"/>
              </a:spcBef>
              <a:spcAft>
                <a:spcPts val="0"/>
              </a:spcAft>
              <a:buSzPts val="1500"/>
              <a:buChar char="○"/>
              <a:defRPr sz="1500"/>
            </a:lvl8pPr>
            <a:lvl9pPr marL="4114697" lvl="8" indent="-323842" rtl="0">
              <a:spcBef>
                <a:spcPts val="0"/>
              </a:spcBef>
              <a:spcAft>
                <a:spcPts val="0"/>
              </a:spcAft>
              <a:buSzPts val="1500"/>
              <a:buChar char="■"/>
              <a:defRPr sz="1500"/>
            </a:lvl9pPr>
          </a:lstStyle>
          <a:p>
            <a:r>
              <a:rPr lang="en-GB"/>
              <a:t>Click to add text</a:t>
            </a:r>
          </a:p>
          <a:p>
            <a:endParaRPr/>
          </a:p>
        </p:txBody>
      </p:sp>
      <p:sp>
        <p:nvSpPr>
          <p:cNvPr id="10" name="Google Shape;48;p8">
            <a:extLst>
              <a:ext uri="{FF2B5EF4-FFF2-40B4-BE49-F238E27FC236}">
                <a16:creationId xmlns:a16="http://schemas.microsoft.com/office/drawing/2014/main" id="{9BD2ECB3-D2B2-4A21-B6F5-866936B9A2CD}"/>
              </a:ext>
            </a:extLst>
          </p:cNvPr>
          <p:cNvSpPr txBox="1">
            <a:spLocks noGrp="1"/>
          </p:cNvSpPr>
          <p:nvPr>
            <p:ph type="body" idx="13" hasCustomPrompt="1"/>
          </p:nvPr>
        </p:nvSpPr>
        <p:spPr>
          <a:xfrm>
            <a:off x="2435691" y="1421050"/>
            <a:ext cx="1800000" cy="3283800"/>
          </a:xfrm>
          <a:prstGeom prst="rect">
            <a:avLst/>
          </a:prstGeom>
        </p:spPr>
        <p:txBody>
          <a:bodyPr spcFirstLastPara="1" wrap="square" lIns="72000" tIns="0" rIns="72000" bIns="0" anchor="t" anchorCtr="0">
            <a:noAutofit/>
          </a:bodyPr>
          <a:lstStyle>
            <a:lvl1pPr marL="457189" lvl="0" indent="-323842" rtl="0">
              <a:spcBef>
                <a:spcPts val="600"/>
              </a:spcBef>
              <a:spcAft>
                <a:spcPts val="0"/>
              </a:spcAft>
              <a:buSzPts val="1500"/>
              <a:buFont typeface="Arial" panose="020B0604020202020204" pitchFamily="34" charset="0"/>
              <a:buChar char="▲"/>
              <a:defRPr sz="1500">
                <a:solidFill>
                  <a:schemeClr val="bg1"/>
                </a:solidFill>
                <a:latin typeface="+mn-lt"/>
              </a:defRPr>
            </a:lvl1pPr>
            <a:lvl2pPr marL="914378" lvl="1" indent="-323842" rtl="0">
              <a:spcBef>
                <a:spcPts val="0"/>
              </a:spcBef>
              <a:spcAft>
                <a:spcPts val="0"/>
              </a:spcAft>
              <a:buSzPts val="1500"/>
              <a:buChar char="-"/>
              <a:defRPr sz="1500"/>
            </a:lvl2pPr>
            <a:lvl3pPr marL="1371566" lvl="2" indent="-323842" rtl="0">
              <a:spcBef>
                <a:spcPts val="0"/>
              </a:spcBef>
              <a:spcAft>
                <a:spcPts val="0"/>
              </a:spcAft>
              <a:buSzPts val="1500"/>
              <a:buChar char="-"/>
              <a:defRPr sz="1500"/>
            </a:lvl3pPr>
            <a:lvl4pPr marL="1828754" lvl="3" indent="-323842" rtl="0">
              <a:spcBef>
                <a:spcPts val="0"/>
              </a:spcBef>
              <a:spcAft>
                <a:spcPts val="0"/>
              </a:spcAft>
              <a:buSzPts val="1500"/>
              <a:buChar char="-"/>
              <a:defRPr sz="1500"/>
            </a:lvl4pPr>
            <a:lvl5pPr marL="2285943" lvl="4" indent="-323842" rtl="0">
              <a:spcBef>
                <a:spcPts val="0"/>
              </a:spcBef>
              <a:spcAft>
                <a:spcPts val="0"/>
              </a:spcAft>
              <a:buSzPts val="1500"/>
              <a:buChar char="○"/>
              <a:defRPr sz="1500"/>
            </a:lvl5pPr>
            <a:lvl6pPr marL="2743132" lvl="5" indent="-323842" rtl="0">
              <a:spcBef>
                <a:spcPts val="0"/>
              </a:spcBef>
              <a:spcAft>
                <a:spcPts val="0"/>
              </a:spcAft>
              <a:buSzPts val="1500"/>
              <a:buChar char="■"/>
              <a:defRPr sz="1500"/>
            </a:lvl6pPr>
            <a:lvl7pPr marL="3200320" lvl="6" indent="-323842" rtl="0">
              <a:spcBef>
                <a:spcPts val="0"/>
              </a:spcBef>
              <a:spcAft>
                <a:spcPts val="0"/>
              </a:spcAft>
              <a:buSzPts val="1500"/>
              <a:buChar char="●"/>
              <a:defRPr sz="1500"/>
            </a:lvl7pPr>
            <a:lvl8pPr marL="3657509" lvl="7" indent="-323842" rtl="0">
              <a:spcBef>
                <a:spcPts val="0"/>
              </a:spcBef>
              <a:spcAft>
                <a:spcPts val="0"/>
              </a:spcAft>
              <a:buSzPts val="1500"/>
              <a:buChar char="○"/>
              <a:defRPr sz="1500"/>
            </a:lvl8pPr>
            <a:lvl9pPr marL="4114697" lvl="8" indent="-323842" rtl="0">
              <a:spcBef>
                <a:spcPts val="0"/>
              </a:spcBef>
              <a:spcAft>
                <a:spcPts val="0"/>
              </a:spcAft>
              <a:buSzPts val="1500"/>
              <a:buChar char="■"/>
              <a:defRPr sz="1500"/>
            </a:lvl9pPr>
          </a:lstStyle>
          <a:p>
            <a:r>
              <a:rPr lang="en-GB"/>
              <a:t>Click to add text</a:t>
            </a:r>
          </a:p>
          <a:p>
            <a:endParaRPr/>
          </a:p>
        </p:txBody>
      </p:sp>
      <p:sp>
        <p:nvSpPr>
          <p:cNvPr id="11" name="Google Shape;48;p8">
            <a:extLst>
              <a:ext uri="{FF2B5EF4-FFF2-40B4-BE49-F238E27FC236}">
                <a16:creationId xmlns:a16="http://schemas.microsoft.com/office/drawing/2014/main" id="{B8F5B007-2B52-49E2-A61F-6905EA63CBC9}"/>
              </a:ext>
            </a:extLst>
          </p:cNvPr>
          <p:cNvSpPr txBox="1">
            <a:spLocks noGrp="1"/>
          </p:cNvSpPr>
          <p:nvPr>
            <p:ph type="body" idx="14" hasCustomPrompt="1"/>
          </p:nvPr>
        </p:nvSpPr>
        <p:spPr>
          <a:xfrm>
            <a:off x="4414182" y="1421050"/>
            <a:ext cx="1800000" cy="3283800"/>
          </a:xfrm>
          <a:prstGeom prst="rect">
            <a:avLst/>
          </a:prstGeom>
        </p:spPr>
        <p:txBody>
          <a:bodyPr spcFirstLastPara="1" wrap="square" lIns="72000" tIns="0" rIns="72000" bIns="0" anchor="t" anchorCtr="0">
            <a:noAutofit/>
          </a:bodyPr>
          <a:lstStyle>
            <a:lvl1pPr marL="457189" lvl="0" indent="-323842" rtl="0">
              <a:spcBef>
                <a:spcPts val="600"/>
              </a:spcBef>
              <a:spcAft>
                <a:spcPts val="0"/>
              </a:spcAft>
              <a:buSzPts val="1500"/>
              <a:buFont typeface="Arial" panose="020B0604020202020204" pitchFamily="34" charset="0"/>
              <a:buChar char="▲"/>
              <a:defRPr sz="1500">
                <a:solidFill>
                  <a:schemeClr val="bg1"/>
                </a:solidFill>
                <a:latin typeface="+mn-lt"/>
              </a:defRPr>
            </a:lvl1pPr>
            <a:lvl2pPr marL="914378" lvl="1" indent="-323842" rtl="0">
              <a:spcBef>
                <a:spcPts val="0"/>
              </a:spcBef>
              <a:spcAft>
                <a:spcPts val="0"/>
              </a:spcAft>
              <a:buSzPts val="1500"/>
              <a:buChar char="-"/>
              <a:defRPr sz="1500"/>
            </a:lvl2pPr>
            <a:lvl3pPr marL="1371566" lvl="2" indent="-323842" rtl="0">
              <a:spcBef>
                <a:spcPts val="0"/>
              </a:spcBef>
              <a:spcAft>
                <a:spcPts val="0"/>
              </a:spcAft>
              <a:buSzPts val="1500"/>
              <a:buChar char="-"/>
              <a:defRPr sz="1500"/>
            </a:lvl3pPr>
            <a:lvl4pPr marL="1828754" lvl="3" indent="-323842" rtl="0">
              <a:spcBef>
                <a:spcPts val="0"/>
              </a:spcBef>
              <a:spcAft>
                <a:spcPts val="0"/>
              </a:spcAft>
              <a:buSzPts val="1500"/>
              <a:buChar char="-"/>
              <a:defRPr sz="1500"/>
            </a:lvl4pPr>
            <a:lvl5pPr marL="2285943" lvl="4" indent="-323842" rtl="0">
              <a:spcBef>
                <a:spcPts val="0"/>
              </a:spcBef>
              <a:spcAft>
                <a:spcPts val="0"/>
              </a:spcAft>
              <a:buSzPts val="1500"/>
              <a:buChar char="○"/>
              <a:defRPr sz="1500"/>
            </a:lvl5pPr>
            <a:lvl6pPr marL="2743132" lvl="5" indent="-323842" rtl="0">
              <a:spcBef>
                <a:spcPts val="0"/>
              </a:spcBef>
              <a:spcAft>
                <a:spcPts val="0"/>
              </a:spcAft>
              <a:buSzPts val="1500"/>
              <a:buChar char="■"/>
              <a:defRPr sz="1500"/>
            </a:lvl6pPr>
            <a:lvl7pPr marL="3200320" lvl="6" indent="-323842" rtl="0">
              <a:spcBef>
                <a:spcPts val="0"/>
              </a:spcBef>
              <a:spcAft>
                <a:spcPts val="0"/>
              </a:spcAft>
              <a:buSzPts val="1500"/>
              <a:buChar char="●"/>
              <a:defRPr sz="1500"/>
            </a:lvl7pPr>
            <a:lvl8pPr marL="3657509" lvl="7" indent="-323842" rtl="0">
              <a:spcBef>
                <a:spcPts val="0"/>
              </a:spcBef>
              <a:spcAft>
                <a:spcPts val="0"/>
              </a:spcAft>
              <a:buSzPts val="1500"/>
              <a:buChar char="○"/>
              <a:defRPr sz="1500"/>
            </a:lvl8pPr>
            <a:lvl9pPr marL="4114697" lvl="8" indent="-323842" rtl="0">
              <a:spcBef>
                <a:spcPts val="0"/>
              </a:spcBef>
              <a:spcAft>
                <a:spcPts val="0"/>
              </a:spcAft>
              <a:buSzPts val="1500"/>
              <a:buChar char="■"/>
              <a:defRPr sz="1500"/>
            </a:lvl9pPr>
          </a:lstStyle>
          <a:p>
            <a:r>
              <a:rPr lang="en-GB"/>
              <a:t>Click to add text</a:t>
            </a:r>
          </a:p>
          <a:p>
            <a:endParaRPr/>
          </a:p>
        </p:txBody>
      </p:sp>
    </p:spTree>
    <p:extLst>
      <p:ext uri="{BB962C8B-B14F-4D97-AF65-F5344CB8AC3E}">
        <p14:creationId xmlns:p14="http://schemas.microsoft.com/office/powerpoint/2010/main" val="159273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Shape 44"/>
        <p:cNvGrpSpPr/>
        <p:nvPr/>
      </p:nvGrpSpPr>
      <p:grpSpPr>
        <a:xfrm>
          <a:off x="0" y="0"/>
          <a:ext cx="0" cy="0"/>
          <a:chOff x="0" y="0"/>
          <a:chExt cx="0" cy="0"/>
        </a:xfrm>
      </p:grpSpPr>
      <p:sp>
        <p:nvSpPr>
          <p:cNvPr id="45" name="Google Shape;45;p8"/>
          <p:cNvSpPr/>
          <p:nvPr/>
        </p:nvSpPr>
        <p:spPr>
          <a:xfrm>
            <a:off x="0" y="-19"/>
            <a:ext cx="9144000"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alpha val="8603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8"/>
          <p:cNvSpPr txBox="1">
            <a:spLocks noGrp="1"/>
          </p:cNvSpPr>
          <p:nvPr>
            <p:ph type="title" hasCustomPrompt="1"/>
          </p:nvPr>
        </p:nvSpPr>
        <p:spPr>
          <a:xfrm>
            <a:off x="457200" y="587675"/>
            <a:ext cx="5756983" cy="7188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48" name="Google Shape;48;p8"/>
          <p:cNvSpPr txBox="1">
            <a:spLocks noGrp="1"/>
          </p:cNvSpPr>
          <p:nvPr>
            <p:ph type="body" idx="1" hasCustomPrompt="1"/>
          </p:nvPr>
        </p:nvSpPr>
        <p:spPr>
          <a:xfrm>
            <a:off x="457200" y="1421050"/>
            <a:ext cx="1800000" cy="3283800"/>
          </a:xfrm>
          <a:prstGeom prst="rect">
            <a:avLst/>
          </a:prstGeom>
        </p:spPr>
        <p:txBody>
          <a:bodyPr spcFirstLastPara="1" wrap="square" lIns="72000" tIns="0" rIns="72000" bIns="0" anchor="t" anchorCtr="0">
            <a:noAutofit/>
          </a:bodyPr>
          <a:lstStyle>
            <a:lvl1pPr marL="457189" lvl="0" indent="-323842" rtl="0">
              <a:spcBef>
                <a:spcPts val="600"/>
              </a:spcBef>
              <a:spcAft>
                <a:spcPts val="0"/>
              </a:spcAft>
              <a:buSzPts val="1500"/>
              <a:buFont typeface="Arial" panose="020B0604020202020204" pitchFamily="34" charset="0"/>
              <a:buChar char="▲"/>
              <a:defRPr sz="1500">
                <a:solidFill>
                  <a:schemeClr val="tx1"/>
                </a:solidFill>
                <a:latin typeface="+mn-lt"/>
              </a:defRPr>
            </a:lvl1pPr>
            <a:lvl2pPr marL="914378" lvl="1" indent="-323842" rtl="0">
              <a:spcBef>
                <a:spcPts val="0"/>
              </a:spcBef>
              <a:spcAft>
                <a:spcPts val="0"/>
              </a:spcAft>
              <a:buSzPts val="1500"/>
              <a:buChar char="-"/>
              <a:defRPr sz="1500"/>
            </a:lvl2pPr>
            <a:lvl3pPr marL="1371566" lvl="2" indent="-323842" rtl="0">
              <a:spcBef>
                <a:spcPts val="0"/>
              </a:spcBef>
              <a:spcAft>
                <a:spcPts val="0"/>
              </a:spcAft>
              <a:buSzPts val="1500"/>
              <a:buChar char="-"/>
              <a:defRPr sz="1500"/>
            </a:lvl3pPr>
            <a:lvl4pPr marL="1828754" lvl="3" indent="-323842" rtl="0">
              <a:spcBef>
                <a:spcPts val="0"/>
              </a:spcBef>
              <a:spcAft>
                <a:spcPts val="0"/>
              </a:spcAft>
              <a:buSzPts val="1500"/>
              <a:buChar char="-"/>
              <a:defRPr sz="1500"/>
            </a:lvl4pPr>
            <a:lvl5pPr marL="2285943" lvl="4" indent="-323842" rtl="0">
              <a:spcBef>
                <a:spcPts val="0"/>
              </a:spcBef>
              <a:spcAft>
                <a:spcPts val="0"/>
              </a:spcAft>
              <a:buSzPts val="1500"/>
              <a:buChar char="○"/>
              <a:defRPr sz="1500"/>
            </a:lvl5pPr>
            <a:lvl6pPr marL="2743132" lvl="5" indent="-323842" rtl="0">
              <a:spcBef>
                <a:spcPts val="0"/>
              </a:spcBef>
              <a:spcAft>
                <a:spcPts val="0"/>
              </a:spcAft>
              <a:buSzPts val="1500"/>
              <a:buChar char="■"/>
              <a:defRPr sz="1500"/>
            </a:lvl6pPr>
            <a:lvl7pPr marL="3200320" lvl="6" indent="-323842" rtl="0">
              <a:spcBef>
                <a:spcPts val="0"/>
              </a:spcBef>
              <a:spcAft>
                <a:spcPts val="0"/>
              </a:spcAft>
              <a:buSzPts val="1500"/>
              <a:buChar char="●"/>
              <a:defRPr sz="1500"/>
            </a:lvl7pPr>
            <a:lvl8pPr marL="3657509" lvl="7" indent="-323842" rtl="0">
              <a:spcBef>
                <a:spcPts val="0"/>
              </a:spcBef>
              <a:spcAft>
                <a:spcPts val="0"/>
              </a:spcAft>
              <a:buSzPts val="1500"/>
              <a:buChar char="○"/>
              <a:defRPr sz="1500"/>
            </a:lvl8pPr>
            <a:lvl9pPr marL="4114697" lvl="8" indent="-323842" rtl="0">
              <a:spcBef>
                <a:spcPts val="0"/>
              </a:spcBef>
              <a:spcAft>
                <a:spcPts val="0"/>
              </a:spcAft>
              <a:buSzPts val="1500"/>
              <a:buChar char="■"/>
              <a:defRPr sz="1500"/>
            </a:lvl9pPr>
          </a:lstStyle>
          <a:p>
            <a:r>
              <a:rPr lang="en-GB"/>
              <a:t>Click to add text</a:t>
            </a:r>
          </a:p>
          <a:p>
            <a:endParaRPr/>
          </a:p>
        </p:txBody>
      </p:sp>
      <p:sp>
        <p:nvSpPr>
          <p:cNvPr id="51" name="Google Shape;5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 name="Picture 7" descr="A picture containing text, clipart&#10;&#10;Description automatically generated">
            <a:extLst>
              <a:ext uri="{FF2B5EF4-FFF2-40B4-BE49-F238E27FC236}">
                <a16:creationId xmlns:a16="http://schemas.microsoft.com/office/drawing/2014/main" id="{159D9CEA-925F-44C3-A0F7-1394DB0F59AC}"/>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8263443" y="119540"/>
            <a:ext cx="720000" cy="720000"/>
          </a:xfrm>
          <a:prstGeom prst="rect">
            <a:avLst/>
          </a:prstGeom>
        </p:spPr>
      </p:pic>
      <p:sp>
        <p:nvSpPr>
          <p:cNvPr id="9" name="Google Shape;48;p8">
            <a:extLst>
              <a:ext uri="{FF2B5EF4-FFF2-40B4-BE49-F238E27FC236}">
                <a16:creationId xmlns:a16="http://schemas.microsoft.com/office/drawing/2014/main" id="{D77E544B-D680-4339-962B-EC7FA404215A}"/>
              </a:ext>
            </a:extLst>
          </p:cNvPr>
          <p:cNvSpPr txBox="1">
            <a:spLocks noGrp="1"/>
          </p:cNvSpPr>
          <p:nvPr>
            <p:ph type="body" idx="13" hasCustomPrompt="1"/>
          </p:nvPr>
        </p:nvSpPr>
        <p:spPr>
          <a:xfrm>
            <a:off x="2435691" y="1421050"/>
            <a:ext cx="1800000" cy="3283800"/>
          </a:xfrm>
          <a:prstGeom prst="rect">
            <a:avLst/>
          </a:prstGeom>
        </p:spPr>
        <p:txBody>
          <a:bodyPr spcFirstLastPara="1" wrap="square" lIns="72000" tIns="0" rIns="72000" bIns="0" anchor="t" anchorCtr="0">
            <a:noAutofit/>
          </a:bodyPr>
          <a:lstStyle>
            <a:lvl1pPr marL="457189" lvl="0" indent="-323842" rtl="0">
              <a:spcBef>
                <a:spcPts val="600"/>
              </a:spcBef>
              <a:spcAft>
                <a:spcPts val="0"/>
              </a:spcAft>
              <a:buSzPts val="1500"/>
              <a:buFont typeface="Arial" panose="020B0604020202020204" pitchFamily="34" charset="0"/>
              <a:buChar char="▲"/>
              <a:defRPr sz="1500">
                <a:solidFill>
                  <a:schemeClr val="tx1"/>
                </a:solidFill>
                <a:latin typeface="+mn-lt"/>
              </a:defRPr>
            </a:lvl1pPr>
            <a:lvl2pPr marL="914378" lvl="1" indent="-323842" rtl="0">
              <a:spcBef>
                <a:spcPts val="0"/>
              </a:spcBef>
              <a:spcAft>
                <a:spcPts val="0"/>
              </a:spcAft>
              <a:buSzPts val="1500"/>
              <a:buChar char="-"/>
              <a:defRPr sz="1500"/>
            </a:lvl2pPr>
            <a:lvl3pPr marL="1371566" lvl="2" indent="-323842" rtl="0">
              <a:spcBef>
                <a:spcPts val="0"/>
              </a:spcBef>
              <a:spcAft>
                <a:spcPts val="0"/>
              </a:spcAft>
              <a:buSzPts val="1500"/>
              <a:buChar char="-"/>
              <a:defRPr sz="1500"/>
            </a:lvl3pPr>
            <a:lvl4pPr marL="1828754" lvl="3" indent="-323842" rtl="0">
              <a:spcBef>
                <a:spcPts val="0"/>
              </a:spcBef>
              <a:spcAft>
                <a:spcPts val="0"/>
              </a:spcAft>
              <a:buSzPts val="1500"/>
              <a:buChar char="-"/>
              <a:defRPr sz="1500"/>
            </a:lvl4pPr>
            <a:lvl5pPr marL="2285943" lvl="4" indent="-323842" rtl="0">
              <a:spcBef>
                <a:spcPts val="0"/>
              </a:spcBef>
              <a:spcAft>
                <a:spcPts val="0"/>
              </a:spcAft>
              <a:buSzPts val="1500"/>
              <a:buChar char="○"/>
              <a:defRPr sz="1500"/>
            </a:lvl5pPr>
            <a:lvl6pPr marL="2743132" lvl="5" indent="-323842" rtl="0">
              <a:spcBef>
                <a:spcPts val="0"/>
              </a:spcBef>
              <a:spcAft>
                <a:spcPts val="0"/>
              </a:spcAft>
              <a:buSzPts val="1500"/>
              <a:buChar char="■"/>
              <a:defRPr sz="1500"/>
            </a:lvl6pPr>
            <a:lvl7pPr marL="3200320" lvl="6" indent="-323842" rtl="0">
              <a:spcBef>
                <a:spcPts val="0"/>
              </a:spcBef>
              <a:spcAft>
                <a:spcPts val="0"/>
              </a:spcAft>
              <a:buSzPts val="1500"/>
              <a:buChar char="●"/>
              <a:defRPr sz="1500"/>
            </a:lvl7pPr>
            <a:lvl8pPr marL="3657509" lvl="7" indent="-323842" rtl="0">
              <a:spcBef>
                <a:spcPts val="0"/>
              </a:spcBef>
              <a:spcAft>
                <a:spcPts val="0"/>
              </a:spcAft>
              <a:buSzPts val="1500"/>
              <a:buChar char="○"/>
              <a:defRPr sz="1500"/>
            </a:lvl8pPr>
            <a:lvl9pPr marL="4114697" lvl="8" indent="-323842" rtl="0">
              <a:spcBef>
                <a:spcPts val="0"/>
              </a:spcBef>
              <a:spcAft>
                <a:spcPts val="0"/>
              </a:spcAft>
              <a:buSzPts val="1500"/>
              <a:buChar char="■"/>
              <a:defRPr sz="1500"/>
            </a:lvl9pPr>
          </a:lstStyle>
          <a:p>
            <a:r>
              <a:rPr lang="en-GB"/>
              <a:t>Click to add text</a:t>
            </a:r>
          </a:p>
          <a:p>
            <a:endParaRPr/>
          </a:p>
        </p:txBody>
      </p:sp>
      <p:sp>
        <p:nvSpPr>
          <p:cNvPr id="10" name="Google Shape;48;p8">
            <a:extLst>
              <a:ext uri="{FF2B5EF4-FFF2-40B4-BE49-F238E27FC236}">
                <a16:creationId xmlns:a16="http://schemas.microsoft.com/office/drawing/2014/main" id="{5DA780E6-99C0-4D66-BA2C-F847E86BFB2F}"/>
              </a:ext>
            </a:extLst>
          </p:cNvPr>
          <p:cNvSpPr txBox="1">
            <a:spLocks noGrp="1"/>
          </p:cNvSpPr>
          <p:nvPr>
            <p:ph type="body" idx="14" hasCustomPrompt="1"/>
          </p:nvPr>
        </p:nvSpPr>
        <p:spPr>
          <a:xfrm>
            <a:off x="4414182" y="1421050"/>
            <a:ext cx="1800000" cy="3283800"/>
          </a:xfrm>
          <a:prstGeom prst="rect">
            <a:avLst/>
          </a:prstGeom>
        </p:spPr>
        <p:txBody>
          <a:bodyPr spcFirstLastPara="1" wrap="square" lIns="72000" tIns="0" rIns="72000" bIns="0" anchor="t" anchorCtr="0">
            <a:noAutofit/>
          </a:bodyPr>
          <a:lstStyle>
            <a:lvl1pPr marL="457189" lvl="0" indent="-323842" rtl="0">
              <a:spcBef>
                <a:spcPts val="600"/>
              </a:spcBef>
              <a:spcAft>
                <a:spcPts val="0"/>
              </a:spcAft>
              <a:buSzPts val="1500"/>
              <a:buFont typeface="Arial" panose="020B0604020202020204" pitchFamily="34" charset="0"/>
              <a:buChar char="▲"/>
              <a:defRPr sz="1500">
                <a:solidFill>
                  <a:schemeClr val="tx1"/>
                </a:solidFill>
                <a:latin typeface="+mn-lt"/>
              </a:defRPr>
            </a:lvl1pPr>
            <a:lvl2pPr marL="914378" lvl="1" indent="-323842" rtl="0">
              <a:spcBef>
                <a:spcPts val="0"/>
              </a:spcBef>
              <a:spcAft>
                <a:spcPts val="0"/>
              </a:spcAft>
              <a:buSzPts val="1500"/>
              <a:buChar char="-"/>
              <a:defRPr sz="1500"/>
            </a:lvl2pPr>
            <a:lvl3pPr marL="1371566" lvl="2" indent="-323842" rtl="0">
              <a:spcBef>
                <a:spcPts val="0"/>
              </a:spcBef>
              <a:spcAft>
                <a:spcPts val="0"/>
              </a:spcAft>
              <a:buSzPts val="1500"/>
              <a:buChar char="-"/>
              <a:defRPr sz="1500"/>
            </a:lvl3pPr>
            <a:lvl4pPr marL="1828754" lvl="3" indent="-323842" rtl="0">
              <a:spcBef>
                <a:spcPts val="0"/>
              </a:spcBef>
              <a:spcAft>
                <a:spcPts val="0"/>
              </a:spcAft>
              <a:buSzPts val="1500"/>
              <a:buChar char="-"/>
              <a:defRPr sz="1500"/>
            </a:lvl4pPr>
            <a:lvl5pPr marL="2285943" lvl="4" indent="-323842" rtl="0">
              <a:spcBef>
                <a:spcPts val="0"/>
              </a:spcBef>
              <a:spcAft>
                <a:spcPts val="0"/>
              </a:spcAft>
              <a:buSzPts val="1500"/>
              <a:buChar char="○"/>
              <a:defRPr sz="1500"/>
            </a:lvl5pPr>
            <a:lvl6pPr marL="2743132" lvl="5" indent="-323842" rtl="0">
              <a:spcBef>
                <a:spcPts val="0"/>
              </a:spcBef>
              <a:spcAft>
                <a:spcPts val="0"/>
              </a:spcAft>
              <a:buSzPts val="1500"/>
              <a:buChar char="■"/>
              <a:defRPr sz="1500"/>
            </a:lvl6pPr>
            <a:lvl7pPr marL="3200320" lvl="6" indent="-323842" rtl="0">
              <a:spcBef>
                <a:spcPts val="0"/>
              </a:spcBef>
              <a:spcAft>
                <a:spcPts val="0"/>
              </a:spcAft>
              <a:buSzPts val="1500"/>
              <a:buChar char="●"/>
              <a:defRPr sz="1500"/>
            </a:lvl7pPr>
            <a:lvl8pPr marL="3657509" lvl="7" indent="-323842" rtl="0">
              <a:spcBef>
                <a:spcPts val="0"/>
              </a:spcBef>
              <a:spcAft>
                <a:spcPts val="0"/>
              </a:spcAft>
              <a:buSzPts val="1500"/>
              <a:buChar char="○"/>
              <a:defRPr sz="1500"/>
            </a:lvl8pPr>
            <a:lvl9pPr marL="4114697" lvl="8" indent="-323842" rtl="0">
              <a:spcBef>
                <a:spcPts val="0"/>
              </a:spcBef>
              <a:spcAft>
                <a:spcPts val="0"/>
              </a:spcAft>
              <a:buSzPts val="1500"/>
              <a:buChar char="■"/>
              <a:defRPr sz="1500"/>
            </a:lvl9pPr>
          </a:lstStyle>
          <a:p>
            <a:r>
              <a:rPr lang="en-GB"/>
              <a:t>Click to add text</a:t>
            </a:r>
          </a:p>
          <a:p>
            <a:endParaRPr/>
          </a:p>
        </p:txBody>
      </p:sp>
    </p:spTree>
    <p:extLst>
      <p:ext uri="{BB962C8B-B14F-4D97-AF65-F5344CB8AC3E}">
        <p14:creationId xmlns:p14="http://schemas.microsoft.com/office/powerpoint/2010/main" val="312960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57"/>
        <p:cNvGrpSpPr/>
        <p:nvPr/>
      </p:nvGrpSpPr>
      <p:grpSpPr>
        <a:xfrm>
          <a:off x="0" y="0"/>
          <a:ext cx="0" cy="0"/>
          <a:chOff x="0" y="0"/>
          <a:chExt cx="0" cy="0"/>
        </a:xfrm>
      </p:grpSpPr>
      <p:sp>
        <p:nvSpPr>
          <p:cNvPr id="60" name="Google Shape;60;p10"/>
          <p:cNvSpPr txBox="1">
            <a:spLocks noGrp="1"/>
          </p:cNvSpPr>
          <p:nvPr>
            <p:ph type="body" idx="1"/>
          </p:nvPr>
        </p:nvSpPr>
        <p:spPr>
          <a:xfrm>
            <a:off x="457200" y="1393031"/>
            <a:ext cx="6198600" cy="3532869"/>
          </a:xfrm>
          <a:prstGeom prst="rect">
            <a:avLst/>
          </a:prstGeom>
        </p:spPr>
        <p:txBody>
          <a:bodyPr spcFirstLastPara="1" wrap="square" lIns="0" tIns="0" rIns="0" bIns="0" anchor="ctr" anchorCtr="0">
            <a:noAutofit/>
          </a:bodyPr>
          <a:lstStyle>
            <a:lvl1pPr marL="457189" lvl="0" indent="-228594" rtl="0">
              <a:spcBef>
                <a:spcPts val="360"/>
              </a:spcBef>
              <a:spcAft>
                <a:spcPts val="0"/>
              </a:spcAft>
              <a:buClr>
                <a:schemeClr val="dk2"/>
              </a:buClr>
              <a:buSzPts val="1800"/>
              <a:buNone/>
              <a:defRPr sz="1800">
                <a:solidFill>
                  <a:schemeClr val="dk2"/>
                </a:solidFill>
                <a:latin typeface="+mj-lt"/>
              </a:defRPr>
            </a:lvl1pPr>
          </a:lstStyle>
          <a:p>
            <a:pPr lvl="0"/>
            <a:r>
              <a:rPr lang="en-US"/>
              <a:t>Click to edit Master text styles</a:t>
            </a:r>
          </a:p>
        </p:txBody>
      </p:sp>
      <p:sp>
        <p:nvSpPr>
          <p:cNvPr id="61" name="Google Shape;6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BCA89E7-9EF1-466E-9B82-F01748C05CD8}" type="slidenum">
              <a:rPr lang="en-GB" smtClean="0"/>
              <a:t>‹#›</a:t>
            </a:fld>
            <a:endParaRPr lang="en-GB"/>
          </a:p>
        </p:txBody>
      </p:sp>
      <p:pic>
        <p:nvPicPr>
          <p:cNvPr id="8" name="Picture 7">
            <a:extLst>
              <a:ext uri="{FF2B5EF4-FFF2-40B4-BE49-F238E27FC236}">
                <a16:creationId xmlns:a16="http://schemas.microsoft.com/office/drawing/2014/main" id="{8BD00EA6-5035-4507-B56E-6DBD6CCC63B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a:ext>
            </a:extLst>
          </a:blip>
          <a:srcRect/>
          <a:stretch/>
        </p:blipFill>
        <p:spPr>
          <a:xfrm flipH="1">
            <a:off x="5517101" y="587675"/>
            <a:ext cx="3619215" cy="4551943"/>
          </a:xfrm>
          <a:prstGeom prst="rect">
            <a:avLst/>
          </a:prstGeom>
        </p:spPr>
      </p:pic>
      <p:sp>
        <p:nvSpPr>
          <p:cNvPr id="5" name="Title 1">
            <a:extLst>
              <a:ext uri="{FF2B5EF4-FFF2-40B4-BE49-F238E27FC236}">
                <a16:creationId xmlns:a16="http://schemas.microsoft.com/office/drawing/2014/main" id="{76FEE318-88AC-40E0-8F17-A15FEBFD37EB}"/>
              </a:ext>
            </a:extLst>
          </p:cNvPr>
          <p:cNvSpPr>
            <a:spLocks noGrp="1"/>
          </p:cNvSpPr>
          <p:nvPr>
            <p:ph type="title"/>
          </p:nvPr>
        </p:nvSpPr>
        <p:spPr>
          <a:xfrm>
            <a:off x="457200" y="587675"/>
            <a:ext cx="7653371" cy="718800"/>
          </a:xfrm>
          <a:prstGeom prst="rect">
            <a:avLst/>
          </a:prstGeom>
        </p:spPr>
        <p:txBody>
          <a:bodyPr/>
          <a:lstStyle>
            <a:lvl1pPr>
              <a:defRPr sz="3200">
                <a:latin typeface="+mj-lt"/>
              </a:defRPr>
            </a:lvl1pPr>
          </a:lstStyle>
          <a:p>
            <a:r>
              <a:rPr lang="en-US"/>
              <a:t>Click to edit Master title style</a:t>
            </a:r>
            <a:endParaRPr lang="en-GB"/>
          </a:p>
        </p:txBody>
      </p:sp>
      <p:pic>
        <p:nvPicPr>
          <p:cNvPr id="6" name="Picture 5" descr="A picture containing text, clipart&#10;&#10;Description automatically generated">
            <a:extLst>
              <a:ext uri="{FF2B5EF4-FFF2-40B4-BE49-F238E27FC236}">
                <a16:creationId xmlns:a16="http://schemas.microsoft.com/office/drawing/2014/main" id="{2C014FF1-603D-4F8A-90A6-44B9B6D0E430}"/>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tretch>
            <a:fillRect/>
          </a:stretch>
        </p:blipFill>
        <p:spPr>
          <a:xfrm>
            <a:off x="8263443" y="119540"/>
            <a:ext cx="720000" cy="720000"/>
          </a:xfrm>
          <a:prstGeom prst="rect">
            <a:avLst/>
          </a:prstGeom>
        </p:spPr>
      </p:pic>
    </p:spTree>
    <p:extLst>
      <p:ext uri="{BB962C8B-B14F-4D97-AF65-F5344CB8AC3E}">
        <p14:creationId xmlns:p14="http://schemas.microsoft.com/office/powerpoint/2010/main" val="170595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ADF6C-1CB7-46B3-8FEE-75CB907D66A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3518287-1870-48C6-A7F2-3D805BD5F6D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17B310-5161-4C5C-B97A-5BDC01B4CC82}"/>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5" name="Footer Placeholder 4">
            <a:extLst>
              <a:ext uri="{FF2B5EF4-FFF2-40B4-BE49-F238E27FC236}">
                <a16:creationId xmlns:a16="http://schemas.microsoft.com/office/drawing/2014/main" id="{8CE06ADE-ACDC-4AD0-8BC8-21EB00730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57CE36-A222-414A-9D12-3A639701D382}"/>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144826866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9548-C753-462A-B702-23E78996AC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825CC4-8412-4280-ABBC-7EB7BC286B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4214F-9D30-4309-951B-7D3780A92EC2}"/>
              </a:ext>
            </a:extLst>
          </p:cNvPr>
          <p:cNvSpPr>
            <a:spLocks noGrp="1"/>
          </p:cNvSpPr>
          <p:nvPr>
            <p:ph type="dt" sz="half" idx="10"/>
          </p:nvPr>
        </p:nvSpPr>
        <p:spPr/>
        <p:txBody>
          <a:bodyPr/>
          <a:lstStyle/>
          <a:p>
            <a:fld id="{E1295F96-C890-44D7-8269-32665E06CB59}" type="datetimeFigureOut">
              <a:rPr lang="en-GB" smtClean="0"/>
              <a:t>04/06/2026</a:t>
            </a:fld>
            <a:endParaRPr lang="en-GB"/>
          </a:p>
        </p:txBody>
      </p:sp>
      <p:sp>
        <p:nvSpPr>
          <p:cNvPr id="5" name="Footer Placeholder 4">
            <a:extLst>
              <a:ext uri="{FF2B5EF4-FFF2-40B4-BE49-F238E27FC236}">
                <a16:creationId xmlns:a16="http://schemas.microsoft.com/office/drawing/2014/main" id="{A224CD21-A34D-497B-90B9-316079F83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1976A-E3C7-4B38-B2D1-C623DF4CA0AE}"/>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1288428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email">
            <a:lum/>
            <a:extLst>
              <a:ext uri="{28A0092B-C50C-407E-A947-70E740481C1C}">
                <a14:useLocalDpi xmlns:a14="http://schemas.microsoft.com/office/drawing/2010/main"/>
              </a:ext>
            </a:extLst>
          </a:blip>
          <a:srcRect/>
          <a:stretch>
            <a:fillRect t="-9000" b="-9000"/>
          </a:stretch>
        </a:blip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8480584" y="4749851"/>
            <a:ext cx="548700" cy="393600"/>
          </a:xfrm>
          <a:prstGeom prst="rect">
            <a:avLst/>
          </a:prstGeom>
          <a:noFill/>
          <a:ln>
            <a:noFill/>
          </a:ln>
          <a:effectLst>
            <a:outerShdw blurRad="57150" dist="19050" dir="5400000" algn="bl" rotWithShape="0">
              <a:schemeClr val="dk1">
                <a:alpha val="50000"/>
              </a:schemeClr>
            </a:outerShdw>
          </a:effectLst>
        </p:spPr>
        <p:txBody>
          <a:bodyPr spcFirstLastPara="1" wrap="square" lIns="0" tIns="0" rIns="0" bIns="0" anchor="ctr" anchorCtr="0">
            <a:noAutofit/>
          </a:bodyPr>
          <a:lstStyle>
            <a:lvl1pPr lvl="0" algn="r" rtl="0">
              <a:buNone/>
              <a:defRPr sz="1300" b="1">
                <a:solidFill>
                  <a:schemeClr val="lt1"/>
                </a:solidFill>
                <a:latin typeface="News Cycle"/>
                <a:ea typeface="News Cycle"/>
                <a:cs typeface="News Cycle"/>
                <a:sym typeface="News Cycle"/>
              </a:defRPr>
            </a:lvl1pPr>
            <a:lvl2pPr lvl="1" algn="r" rtl="0">
              <a:buNone/>
              <a:defRPr sz="1300" b="1">
                <a:solidFill>
                  <a:schemeClr val="lt1"/>
                </a:solidFill>
                <a:latin typeface="News Cycle"/>
                <a:ea typeface="News Cycle"/>
                <a:cs typeface="News Cycle"/>
                <a:sym typeface="News Cycle"/>
              </a:defRPr>
            </a:lvl2pPr>
            <a:lvl3pPr lvl="2" algn="r" rtl="0">
              <a:buNone/>
              <a:defRPr sz="1300" b="1">
                <a:solidFill>
                  <a:schemeClr val="lt1"/>
                </a:solidFill>
                <a:latin typeface="News Cycle"/>
                <a:ea typeface="News Cycle"/>
                <a:cs typeface="News Cycle"/>
                <a:sym typeface="News Cycle"/>
              </a:defRPr>
            </a:lvl3pPr>
            <a:lvl4pPr lvl="3" algn="r" rtl="0">
              <a:buNone/>
              <a:defRPr sz="1300" b="1">
                <a:solidFill>
                  <a:schemeClr val="lt1"/>
                </a:solidFill>
                <a:latin typeface="News Cycle"/>
                <a:ea typeface="News Cycle"/>
                <a:cs typeface="News Cycle"/>
                <a:sym typeface="News Cycle"/>
              </a:defRPr>
            </a:lvl4pPr>
            <a:lvl5pPr lvl="4" algn="r" rtl="0">
              <a:buNone/>
              <a:defRPr sz="1300" b="1">
                <a:solidFill>
                  <a:schemeClr val="lt1"/>
                </a:solidFill>
                <a:latin typeface="News Cycle"/>
                <a:ea typeface="News Cycle"/>
                <a:cs typeface="News Cycle"/>
                <a:sym typeface="News Cycle"/>
              </a:defRPr>
            </a:lvl5pPr>
            <a:lvl6pPr lvl="5" algn="r" rtl="0">
              <a:buNone/>
              <a:defRPr sz="1300" b="1">
                <a:solidFill>
                  <a:schemeClr val="lt1"/>
                </a:solidFill>
                <a:latin typeface="News Cycle"/>
                <a:ea typeface="News Cycle"/>
                <a:cs typeface="News Cycle"/>
                <a:sym typeface="News Cycle"/>
              </a:defRPr>
            </a:lvl6pPr>
            <a:lvl7pPr lvl="6" algn="r" rtl="0">
              <a:buNone/>
              <a:defRPr sz="1300" b="1">
                <a:solidFill>
                  <a:schemeClr val="lt1"/>
                </a:solidFill>
                <a:latin typeface="News Cycle"/>
                <a:ea typeface="News Cycle"/>
                <a:cs typeface="News Cycle"/>
                <a:sym typeface="News Cycle"/>
              </a:defRPr>
            </a:lvl7pPr>
            <a:lvl8pPr lvl="7" algn="r" rtl="0">
              <a:buNone/>
              <a:defRPr sz="1300" b="1">
                <a:solidFill>
                  <a:schemeClr val="lt1"/>
                </a:solidFill>
                <a:latin typeface="News Cycle"/>
                <a:ea typeface="News Cycle"/>
                <a:cs typeface="News Cycle"/>
                <a:sym typeface="News Cycle"/>
              </a:defRPr>
            </a:lvl8pPr>
            <a:lvl9pPr lvl="8" algn="r" rtl="0">
              <a:buNone/>
              <a:defRPr sz="1300" b="1">
                <a:solidFill>
                  <a:schemeClr val="lt1"/>
                </a:solidFill>
                <a:latin typeface="News Cycle"/>
                <a:ea typeface="News Cycle"/>
                <a:cs typeface="News Cycle"/>
                <a:sym typeface="News Cycle"/>
              </a:defRPr>
            </a:lvl9pPr>
          </a:lstStyle>
          <a:p>
            <a:fld id="{3BCA89E7-9EF1-466E-9B82-F01748C05CD8}" type="slidenum">
              <a:rPr lang="en-GB" smtClean="0"/>
              <a:t>‹#›</a:t>
            </a:fld>
            <a:endParaRPr lang="en-GB"/>
          </a:p>
        </p:txBody>
      </p:sp>
      <p:cxnSp>
        <p:nvCxnSpPr>
          <p:cNvPr id="9" name="Google Shape;9;p1"/>
          <p:cNvCxnSpPr>
            <a:cxnSpLocks/>
          </p:cNvCxnSpPr>
          <p:nvPr/>
        </p:nvCxnSpPr>
        <p:spPr>
          <a:xfrm>
            <a:off x="457200" y="2982549"/>
            <a:ext cx="0" cy="0"/>
          </a:xfrm>
          <a:prstGeom prst="straightConnector1">
            <a:avLst/>
          </a:prstGeom>
          <a:noFill/>
          <a:ln w="9525" cap="flat" cmpd="sng">
            <a:solidFill>
              <a:schemeClr val="dk2"/>
            </a:solidFill>
            <a:prstDash val="solid"/>
            <a:round/>
            <a:headEnd type="none" w="med" len="med"/>
            <a:tailEnd type="none" w="med" len="med"/>
          </a:ln>
        </p:spPr>
      </p:cxnSp>
      <p:sp>
        <p:nvSpPr>
          <p:cNvPr id="3" name="Title Placeholder 2">
            <a:extLst>
              <a:ext uri="{FF2B5EF4-FFF2-40B4-BE49-F238E27FC236}">
                <a16:creationId xmlns:a16="http://schemas.microsoft.com/office/drawing/2014/main" id="{F43E32EE-6924-40D9-B128-A225588049B3}"/>
              </a:ext>
            </a:extLst>
          </p:cNvPr>
          <p:cNvSpPr>
            <a:spLocks noGrp="1"/>
          </p:cNvSpPr>
          <p:nvPr>
            <p:ph type="title"/>
          </p:nvPr>
        </p:nvSpPr>
        <p:spPr>
          <a:xfrm>
            <a:off x="457200" y="274639"/>
            <a:ext cx="805815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5" name="Text Placeholder 4">
            <a:extLst>
              <a:ext uri="{FF2B5EF4-FFF2-40B4-BE49-F238E27FC236}">
                <a16:creationId xmlns:a16="http://schemas.microsoft.com/office/drawing/2014/main" id="{99B9EBE0-1C2D-4392-84A7-73D397C97727}"/>
              </a:ext>
            </a:extLst>
          </p:cNvPr>
          <p:cNvSpPr>
            <a:spLocks noGrp="1"/>
          </p:cNvSpPr>
          <p:nvPr>
            <p:ph type="body" idx="1"/>
          </p:nvPr>
        </p:nvSpPr>
        <p:spPr>
          <a:xfrm>
            <a:off x="457200" y="1370013"/>
            <a:ext cx="8058150" cy="3262312"/>
          </a:xfrm>
          <a:prstGeom prst="rect">
            <a:avLst/>
          </a:prstGeom>
        </p:spPr>
        <p:txBody>
          <a:bodyPr vert="horz" lIns="91440" tIns="45720" rIns="91440" bIns="45720" rtlCol="0">
            <a:normAutofit/>
          </a:bodyPr>
          <a:lstStyle/>
          <a:p>
            <a:pPr lvl="0"/>
            <a:r>
              <a:rPr lang="en-US"/>
              <a:t>Click to edit Master text styles</a:t>
            </a:r>
          </a:p>
          <a:p>
            <a:pPr lvl="0"/>
            <a:r>
              <a:rPr lang="en-US"/>
              <a:t>Second level</a:t>
            </a:r>
          </a:p>
        </p:txBody>
      </p:sp>
    </p:spTree>
    <p:extLst>
      <p:ext uri="{BB962C8B-B14F-4D97-AF65-F5344CB8AC3E}">
        <p14:creationId xmlns:p14="http://schemas.microsoft.com/office/powerpoint/2010/main" val="333718277"/>
      </p:ext>
    </p:extLst>
  </p:cSld>
  <p:clrMap bg1="lt1" tx1="dk1" bg2="dk2" tx2="lt2" accent1="accent1" accent2="accent2" accent3="accent3" accent4="accent4" accent5="accent5" accent6="accent6" hlink="hlink" folHlink="folHlink"/>
  <p:sldLayoutIdLst>
    <p:sldLayoutId id="2147483670" r:id="rId1"/>
    <p:sldLayoutId id="2147483672" r:id="rId2"/>
    <p:sldLayoutId id="2147483673" r:id="rId3"/>
    <p:sldLayoutId id="2147483674" r:id="rId4"/>
    <p:sldLayoutId id="2147483675" r:id="rId5"/>
    <p:sldLayoutId id="2147483676" r:id="rId6"/>
    <p:sldLayoutId id="2147483677" r:id="rId7"/>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0" i="0" u="none" strike="noStrike" cap="none">
          <a:solidFill>
            <a:srgbClr val="FF6900"/>
          </a:solidFill>
          <a:latin typeface="+mj-lt"/>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89" marR="0" lvl="0" indent="-380990" algn="l" rtl="0" eaLnBrk="1" hangingPunct="1">
        <a:lnSpc>
          <a:spcPct val="100000"/>
        </a:lnSpc>
        <a:spcBef>
          <a:spcPts val="0"/>
        </a:spcBef>
        <a:spcAft>
          <a:spcPts val="0"/>
        </a:spcAft>
        <a:buClr>
          <a:srgbClr val="FF6900"/>
        </a:buClr>
        <a:buFont typeface="Arial" panose="020B0604020202020204" pitchFamily="34" charset="0"/>
        <a:buChar char="▲"/>
        <a:defRPr sz="1800" b="0"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3B813-F416-49AE-BC62-64BD085C99C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03D841-3A8F-419F-A694-2A403C5BEC3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F8D2F-EC40-474E-BC4B-969DC7474F8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1295F96-C890-44D7-8269-32665E06CB59}" type="datetimeFigureOut">
              <a:rPr lang="en-GB" smtClean="0"/>
              <a:t>04/06/2026</a:t>
            </a:fld>
            <a:endParaRPr lang="en-GB"/>
          </a:p>
        </p:txBody>
      </p:sp>
      <p:sp>
        <p:nvSpPr>
          <p:cNvPr id="5" name="Footer Placeholder 4">
            <a:extLst>
              <a:ext uri="{FF2B5EF4-FFF2-40B4-BE49-F238E27FC236}">
                <a16:creationId xmlns:a16="http://schemas.microsoft.com/office/drawing/2014/main" id="{92F89ADC-6170-4220-9471-626E9AE0C85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CC59F7-F47E-46A4-860A-C89EBAF787A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015BB58-69EC-4E53-821D-9165A1B87564}" type="slidenum">
              <a:rPr lang="en-GB" smtClean="0"/>
              <a:t>‹#›</a:t>
            </a:fld>
            <a:endParaRPr lang="en-GB"/>
          </a:p>
        </p:txBody>
      </p:sp>
    </p:spTree>
    <p:extLst>
      <p:ext uri="{BB962C8B-B14F-4D97-AF65-F5344CB8AC3E}">
        <p14:creationId xmlns:p14="http://schemas.microsoft.com/office/powerpoint/2010/main" val="1063341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hyperlink" Target="https://twitter.com/gov_analysis" TargetMode="External"/><Relationship Id="rId3" Type="http://schemas.openxmlformats.org/officeDocument/2006/relationships/image" Target="../media/image12.png"/><Relationship Id="rId7" Type="http://schemas.openxmlformats.org/officeDocument/2006/relationships/hyperlink" Target="https://www.linkedin.com/company/gov-analysis-function/?lipi=urn%3Ali%3Apage%3Ad_flagship3_search_srp_all%3B%2B1lX%2FueIThmsaFgefOHxew%3D%3D" TargetMode="External"/><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13.png"/><Relationship Id="rId10"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13.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mailto:Analysis.Function@ons.gov.uk?subject=AI%20Hub" TargetMode="External"/><Relationship Id="rId5" Type="http://schemas.openxmlformats.org/officeDocument/2006/relationships/hyperlink" Target="https://analysisfunction.civilservice.gov.uk/ai-hub/ai-guidance-best-practice-and-standards/" TargetMode="External"/><Relationship Id="rId4" Type="http://schemas.openxmlformats.org/officeDocument/2006/relationships/hyperlink" Target="https://analysisfunction.civilservice.gov.uk/ai-hub/" TargetMode="Externa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mailto:Analysis.Function@ons.gov.uk?subject=AI%20Hub" TargetMode="External"/><Relationship Id="rId5" Type="http://schemas.openxmlformats.org/officeDocument/2006/relationships/hyperlink" Target="https://www.gov.uk/government/publications/ai-playbook-for-the-uk-government/artificial-intelligence-playbook-for-the-uk-government-html" TargetMode="External"/><Relationship Id="rId4" Type="http://schemas.openxmlformats.org/officeDocument/2006/relationships/hyperlink" Target="https://analysisfunction.civilservice.gov.uk/ai-hub/" TargetMode="Externa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hyperlink" Target="https://analysisfunction.civilservice.gov.uk/ai-hub/"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hyperlink" Target="https://analysisfunction.civilservice.gov.uk/ai-hub/"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32.png"/><Relationship Id="rId4" Type="http://schemas.openxmlformats.org/officeDocument/2006/relationships/hyperlink" Target="mailto:analysis.function@ons.gov.uk?subject=Analysis%20in%20Government%20month" TargetMode="Externa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hyperlink" Target="https://twitter.com/gov_analysis" TargetMode="External"/><Relationship Id="rId13" Type="http://schemas.openxmlformats.org/officeDocument/2006/relationships/image" Target="../media/image34.png"/><Relationship Id="rId18" Type="http://schemas.openxmlformats.org/officeDocument/2006/relationships/image" Target="../media/image26.png"/><Relationship Id="rId3" Type="http://schemas.openxmlformats.org/officeDocument/2006/relationships/image" Target="../media/image12.png"/><Relationship Id="rId21" Type="http://schemas.openxmlformats.org/officeDocument/2006/relationships/hyperlink" Target="https://analysisfunction.civilservice.gov.uk/ai-hub/" TargetMode="External"/><Relationship Id="rId7" Type="http://schemas.openxmlformats.org/officeDocument/2006/relationships/hyperlink" Target="https://3.basecamp.com/4322319/projects/44945454" TargetMode="External"/><Relationship Id="rId12" Type="http://schemas.openxmlformats.org/officeDocument/2006/relationships/image" Target="../media/image33.png"/><Relationship Id="rId17" Type="http://schemas.openxmlformats.org/officeDocument/2006/relationships/image" Target="../media/image37.png"/><Relationship Id="rId2" Type="http://schemas.openxmlformats.org/officeDocument/2006/relationships/notesSlide" Target="../notesSlides/notesSlide15.xml"/><Relationship Id="rId16" Type="http://schemas.openxmlformats.org/officeDocument/2006/relationships/image" Target="../media/image36.png"/><Relationship Id="rId20"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hyperlink" Target="https://www.linkedin.com/company/gov-analysis-function/?lipi=urn%3Ali%3Apage%3Ad_flagship3_search_srp_all%3B%2B1lX%2FueIThmsaFgefOHxew%3D%3D" TargetMode="External"/><Relationship Id="rId11" Type="http://schemas.openxmlformats.org/officeDocument/2006/relationships/image" Target="../media/image13.png"/><Relationship Id="rId5" Type="http://schemas.openxmlformats.org/officeDocument/2006/relationships/hyperlink" Target="https://public.govdelivery.com/accounts/UKONS/signup/43301" TargetMode="External"/><Relationship Id="rId15" Type="http://schemas.openxmlformats.org/officeDocument/2006/relationships/hyperlink" Target="mailto:analysis.function@ons.gov.uk?subject=Sign%20me%20up%20to%20the%20AF%20Newsletter" TargetMode="External"/><Relationship Id="rId10" Type="http://schemas.openxmlformats.org/officeDocument/2006/relationships/hyperlink" Target="https://www.eventbrite.co.uk/o/government-analysis-function-23454368303" TargetMode="External"/><Relationship Id="rId19" Type="http://schemas.openxmlformats.org/officeDocument/2006/relationships/image" Target="../media/image38.png"/><Relationship Id="rId4" Type="http://schemas.openxmlformats.org/officeDocument/2006/relationships/hyperlink" Target="https://analysisfunction.civilservice.gov.uk/" TargetMode="External"/><Relationship Id="rId9" Type="http://schemas.openxmlformats.org/officeDocument/2006/relationships/hyperlink" Target="https://www.youtube.com/channel/UCVY5YwwgpprO_2KEYz-cVrw" TargetMode="External"/><Relationship Id="rId14" Type="http://schemas.openxmlformats.org/officeDocument/2006/relationships/image" Target="../media/image35.png"/><Relationship Id="rId22"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hyperlink" Target="https://analysisfunction.civilservice.gov.uk/ai-hub/"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Analysis.Function@ons.gov.uk?subject=AI%20Hub" TargetMode="Externa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gov.uk/government/publications/ai-playbook-for-the-uk-government/artificial-intelligence-playbook-for-the-uk-governmen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s://www.gov.uk/government/publications/ai-playbook-for-the-uk-government/artificial-intelligence-playbook-for-the-uk-government-html" TargetMode="External"/><Relationship Id="rId4" Type="http://schemas.openxmlformats.org/officeDocument/2006/relationships/hyperlink" Target="https://analysisfunction.civilservice.gov.uk/ai-hub/"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hyperlink" Target="https://analysisfunction.civilservice.gov.uk/ai-hub/ai-guidance-best-practice-and-standard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hyperlink" Target="https://analysisfunction.civilservice.gov.uk/ai-hub/ai-learning-and-development/"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hyperlink" Target="https://analysisfunction.civilservice.gov.uk/ai-hub/ai-glossary/"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tile tx="679450" ty="0" sx="100000" sy="100000" flip="none" algn="r"/>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932F-B92A-5CCD-A2B6-E1FFB10F2EA5}"/>
              </a:ext>
            </a:extLst>
          </p:cNvPr>
          <p:cNvSpPr>
            <a:spLocks noGrp="1"/>
          </p:cNvSpPr>
          <p:nvPr>
            <p:ph type="ctrTitle"/>
          </p:nvPr>
        </p:nvSpPr>
        <p:spPr>
          <a:xfrm>
            <a:off x="457199" y="1122150"/>
            <a:ext cx="3938067" cy="2899200"/>
          </a:xfrm>
        </p:spPr>
        <p:txBody>
          <a:bodyPr/>
          <a:lstStyle/>
          <a:p>
            <a:r>
              <a:rPr lang="en-GB" sz="3600" dirty="0">
                <a:latin typeface="Arial Rounded MT Bold" panose="020F0704030504030204" pitchFamily="34" charset="0"/>
              </a:rPr>
              <a:t>Analysis Function</a:t>
            </a:r>
            <a:br>
              <a:rPr lang="en-GB" sz="3600" dirty="0"/>
            </a:br>
            <a:r>
              <a:rPr lang="en-GB" sz="2800" b="1" dirty="0">
                <a:solidFill>
                  <a:schemeClr val="bg1"/>
                </a:solidFill>
                <a:latin typeface="Courier New" panose="02070309020205020404" pitchFamily="49" charset="0"/>
                <a:cs typeface="Courier New" panose="02070309020205020404" pitchFamily="49" charset="0"/>
              </a:rPr>
              <a:t>Artificial Intelligence (AI)Hub</a:t>
            </a:r>
            <a:br>
              <a:rPr lang="en-GB" sz="3600" b="1" dirty="0">
                <a:solidFill>
                  <a:schemeClr val="bg1"/>
                </a:solidFill>
                <a:latin typeface="Courier New" panose="02070309020205020404" pitchFamily="49" charset="0"/>
                <a:cs typeface="Courier New" panose="02070309020205020404" pitchFamily="49" charset="0"/>
              </a:rPr>
            </a:br>
            <a:r>
              <a:rPr lang="en-GB" sz="2400" b="1" dirty="0">
                <a:solidFill>
                  <a:srgbClr val="00B0F0"/>
                </a:solidFill>
                <a:cs typeface="Courier New" panose="02070309020205020404" pitchFamily="49" charset="0"/>
              </a:rPr>
              <a:t>Campaign in a Box</a:t>
            </a:r>
            <a:endParaRPr lang="en-GB" sz="3600" b="1" dirty="0">
              <a:solidFill>
                <a:srgbClr val="00B0F0"/>
              </a:solidFill>
              <a:cs typeface="Courier New" panose="02070309020205020404" pitchFamily="49" charset="0"/>
            </a:endParaRPr>
          </a:p>
        </p:txBody>
      </p:sp>
      <p:sp>
        <p:nvSpPr>
          <p:cNvPr id="5" name="Rectangle 4">
            <a:extLst>
              <a:ext uri="{FF2B5EF4-FFF2-40B4-BE49-F238E27FC236}">
                <a16:creationId xmlns:a16="http://schemas.microsoft.com/office/drawing/2014/main" id="{65601D02-BFEF-5587-0A35-BE6A15706AFD}"/>
              </a:ext>
            </a:extLst>
          </p:cNvPr>
          <p:cNvSpPr/>
          <p:nvPr/>
        </p:nvSpPr>
        <p:spPr>
          <a:xfrm>
            <a:off x="6531429" y="3175907"/>
            <a:ext cx="1453243" cy="804571"/>
          </a:xfrm>
          <a:prstGeom prst="rect">
            <a:avLst/>
          </a:prstGeom>
          <a:solidFill>
            <a:srgbClr val="9D9AA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C20DED6-595F-F0DD-B4D5-AF81CFB8F4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5560" y="3255702"/>
            <a:ext cx="644980" cy="644980"/>
          </a:xfrm>
          <a:prstGeom prst="rect">
            <a:avLst/>
          </a:prstGeom>
        </p:spPr>
      </p:pic>
      <p:pic>
        <p:nvPicPr>
          <p:cNvPr id="9" name="Graphic 8">
            <a:extLst>
              <a:ext uri="{FF2B5EF4-FFF2-40B4-BE49-F238E27FC236}">
                <a16:creationId xmlns:a16="http://schemas.microsoft.com/office/drawing/2014/main" id="{1B5BE7AE-2529-41B5-F6D3-7ADDB9C9EF2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63290" y="3382963"/>
            <a:ext cx="1643901" cy="1643901"/>
          </a:xfrm>
          <a:prstGeom prst="rect">
            <a:avLst/>
          </a:prstGeom>
        </p:spPr>
      </p:pic>
      <p:pic>
        <p:nvPicPr>
          <p:cNvPr id="3" name="Picture 2">
            <a:extLst>
              <a:ext uri="{FF2B5EF4-FFF2-40B4-BE49-F238E27FC236}">
                <a16:creationId xmlns:a16="http://schemas.microsoft.com/office/drawing/2014/main" id="{8403F1C8-8C29-DD4D-3594-9B1D679F39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4201" y="2318461"/>
            <a:ext cx="1067799" cy="1064502"/>
          </a:xfrm>
          <a:prstGeom prst="rect">
            <a:avLst/>
          </a:prstGeom>
        </p:spPr>
      </p:pic>
      <p:pic>
        <p:nvPicPr>
          <p:cNvPr id="6" name="Picture 5">
            <a:extLst>
              <a:ext uri="{FF2B5EF4-FFF2-40B4-BE49-F238E27FC236}">
                <a16:creationId xmlns:a16="http://schemas.microsoft.com/office/drawing/2014/main" id="{3683FDAC-AEFE-5A0C-7E74-C52060585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99" y="799660"/>
            <a:ext cx="644980" cy="644980"/>
          </a:xfrm>
          <a:prstGeom prst="rect">
            <a:avLst/>
          </a:prstGeom>
        </p:spPr>
      </p:pic>
    </p:spTree>
    <p:extLst>
      <p:ext uri="{BB962C8B-B14F-4D97-AF65-F5344CB8AC3E}">
        <p14:creationId xmlns:p14="http://schemas.microsoft.com/office/powerpoint/2010/main" val="2141785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F44E05A-A376-7714-4758-6B78DF9FE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CBB1B-999F-5E44-23A7-082FB393B7F5}"/>
              </a:ext>
            </a:extLst>
          </p:cNvPr>
          <p:cNvSpPr>
            <a:spLocks noGrp="1" noRot="1" noMove="1" noResize="1" noEditPoints="1" noAdjustHandles="1" noChangeArrowheads="1" noChangeShapeType="1"/>
          </p:cNvSpPr>
          <p:nvPr>
            <p:ph type="ctrTitle"/>
          </p:nvPr>
        </p:nvSpPr>
        <p:spPr>
          <a:xfrm>
            <a:off x="457199" y="1662100"/>
            <a:ext cx="3938067" cy="2359200"/>
          </a:xfrm>
        </p:spPr>
        <p:txBody>
          <a:bodyPr/>
          <a:lstStyle/>
          <a:p>
            <a:r>
              <a:rPr lang="en-GB" sz="3200" dirty="0">
                <a:solidFill>
                  <a:schemeClr val="bg1"/>
                </a:solidFill>
                <a:latin typeface="Arial Rounded MT Bold" panose="020F0704030504030204" pitchFamily="34" charset="0"/>
              </a:rPr>
              <a:t>Help promote the AF AI Hub</a:t>
            </a:r>
          </a:p>
        </p:txBody>
      </p:sp>
      <p:pic>
        <p:nvPicPr>
          <p:cNvPr id="4" name="Picture 3">
            <a:extLst>
              <a:ext uri="{FF2B5EF4-FFF2-40B4-BE49-F238E27FC236}">
                <a16:creationId xmlns:a16="http://schemas.microsoft.com/office/drawing/2014/main" id="{A60388D4-B07B-5BA7-7613-FFFCA841AF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99" y="582100"/>
            <a:ext cx="1067799" cy="1080000"/>
          </a:xfrm>
          <a:prstGeom prst="rect">
            <a:avLst/>
          </a:prstGeom>
        </p:spPr>
      </p:pic>
      <p:pic>
        <p:nvPicPr>
          <p:cNvPr id="3" name="Picture 2">
            <a:extLst>
              <a:ext uri="{FF2B5EF4-FFF2-40B4-BE49-F238E27FC236}">
                <a16:creationId xmlns:a16="http://schemas.microsoft.com/office/drawing/2014/main" id="{3381CF11-3A3A-E1B3-3B83-E0ACD1FA83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998" y="591497"/>
            <a:ext cx="1067799" cy="1064502"/>
          </a:xfrm>
          <a:prstGeom prst="rect">
            <a:avLst/>
          </a:prstGeom>
        </p:spPr>
      </p:pic>
    </p:spTree>
    <p:extLst>
      <p:ext uri="{BB962C8B-B14F-4D97-AF65-F5344CB8AC3E}">
        <p14:creationId xmlns:p14="http://schemas.microsoft.com/office/powerpoint/2010/main" val="142615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2FFA18-3B56-FF6E-1C6A-9B34C19108BD}"/>
              </a:ext>
            </a:extLst>
          </p:cNvPr>
          <p:cNvSpPr txBox="1">
            <a:spLocks noGrp="1" noRot="1" noMove="1" noResize="1" noEditPoints="1" noAdjustHandles="1" noChangeArrowheads="1" noChangeShapeType="1"/>
          </p:cNvSpPr>
          <p:nvPr/>
        </p:nvSpPr>
        <p:spPr>
          <a:xfrm>
            <a:off x="0" y="838590"/>
            <a:ext cx="9144000" cy="4304910"/>
          </a:xfrm>
          <a:prstGeom prst="rect">
            <a:avLst/>
          </a:prstGeom>
          <a:solidFill>
            <a:schemeClr val="bg1"/>
          </a:solidFill>
        </p:spPr>
        <p:txBody>
          <a:bodyPr spcFirstLastPara="1" vert="horz" wrap="square" lIns="540000" tIns="0" rIns="540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14300" indent="0">
              <a:spcBef>
                <a:spcPts val="0"/>
              </a:spcBef>
              <a:spcAft>
                <a:spcPts val="600"/>
              </a:spcAft>
              <a:buNone/>
              <a:defRPr/>
            </a:pPr>
            <a:endParaRPr lang="en-GB" sz="1400" dirty="0">
              <a:solidFill>
                <a:prstClr val="black"/>
              </a:solidFill>
              <a:latin typeface="+mj-lt"/>
              <a:ea typeface="Times New Roman" panose="02020603050405020304" pitchFamily="18" charset="0"/>
              <a:cs typeface="Arial"/>
            </a:endParaRPr>
          </a:p>
          <a:p>
            <a:pPr marL="114300" indent="0">
              <a:spcBef>
                <a:spcPts val="0"/>
              </a:spcBef>
              <a:spcAft>
                <a:spcPts val="600"/>
              </a:spcAft>
              <a:buNone/>
              <a:defRPr/>
            </a:pPr>
            <a:endParaRPr lang="en-GB" sz="1400" dirty="0">
              <a:solidFill>
                <a:prstClr val="black"/>
              </a:solidFill>
              <a:latin typeface="+mj-lt"/>
              <a:ea typeface="Times New Roman" panose="02020603050405020304" pitchFamily="18" charset="0"/>
              <a:cs typeface="Arial"/>
            </a:endParaRPr>
          </a:p>
        </p:txBody>
      </p:sp>
      <p:pic>
        <p:nvPicPr>
          <p:cNvPr id="15" name="Picture 14">
            <a:extLst>
              <a:ext uri="{FF2B5EF4-FFF2-40B4-BE49-F238E27FC236}">
                <a16:creationId xmlns:a16="http://schemas.microsoft.com/office/drawing/2014/main" id="{ECBB9075-9749-5EB3-4A23-1B728152C8D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sp>
        <p:nvSpPr>
          <p:cNvPr id="2" name="Rectangle 1">
            <a:extLst>
              <a:ext uri="{FF2B5EF4-FFF2-40B4-BE49-F238E27FC236}">
                <a16:creationId xmlns:a16="http://schemas.microsoft.com/office/drawing/2014/main" id="{3C3B1DFA-52EC-65FC-DE05-B8A08AE945F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75EF2A18-CCAB-B7AB-FBF3-214E27785B6F}"/>
              </a:ext>
            </a:extLst>
          </p:cNvPr>
          <p:cNvSpPr txBox="1">
            <a:spLocks noGrp="1" noRot="1" noMove="1" noResize="1" noEditPoints="1" noAdjustHandles="1" noChangeArrowheads="1" noChangeShapeType="1"/>
          </p:cNvSpPr>
          <p:nvPr/>
        </p:nvSpPr>
        <p:spPr>
          <a:xfrm>
            <a:off x="208439" y="376925"/>
            <a:ext cx="7924392" cy="46166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rPr>
              <a:t>Help promote the AF AI Hub</a:t>
            </a:r>
            <a:endParaRPr kumimoji="0" lang="en-GB" sz="2400" b="0" i="0" u="none" strike="noStrike" kern="0" cap="none" spc="0" normalizeH="0" baseline="0" noProof="0" dirty="0">
              <a:ln>
                <a:noFill/>
              </a:ln>
              <a:solidFill>
                <a:schemeClr val="bg1"/>
              </a:solidFill>
              <a:effectLst/>
              <a:uLnTx/>
              <a:uFillTx/>
              <a:latin typeface="Arial Rounded MT Bold" panose="020F0704030504030204" pitchFamily="34" charset="0"/>
              <a:cs typeface="Arial"/>
              <a:sym typeface="Arial"/>
            </a:endParaRPr>
          </a:p>
        </p:txBody>
      </p:sp>
      <p:pic>
        <p:nvPicPr>
          <p:cNvPr id="10" name="Picture 9">
            <a:extLst>
              <a:ext uri="{FF2B5EF4-FFF2-40B4-BE49-F238E27FC236}">
                <a16:creationId xmlns:a16="http://schemas.microsoft.com/office/drawing/2014/main" id="{AEC3374E-A070-525D-AFF3-7E418E63D4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grpSp>
        <p:nvGrpSpPr>
          <p:cNvPr id="13" name="Group 12">
            <a:extLst>
              <a:ext uri="{FF2B5EF4-FFF2-40B4-BE49-F238E27FC236}">
                <a16:creationId xmlns:a16="http://schemas.microsoft.com/office/drawing/2014/main" id="{7A350C55-89B8-FF08-8C56-56253410A1EA}"/>
              </a:ext>
            </a:extLst>
          </p:cNvPr>
          <p:cNvGrpSpPr/>
          <p:nvPr/>
        </p:nvGrpSpPr>
        <p:grpSpPr>
          <a:xfrm>
            <a:off x="4170635" y="2020790"/>
            <a:ext cx="4727078" cy="1973036"/>
            <a:chOff x="2208461" y="2982002"/>
            <a:chExt cx="4727078" cy="1973036"/>
          </a:xfrm>
        </p:grpSpPr>
        <p:pic>
          <p:nvPicPr>
            <p:cNvPr id="11" name="Picture 10">
              <a:extLst>
                <a:ext uri="{FF2B5EF4-FFF2-40B4-BE49-F238E27FC236}">
                  <a16:creationId xmlns:a16="http://schemas.microsoft.com/office/drawing/2014/main" id="{A5DFFBD8-70A3-24DD-675D-24A35BF7EE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8461" y="3155038"/>
              <a:ext cx="1800000" cy="1800000"/>
            </a:xfrm>
            <a:prstGeom prst="rect">
              <a:avLst/>
            </a:prstGeom>
          </p:spPr>
        </p:pic>
        <p:sp>
          <p:nvSpPr>
            <p:cNvPr id="12" name="Speech Bubble: Rectangle with Corners Rounded 11">
              <a:extLst>
                <a:ext uri="{FF2B5EF4-FFF2-40B4-BE49-F238E27FC236}">
                  <a16:creationId xmlns:a16="http://schemas.microsoft.com/office/drawing/2014/main" id="{00F2FEED-D926-3689-31C9-471AE539BDDF}"/>
                </a:ext>
              </a:extLst>
            </p:cNvPr>
            <p:cNvSpPr/>
            <p:nvPr/>
          </p:nvSpPr>
          <p:spPr>
            <a:xfrm>
              <a:off x="3997229" y="2982002"/>
              <a:ext cx="2938310" cy="1784573"/>
            </a:xfrm>
            <a:prstGeom prst="wedgeRoundRectCallout">
              <a:avLst>
                <a:gd name="adj1" fmla="val -65806"/>
                <a:gd name="adj2" fmla="val 671"/>
                <a:gd name="adj3" fmla="val 16667"/>
              </a:avLst>
            </a:pr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GB" sz="1200" dirty="0">
                  <a:solidFill>
                    <a:schemeClr val="tx1"/>
                  </a:solidFill>
                </a:rPr>
                <a:t>Connect with us on LinkedIn at </a:t>
              </a:r>
              <a:r>
                <a:rPr lang="en-GB" sz="1200" b="1" dirty="0">
                  <a:solidFill>
                    <a:srgbClr val="0070C0"/>
                  </a:solidFill>
                  <a:hlinkClick r:id="rId7">
                    <a:extLst>
                      <a:ext uri="{A12FA001-AC4F-418D-AE19-62706E023703}">
                        <ahyp:hlinkClr xmlns:ahyp="http://schemas.microsoft.com/office/drawing/2018/hyperlinkcolor" val="tx"/>
                      </a:ext>
                    </a:extLst>
                  </a:hlinkClick>
                </a:rPr>
                <a:t>Gov Analysis Function</a:t>
              </a:r>
              <a:r>
                <a:rPr lang="en-GB" sz="1200" b="1" dirty="0">
                  <a:solidFill>
                    <a:srgbClr val="0070C0"/>
                  </a:solidFill>
                </a:rPr>
                <a:t> </a:t>
              </a:r>
              <a:r>
                <a:rPr lang="en-GB" sz="1200" dirty="0">
                  <a:solidFill>
                    <a:schemeClr val="tx1"/>
                  </a:solidFill>
                </a:rPr>
                <a:t>and sign up for our monthly LinkedIn newsletter</a:t>
              </a:r>
            </a:p>
            <a:p>
              <a:pPr lvl="1"/>
              <a:r>
                <a:rPr lang="en-GB" sz="1200" dirty="0">
                  <a:solidFill>
                    <a:schemeClr val="tx1"/>
                  </a:solidFill>
                </a:rPr>
                <a:t>Follow us on X at </a:t>
              </a:r>
              <a:r>
                <a:rPr lang="en-GB" sz="1200" b="1" dirty="0">
                  <a:solidFill>
                    <a:srgbClr val="0070C0"/>
                  </a:solidFill>
                  <a:hlinkClick r:id="rId8">
                    <a:extLst>
                      <a:ext uri="{A12FA001-AC4F-418D-AE19-62706E023703}">
                        <ahyp:hlinkClr xmlns:ahyp="http://schemas.microsoft.com/office/drawing/2018/hyperlinkcolor" val="tx"/>
                      </a:ext>
                    </a:extLst>
                  </a:hlinkClick>
                </a:rPr>
                <a:t>@gov_analysis</a:t>
              </a:r>
              <a:endParaRPr lang="en-GB" sz="1200" b="1" dirty="0">
                <a:solidFill>
                  <a:srgbClr val="0070C0"/>
                </a:solidFill>
              </a:endParaRPr>
            </a:p>
            <a:p>
              <a:pPr lvl="1"/>
              <a:r>
                <a:rPr lang="en-GB" sz="1200" dirty="0">
                  <a:solidFill>
                    <a:schemeClr val="tx1"/>
                  </a:solidFill>
                </a:rPr>
                <a:t>Retweet, repost, ‘like’, and tag us in to help build conversations and increase engagement and interest in the AI Hub</a:t>
              </a:r>
            </a:p>
          </p:txBody>
        </p:sp>
      </p:grpSp>
      <p:sp>
        <p:nvSpPr>
          <p:cNvPr id="14" name="TextBox 13">
            <a:extLst>
              <a:ext uri="{FF2B5EF4-FFF2-40B4-BE49-F238E27FC236}">
                <a16:creationId xmlns:a16="http://schemas.microsoft.com/office/drawing/2014/main" id="{4320E6D1-5844-7E81-582E-4F4A06F41BB3}"/>
              </a:ext>
            </a:extLst>
          </p:cNvPr>
          <p:cNvSpPr txBox="1"/>
          <p:nvPr/>
        </p:nvSpPr>
        <p:spPr>
          <a:xfrm>
            <a:off x="246287" y="1070297"/>
            <a:ext cx="4090307" cy="3046988"/>
          </a:xfrm>
          <a:prstGeom prst="rect">
            <a:avLst/>
          </a:prstGeom>
          <a:noFill/>
        </p:spPr>
        <p:txBody>
          <a:bodyPr wrap="square" rtlCol="0">
            <a:spAutoFit/>
          </a:bodyPr>
          <a:lstStyle/>
          <a:p>
            <a:pPr marL="114300">
              <a:spcAft>
                <a:spcPts val="600"/>
              </a:spcAft>
              <a:defRPr/>
            </a:pPr>
            <a:r>
              <a:rPr lang="en-GB" dirty="0">
                <a:solidFill>
                  <a:prstClr val="black"/>
                </a:solidFill>
                <a:ea typeface="Times New Roman" panose="02020603050405020304" pitchFamily="18" charset="0"/>
              </a:rPr>
              <a:t>We’d love for you to promote the new AF AI Hub within your departments and professions, encouraging colleagues to try out the resources and contribute their own content.</a:t>
            </a:r>
            <a:endParaRPr lang="en-GB" sz="700" dirty="0">
              <a:solidFill>
                <a:prstClr val="black"/>
              </a:solidFill>
              <a:ea typeface="Times New Roman" panose="02020603050405020304" pitchFamily="18" charset="0"/>
              <a:cs typeface="Arial" panose="020B0604020202020204" pitchFamily="34" charset="0"/>
            </a:endParaRPr>
          </a:p>
          <a:p>
            <a:pPr marL="114300">
              <a:spcAft>
                <a:spcPts val="600"/>
              </a:spcAft>
              <a:defRPr/>
            </a:pPr>
            <a:r>
              <a:rPr lang="en-GB" dirty="0">
                <a:solidFill>
                  <a:prstClr val="black"/>
                </a:solidFill>
                <a:ea typeface="Times New Roman" panose="02020603050405020304" pitchFamily="18" charset="0"/>
              </a:rPr>
              <a:t>The Analysis Function Central Team will be active on X and LinkedIn to promote the new AF AI Hub, and you can also help us make an even bigger impact by interacting and engaging with us on social media. </a:t>
            </a:r>
          </a:p>
          <a:p>
            <a:pPr marL="114300">
              <a:spcAft>
                <a:spcPts val="600"/>
              </a:spcAft>
              <a:defRPr/>
            </a:pPr>
            <a:r>
              <a:rPr lang="en-GB" dirty="0">
                <a:solidFill>
                  <a:prstClr val="black"/>
                </a:solidFill>
                <a:ea typeface="Times New Roman" panose="02020603050405020304" pitchFamily="18" charset="0"/>
              </a:rPr>
              <a:t>Every time you retweet, like, or even look at our content, it makes an innovation on the algorithm and makes it more likely more people will see our posts!</a:t>
            </a:r>
          </a:p>
        </p:txBody>
      </p:sp>
      <p:grpSp>
        <p:nvGrpSpPr>
          <p:cNvPr id="18" name="Group 17">
            <a:extLst>
              <a:ext uri="{FF2B5EF4-FFF2-40B4-BE49-F238E27FC236}">
                <a16:creationId xmlns:a16="http://schemas.microsoft.com/office/drawing/2014/main" id="{C10946C2-D2E6-EAD3-31DA-4C382448F801}"/>
              </a:ext>
            </a:extLst>
          </p:cNvPr>
          <p:cNvGrpSpPr/>
          <p:nvPr/>
        </p:nvGrpSpPr>
        <p:grpSpPr>
          <a:xfrm>
            <a:off x="6641203" y="1497433"/>
            <a:ext cx="1574710" cy="360000"/>
            <a:chOff x="6084181" y="1466984"/>
            <a:chExt cx="1574710" cy="360000"/>
          </a:xfrm>
        </p:grpSpPr>
        <p:pic>
          <p:nvPicPr>
            <p:cNvPr id="6" name="Picture 5">
              <a:hlinkClick r:id="rId8"/>
              <a:extLst>
                <a:ext uri="{FF2B5EF4-FFF2-40B4-BE49-F238E27FC236}">
                  <a16:creationId xmlns:a16="http://schemas.microsoft.com/office/drawing/2014/main" id="{22029B0F-0A8B-41D8-1D56-002689D97DAC}"/>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692926" y="1466984"/>
              <a:ext cx="360000" cy="360000"/>
            </a:xfrm>
            <a:prstGeom prst="rect">
              <a:avLst/>
            </a:prstGeom>
          </p:spPr>
        </p:pic>
        <p:pic>
          <p:nvPicPr>
            <p:cNvPr id="7" name="Picture 6">
              <a:hlinkClick r:id="rId7"/>
              <a:extLst>
                <a:ext uri="{FF2B5EF4-FFF2-40B4-BE49-F238E27FC236}">
                  <a16:creationId xmlns:a16="http://schemas.microsoft.com/office/drawing/2014/main" id="{2FD6620F-1A32-E508-6052-BE3AF61D1750}"/>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84181" y="1466984"/>
              <a:ext cx="360000" cy="360000"/>
            </a:xfrm>
            <a:prstGeom prst="rect">
              <a:avLst/>
            </a:prstGeom>
          </p:spPr>
        </p:pic>
        <p:pic>
          <p:nvPicPr>
            <p:cNvPr id="17" name="Picture 16">
              <a:extLst>
                <a:ext uri="{FF2B5EF4-FFF2-40B4-BE49-F238E27FC236}">
                  <a16:creationId xmlns:a16="http://schemas.microsoft.com/office/drawing/2014/main" id="{0EE2AB22-58CC-C132-1173-C0D96D621B5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01671" y="1466984"/>
              <a:ext cx="357220" cy="360000"/>
            </a:xfrm>
            <a:prstGeom prst="rect">
              <a:avLst/>
            </a:prstGeom>
          </p:spPr>
        </p:pic>
      </p:grpSp>
      <p:pic>
        <p:nvPicPr>
          <p:cNvPr id="20" name="Picture 19">
            <a:extLst>
              <a:ext uri="{FF2B5EF4-FFF2-40B4-BE49-F238E27FC236}">
                <a16:creationId xmlns:a16="http://schemas.microsoft.com/office/drawing/2014/main" id="{CC6ECB60-2602-455F-B35A-E941B18FAC52}"/>
              </a:ext>
            </a:extLst>
          </p:cNvPr>
          <p:cNvPicPr>
            <a:picLocks noGrp="1" noRot="1" noChangeAspect="1" noMove="1" noResize="1" noEditPoints="1" noAdjustHandles="1" noChangeArrowheads="1" noChangeShapeType="1" noCrop="1"/>
          </p:cNvPicPr>
          <p:nvPr/>
        </p:nvPicPr>
        <p:blipFill>
          <a:blip r:embed="rId12"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441204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2FFA18-3B56-FF6E-1C6A-9B34C19108BD}"/>
              </a:ext>
            </a:extLst>
          </p:cNvPr>
          <p:cNvSpPr txBox="1">
            <a:spLocks noGrp="1" noRot="1" noMove="1" noResize="1" noEditPoints="1" noAdjustHandles="1" noChangeArrowheads="1" noChangeShapeType="1"/>
          </p:cNvSpPr>
          <p:nvPr/>
        </p:nvSpPr>
        <p:spPr>
          <a:xfrm>
            <a:off x="0" y="838590"/>
            <a:ext cx="9144000" cy="4304910"/>
          </a:xfrm>
          <a:prstGeom prst="rect">
            <a:avLst/>
          </a:prstGeom>
          <a:solidFill>
            <a:schemeClr val="bg1"/>
          </a:solidFill>
        </p:spPr>
        <p:txBody>
          <a:bodyPr spcFirstLastPara="1" vert="horz" wrap="square" lIns="324000" tIns="0" rIns="324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14300" indent="0">
              <a:buNone/>
            </a:pPr>
            <a:endParaRPr lang="en-GB" sz="1400" dirty="0"/>
          </a:p>
          <a:p>
            <a:pPr marL="114300" indent="0">
              <a:buNone/>
            </a:pPr>
            <a:r>
              <a:rPr lang="en-GB" sz="1400" dirty="0"/>
              <a:t>You can use these messages in your communications about the new AI Hub:</a:t>
            </a:r>
          </a:p>
          <a:p>
            <a:pPr marL="114300" indent="0">
              <a:buNone/>
            </a:pPr>
            <a:endParaRPr lang="en-GB" sz="1400" dirty="0"/>
          </a:p>
          <a:p>
            <a:pPr lvl="0">
              <a:buFont typeface="Wingdings" panose="05000000000000000000" pitchFamily="2" charset="2"/>
              <a:buChar char="§"/>
            </a:pPr>
            <a:r>
              <a:rPr lang="en-GB" sz="1400" dirty="0"/>
              <a:t>The Analysis Function AI Hub is a </a:t>
            </a:r>
            <a:r>
              <a:rPr lang="en-GB" sz="1400" b="1" dirty="0"/>
              <a:t>trusted, central place for AI guidance</a:t>
            </a:r>
          </a:p>
          <a:p>
            <a:pPr lvl="0">
              <a:buFont typeface="Wingdings" panose="05000000000000000000" pitchFamily="2" charset="2"/>
              <a:buChar char="§"/>
            </a:pPr>
            <a:r>
              <a:rPr lang="en-GB" sz="1400" dirty="0"/>
              <a:t>It contains </a:t>
            </a:r>
            <a:r>
              <a:rPr lang="en-GB" sz="1400" b="1" dirty="0"/>
              <a:t>approved cross-government resources </a:t>
            </a:r>
            <a:r>
              <a:rPr lang="en-GB" sz="1400" dirty="0"/>
              <a:t>– including guidance, best practice, and standards, AI learning and development, and a handy A-Z glossary of AI terms </a:t>
            </a:r>
          </a:p>
          <a:p>
            <a:pPr>
              <a:buFont typeface="Wingdings" panose="05000000000000000000" pitchFamily="2" charset="2"/>
              <a:buChar char="§"/>
            </a:pPr>
            <a:r>
              <a:rPr lang="en-GB" sz="1400" dirty="0"/>
              <a:t>It supports </a:t>
            </a:r>
            <a:r>
              <a:rPr lang="en-GB" sz="1400" b="1" dirty="0"/>
              <a:t>safe, responsible AI use in government</a:t>
            </a:r>
            <a:endParaRPr lang="en-GB" sz="1400" dirty="0"/>
          </a:p>
          <a:p>
            <a:pPr lvl="0">
              <a:buFont typeface="Wingdings" panose="05000000000000000000" pitchFamily="2" charset="2"/>
              <a:buChar char="§"/>
            </a:pPr>
            <a:r>
              <a:rPr lang="en-GB" sz="1400" dirty="0"/>
              <a:t>It is designed for </a:t>
            </a:r>
            <a:r>
              <a:rPr lang="en-GB" sz="1400" b="1" dirty="0"/>
              <a:t>practical use – not just theory</a:t>
            </a:r>
            <a:endParaRPr lang="en-GB" sz="1400" dirty="0"/>
          </a:p>
          <a:p>
            <a:pPr lvl="0">
              <a:buFont typeface="Wingdings" panose="05000000000000000000" pitchFamily="2" charset="2"/>
              <a:buChar char="§"/>
            </a:pPr>
            <a:r>
              <a:rPr lang="en-GB" sz="1400" dirty="0"/>
              <a:t>It helps you </a:t>
            </a:r>
            <a:r>
              <a:rPr lang="en-GB" sz="1400" b="1" dirty="0"/>
              <a:t>save time, improve quality, and increase impact</a:t>
            </a:r>
          </a:p>
          <a:p>
            <a:pPr lvl="0">
              <a:buFont typeface="Wingdings" panose="05000000000000000000" pitchFamily="2" charset="2"/>
              <a:buChar char="§"/>
            </a:pPr>
            <a:r>
              <a:rPr lang="en-GB" sz="1400" b="1" dirty="0"/>
              <a:t>Contributions to the AI Hub are actively welcomed, </a:t>
            </a:r>
            <a:r>
              <a:rPr lang="en-GB" sz="1400" dirty="0"/>
              <a:t>so if you know of any best practice, top tips, or useful prompts, why not share with your cross-government analysis community?</a:t>
            </a:r>
          </a:p>
        </p:txBody>
      </p:sp>
      <p:sp>
        <p:nvSpPr>
          <p:cNvPr id="2" name="Rectangle 1">
            <a:extLst>
              <a:ext uri="{FF2B5EF4-FFF2-40B4-BE49-F238E27FC236}">
                <a16:creationId xmlns:a16="http://schemas.microsoft.com/office/drawing/2014/main" id="{83A995B8-DF6A-C187-D0B5-F6C8F49001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980B5487-2CD3-84E5-AC62-CA7C7385DDA0}"/>
              </a:ext>
            </a:extLst>
          </p:cNvPr>
          <p:cNvSpPr txBox="1">
            <a:spLocks noGrp="1" noRot="1" noMove="1" noResize="1" noEditPoints="1" noAdjustHandles="1" noChangeArrowheads="1" noChangeShapeType="1"/>
          </p:cNvSpPr>
          <p:nvPr/>
        </p:nvSpPr>
        <p:spPr>
          <a:xfrm>
            <a:off x="208439" y="376925"/>
            <a:ext cx="7924392" cy="46166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rPr>
              <a:t>Key messages to promote the AI Hub</a:t>
            </a:r>
            <a:endParaRPr kumimoji="0" lang="en-GB" sz="2400" b="0" i="0" u="none" strike="noStrike" kern="0" cap="none" spc="0" normalizeH="0" baseline="0" noProof="0" dirty="0">
              <a:ln>
                <a:noFill/>
              </a:ln>
              <a:solidFill>
                <a:schemeClr val="bg1"/>
              </a:solidFill>
              <a:effectLst/>
              <a:uLnTx/>
              <a:uFillTx/>
              <a:latin typeface="Arial Rounded MT Bold" panose="020F0704030504030204" pitchFamily="34" charset="0"/>
              <a:cs typeface="Arial"/>
              <a:sym typeface="Arial"/>
            </a:endParaRPr>
          </a:p>
        </p:txBody>
      </p:sp>
      <p:pic>
        <p:nvPicPr>
          <p:cNvPr id="10" name="Picture 9">
            <a:extLst>
              <a:ext uri="{FF2B5EF4-FFF2-40B4-BE49-F238E27FC236}">
                <a16:creationId xmlns:a16="http://schemas.microsoft.com/office/drawing/2014/main" id="{33FE1E8A-57C7-80BC-83C8-3E0FACF85E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grpSp>
        <p:nvGrpSpPr>
          <p:cNvPr id="11" name="Group 10">
            <a:extLst>
              <a:ext uri="{FF2B5EF4-FFF2-40B4-BE49-F238E27FC236}">
                <a16:creationId xmlns:a16="http://schemas.microsoft.com/office/drawing/2014/main" id="{C2059578-BC43-31F4-42FB-1C76619CA8AC}"/>
              </a:ext>
            </a:extLst>
          </p:cNvPr>
          <p:cNvGrpSpPr/>
          <p:nvPr/>
        </p:nvGrpSpPr>
        <p:grpSpPr>
          <a:xfrm>
            <a:off x="6915239" y="2571750"/>
            <a:ext cx="2093267" cy="720000"/>
            <a:chOff x="6915239" y="2571750"/>
            <a:chExt cx="2093267" cy="720000"/>
          </a:xfrm>
        </p:grpSpPr>
        <p:pic>
          <p:nvPicPr>
            <p:cNvPr id="6" name="Graphic 5" descr="Remote learning language outline">
              <a:extLst>
                <a:ext uri="{FF2B5EF4-FFF2-40B4-BE49-F238E27FC236}">
                  <a16:creationId xmlns:a16="http://schemas.microsoft.com/office/drawing/2014/main" id="{36405E45-F546-4135-AF82-FD9CD6164E7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915239" y="2571750"/>
              <a:ext cx="720001" cy="720000"/>
            </a:xfrm>
            <a:prstGeom prst="rect">
              <a:avLst/>
            </a:prstGeom>
          </p:spPr>
        </p:pic>
        <p:pic>
          <p:nvPicPr>
            <p:cNvPr id="8" name="Graphic 7" descr="Books on shelf outline">
              <a:extLst>
                <a:ext uri="{FF2B5EF4-FFF2-40B4-BE49-F238E27FC236}">
                  <a16:creationId xmlns:a16="http://schemas.microsoft.com/office/drawing/2014/main" id="{B4FE0D56-C837-7C0B-6CCF-53D5276B2E6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601872" y="2571750"/>
              <a:ext cx="720001" cy="720000"/>
            </a:xfrm>
            <a:prstGeom prst="rect">
              <a:avLst/>
            </a:prstGeom>
          </p:spPr>
        </p:pic>
        <p:pic>
          <p:nvPicPr>
            <p:cNvPr id="3" name="Picture 2">
              <a:extLst>
                <a:ext uri="{FF2B5EF4-FFF2-40B4-BE49-F238E27FC236}">
                  <a16:creationId xmlns:a16="http://schemas.microsoft.com/office/drawing/2014/main" id="{8C3871E2-B545-A457-AFB5-45D4F82467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8506" y="2571750"/>
              <a:ext cx="720000" cy="720000"/>
            </a:xfrm>
            <a:prstGeom prst="rect">
              <a:avLst/>
            </a:prstGeom>
          </p:spPr>
        </p:pic>
      </p:grpSp>
      <p:pic>
        <p:nvPicPr>
          <p:cNvPr id="5" name="Picture 4">
            <a:extLst>
              <a:ext uri="{FF2B5EF4-FFF2-40B4-BE49-F238E27FC236}">
                <a16:creationId xmlns:a16="http://schemas.microsoft.com/office/drawing/2014/main" id="{36EDE0C6-4A69-542E-F877-CD6D024A619C}"/>
              </a:ext>
            </a:extLst>
          </p:cNvPr>
          <p:cNvPicPr>
            <a:picLocks noGrp="1" noRot="1" noChangeAspect="1" noMove="1" noResize="1" noEditPoints="1" noAdjustHandles="1" noChangeArrowheads="1" noChangeShapeType="1" noCrop="1"/>
          </p:cNvPicPr>
          <p:nvPr/>
        </p:nvPicPr>
        <p:blipFill>
          <a:blip r:embed="rId8"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pic>
        <p:nvPicPr>
          <p:cNvPr id="14" name="Picture 13">
            <a:extLst>
              <a:ext uri="{FF2B5EF4-FFF2-40B4-BE49-F238E27FC236}">
                <a16:creationId xmlns:a16="http://schemas.microsoft.com/office/drawing/2014/main" id="{F6AD17D5-9C70-04D9-9BD8-AC278EF829A8}"/>
              </a:ext>
            </a:extLst>
          </p:cNvPr>
          <p:cNvPicPr>
            <a:picLocks noGrp="1" noRot="1" noChangeAspect="1" noMove="1" noResize="1" noEditPoints="1" noAdjustHandles="1" noChangeArrowheads="1" noChangeShapeType="1" noCrop="1"/>
          </p:cNvPicPr>
          <p:nvPr/>
        </p:nvPicPr>
        <p:blipFill>
          <a:blip r:embed="rId9"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967578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5A33CC8-516F-40C9-0E25-5F53570ED0B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76B4C90-9F03-19EC-F170-27A9151A3D1A}"/>
              </a:ext>
            </a:extLst>
          </p:cNvPr>
          <p:cNvSpPr txBox="1">
            <a:spLocks/>
          </p:cNvSpPr>
          <p:nvPr/>
        </p:nvSpPr>
        <p:spPr>
          <a:xfrm>
            <a:off x="0" y="838590"/>
            <a:ext cx="9144000" cy="4304910"/>
          </a:xfrm>
          <a:prstGeom prst="rect">
            <a:avLst/>
          </a:prstGeom>
          <a:solidFill>
            <a:schemeClr val="bg1"/>
          </a:solidFill>
        </p:spPr>
        <p:txBody>
          <a:bodyPr spcFirstLastPara="1" vert="horz" wrap="square" lIns="324000" tIns="0" rIns="324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14300" indent="0">
              <a:buNone/>
            </a:pPr>
            <a:endParaRPr lang="en-GB" sz="1400" dirty="0"/>
          </a:p>
          <a:p>
            <a:pPr marL="114300" indent="0">
              <a:buNone/>
            </a:pPr>
            <a:endParaRPr lang="en-GB" sz="1400" dirty="0"/>
          </a:p>
          <a:p>
            <a:pPr marL="114300" indent="0">
              <a:buNone/>
            </a:pPr>
            <a:r>
              <a:rPr lang="en-GB" sz="1400" dirty="0"/>
              <a:t>You can help support analysts across government to develop their AI skills and contribute to the ongoing development and continuous improvement of the AI Hub by encouraging colleagues in your profession and department to:</a:t>
            </a:r>
          </a:p>
          <a:p>
            <a:pPr marL="114300" indent="0">
              <a:buNone/>
            </a:pPr>
            <a:endParaRPr lang="en-GB" sz="1000" dirty="0"/>
          </a:p>
          <a:p>
            <a:pPr marL="719138" lvl="0" indent="-360363">
              <a:buNone/>
              <a:tabLst>
                <a:tab pos="449263" algn="l"/>
              </a:tabLst>
            </a:pPr>
            <a:r>
              <a:rPr lang="en-GB" sz="1400" dirty="0"/>
              <a:t>✅ Explore the </a:t>
            </a:r>
            <a:r>
              <a:rPr lang="en-GB" sz="1400" dirty="0">
                <a:hlinkClick r:id="rId4"/>
              </a:rPr>
              <a:t>AI Hub</a:t>
            </a:r>
            <a:endParaRPr lang="en-GB" sz="1400" dirty="0"/>
          </a:p>
          <a:p>
            <a:pPr marL="719138" lvl="0" indent="-360363">
              <a:buNone/>
              <a:tabLst>
                <a:tab pos="449263" algn="l"/>
              </a:tabLst>
            </a:pPr>
            <a:r>
              <a:rPr lang="en-GB" sz="1400" dirty="0"/>
              <a:t>✅ Try out the cross-government approved </a:t>
            </a:r>
            <a:r>
              <a:rPr lang="en-GB" sz="1400" dirty="0">
                <a:hlinkClick r:id="rId5"/>
              </a:rPr>
              <a:t>guidance, best practice, and standards</a:t>
            </a:r>
            <a:r>
              <a:rPr lang="en-GB" sz="1400" dirty="0"/>
              <a:t> in their day-to-day work</a:t>
            </a:r>
          </a:p>
          <a:p>
            <a:pPr marL="719138" lvl="0" indent="-360363">
              <a:buNone/>
              <a:tabLst>
                <a:tab pos="449263" algn="l"/>
              </a:tabLst>
            </a:pPr>
            <a:r>
              <a:rPr lang="en-GB" sz="1400" dirty="0"/>
              <a:t>✅ Develop their AI skills</a:t>
            </a:r>
          </a:p>
          <a:p>
            <a:pPr marL="719138" lvl="0" indent="-360363">
              <a:buNone/>
              <a:tabLst>
                <a:tab pos="449263" algn="l"/>
              </a:tabLst>
            </a:pPr>
            <a:r>
              <a:rPr lang="en-GB" sz="1400" dirty="0"/>
              <a:t>✅ Contribute content or feedback (like top tips and useful prompts) to </a:t>
            </a:r>
            <a:r>
              <a:rPr lang="en-GB" sz="1400" dirty="0">
                <a:hlinkClick r:id="rId6"/>
              </a:rPr>
              <a:t>Analysis.Function@ons.gov.uk</a:t>
            </a:r>
            <a:r>
              <a:rPr lang="en-GB" sz="1400" dirty="0"/>
              <a:t> </a:t>
            </a:r>
            <a:endParaRPr lang="en-GB" sz="1200" dirty="0"/>
          </a:p>
        </p:txBody>
      </p:sp>
      <p:sp>
        <p:nvSpPr>
          <p:cNvPr id="2" name="Rectangle 1">
            <a:extLst>
              <a:ext uri="{FF2B5EF4-FFF2-40B4-BE49-F238E27FC236}">
                <a16:creationId xmlns:a16="http://schemas.microsoft.com/office/drawing/2014/main" id="{F32B73AE-790F-6F61-5BC5-462294F4244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3587D977-DA4E-8229-6390-221FF1777A8E}"/>
              </a:ext>
            </a:extLst>
          </p:cNvPr>
          <p:cNvSpPr txBox="1">
            <a:spLocks noGrp="1" noRot="1" noMove="1" noResize="1" noEditPoints="1" noAdjustHandles="1" noChangeArrowheads="1" noChangeShapeType="1"/>
          </p:cNvSpPr>
          <p:nvPr/>
        </p:nvSpPr>
        <p:spPr>
          <a:xfrm>
            <a:off x="208439" y="376925"/>
            <a:ext cx="7924392" cy="46166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rPr>
              <a:t>How colleagues can get involved</a:t>
            </a:r>
          </a:p>
        </p:txBody>
      </p:sp>
      <p:pic>
        <p:nvPicPr>
          <p:cNvPr id="10" name="Picture 9">
            <a:extLst>
              <a:ext uri="{FF2B5EF4-FFF2-40B4-BE49-F238E27FC236}">
                <a16:creationId xmlns:a16="http://schemas.microsoft.com/office/drawing/2014/main" id="{F1E14C5F-9BA3-15AD-703E-840E25EE0A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pic>
        <p:nvPicPr>
          <p:cNvPr id="6" name="Picture 5">
            <a:extLst>
              <a:ext uri="{FF2B5EF4-FFF2-40B4-BE49-F238E27FC236}">
                <a16:creationId xmlns:a16="http://schemas.microsoft.com/office/drawing/2014/main" id="{BF3F50A7-E2C7-3364-AC03-4375103EFFD2}"/>
              </a:ext>
            </a:extLst>
          </p:cNvPr>
          <p:cNvPicPr>
            <a:picLocks noGrp="1" noRot="1" noChangeAspect="1" noMove="1" noResize="1" noEditPoints="1" noAdjustHandles="1" noChangeArrowheads="1" noChangeShapeType="1" noCrop="1"/>
          </p:cNvPicPr>
          <p:nvPr/>
        </p:nvPicPr>
        <p:blipFill>
          <a:blip r:embed="rId8"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pic>
        <p:nvPicPr>
          <p:cNvPr id="11" name="Picture 10">
            <a:extLst>
              <a:ext uri="{FF2B5EF4-FFF2-40B4-BE49-F238E27FC236}">
                <a16:creationId xmlns:a16="http://schemas.microsoft.com/office/drawing/2014/main" id="{01CBFC5A-5F8F-B00B-BB45-451FA8175427}"/>
              </a:ext>
            </a:extLst>
          </p:cNvPr>
          <p:cNvPicPr>
            <a:picLocks noGrp="1" noRot="1" noChangeAspect="1" noMove="1" noResize="1" noEditPoints="1" noAdjustHandles="1" noChangeArrowheads="1" noChangeShapeType="1" noCrop="1"/>
          </p:cNvPicPr>
          <p:nvPr/>
        </p:nvPicPr>
        <p:blipFill>
          <a:blip r:embed="rId9"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2509186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8A3C63-761C-3EE9-950A-6FF8E482FC8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548F06A-2D4F-7AFE-9FF9-386699717AFF}"/>
              </a:ext>
            </a:extLst>
          </p:cNvPr>
          <p:cNvSpPr txBox="1">
            <a:spLocks noGrp="1" noRot="1" noMove="1" noResize="1" noEditPoints="1" noAdjustHandles="1" noChangeArrowheads="1" noChangeShapeType="1"/>
          </p:cNvSpPr>
          <p:nvPr/>
        </p:nvSpPr>
        <p:spPr>
          <a:xfrm>
            <a:off x="0" y="838590"/>
            <a:ext cx="9144000" cy="4304910"/>
          </a:xfrm>
          <a:prstGeom prst="rect">
            <a:avLst/>
          </a:prstGeom>
          <a:solidFill>
            <a:schemeClr val="bg1"/>
          </a:solidFill>
        </p:spPr>
        <p:txBody>
          <a:bodyPr spcFirstLastPara="1" vert="horz" wrap="square" lIns="324000" tIns="0" rIns="324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14300" marR="0" lvl="0" indent="0" algn="l" defTabSz="914400" rtl="0" eaLnBrk="1" fontAlgn="auto" latinLnBrk="0" hangingPunct="1">
              <a:lnSpc>
                <a:spcPct val="100000"/>
              </a:lnSpc>
              <a:spcBef>
                <a:spcPts val="600"/>
              </a:spcBef>
              <a:spcAft>
                <a:spcPts val="0"/>
              </a:spcAft>
              <a:buClr>
                <a:srgbClr val="FF6900"/>
              </a:buClr>
              <a:buSzPts val="1800"/>
              <a:buNone/>
              <a:tabLst/>
              <a:defRPr/>
            </a:pPr>
            <a:r>
              <a:rPr kumimoji="0" lang="en-GB" sz="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114300" marR="0" lvl="0" indent="0" algn="l" defTabSz="914400" rtl="0" eaLnBrk="1" fontAlgn="auto" latinLnBrk="0" hangingPunct="1">
              <a:lnSpc>
                <a:spcPct val="100000"/>
              </a:lnSpc>
              <a:spcBef>
                <a:spcPts val="600"/>
              </a:spcBef>
              <a:spcAft>
                <a:spcPts val="0"/>
              </a:spcAft>
              <a:buClr>
                <a:srgbClr val="FF6900"/>
              </a:buClr>
              <a:buSzPts val="1800"/>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Why not use our template article on your website, SharePoint, or newsletter to help promote the AF AI Hub in your profession and departmental networks?</a:t>
            </a:r>
            <a:endParaRPr lang="en-GB" sz="1200" dirty="0">
              <a:solidFill>
                <a:prstClr val="black"/>
              </a:solidFill>
              <a:latin typeface="Arial" panose="020B0604020202020204" pitchFamily="34" charset="0"/>
              <a:ea typeface="Times New Roman" panose="02020603050405020304" pitchFamily="18" charset="0"/>
            </a:endParaRPr>
          </a:p>
          <a:p>
            <a:pPr marL="114300" indent="0">
              <a:buNone/>
            </a:pPr>
            <a:r>
              <a:rPr lang="en-GB" sz="1200">
                <a:solidFill>
                  <a:schemeClr val="tx1"/>
                </a:solidFill>
                <a:cs typeface="Arial"/>
              </a:rPr>
              <a:t>“The Analysis Function has launched a new </a:t>
            </a:r>
            <a:r>
              <a:rPr lang="en-GB" sz="1200" b="1" dirty="0">
                <a:solidFill>
                  <a:srgbClr val="0070C0"/>
                </a:solidFill>
                <a:cs typeface="Arial"/>
                <a:hlinkClick r:id="rId4">
                  <a:extLst>
                    <a:ext uri="{A12FA001-AC4F-418D-AE19-62706E023703}">
                      <ahyp:hlinkClr xmlns:ahyp="http://schemas.microsoft.com/office/drawing/2018/hyperlinkcolor" val="tx"/>
                    </a:ext>
                  </a:extLst>
                </a:hlinkClick>
              </a:rPr>
              <a:t>Artificial Intelligence (AI) Hub </a:t>
            </a:r>
            <a:r>
              <a:rPr lang="en-GB" sz="1200" b="1">
                <a:solidFill>
                  <a:schemeClr val="tx1"/>
                </a:solidFill>
                <a:cs typeface="Arial"/>
              </a:rPr>
              <a:t>–</a:t>
            </a:r>
            <a:r>
              <a:rPr lang="en-GB" sz="1200">
                <a:solidFill>
                  <a:schemeClr val="tx1"/>
                </a:solidFill>
                <a:cs typeface="Arial"/>
              </a:rPr>
              <a:t> a central space bringing together practical guidance, tools, and learning resources that are approved for use across government to help you use AI effectively in your work. </a:t>
            </a:r>
            <a:r>
              <a:rPr lang="en-GB" sz="1200">
                <a:solidFill>
                  <a:prstClr val="black"/>
                </a:solidFill>
                <a:ea typeface="Times New Roman" panose="02020603050405020304" pitchFamily="18" charset="0"/>
                <a:cs typeface="Arial"/>
              </a:rPr>
              <a:t>It builds on existing cross Civil Service resources such as the</a:t>
            </a:r>
            <a:r>
              <a:rPr lang="en-GB" sz="1200" dirty="0">
                <a:cs typeface="Arial"/>
              </a:rPr>
              <a:t> </a:t>
            </a:r>
            <a:r>
              <a:rPr lang="en-GB" sz="1200" b="1" u="sng" dirty="0">
                <a:cs typeface="Arial"/>
                <a:hlinkClick r:id="rId5"/>
              </a:rPr>
              <a:t>Artificial Intelligence Playbook for the UK Government</a:t>
            </a:r>
            <a:r>
              <a:rPr lang="en-GB" sz="1200" b="1" u="sng" dirty="0">
                <a:cs typeface="Arial"/>
              </a:rPr>
              <a:t> </a:t>
            </a:r>
            <a:r>
              <a:rPr lang="en-GB" sz="1200">
                <a:cs typeface="Arial"/>
              </a:rPr>
              <a:t>to add an analysis specific focus</a:t>
            </a:r>
            <a:r>
              <a:rPr lang="en-GB" sz="1200">
                <a:solidFill>
                  <a:schemeClr val="tx1"/>
                </a:solidFill>
                <a:cs typeface="Arial"/>
              </a:rPr>
              <a:t>.</a:t>
            </a:r>
            <a:r>
              <a:rPr lang="en-GB" sz="1200" dirty="0">
                <a:cs typeface="Arial"/>
              </a:rPr>
              <a:t> </a:t>
            </a:r>
            <a:endParaRPr lang="en-GB" sz="1200" dirty="0">
              <a:solidFill>
                <a:schemeClr val="tx1"/>
              </a:solidFill>
              <a:cs typeface="Arial"/>
            </a:endParaRPr>
          </a:p>
          <a:p>
            <a:pPr marL="114300" indent="0">
              <a:buNone/>
            </a:pPr>
            <a:r>
              <a:rPr lang="en-GB" sz="1200" dirty="0">
                <a:solidFill>
                  <a:schemeClr val="tx1"/>
                </a:solidFill>
                <a:cs typeface="Arial"/>
              </a:rPr>
              <a:t>Whether you’re already experimenting with AI or just getting started, the AI Hub will help you build your confidence using AI, </a:t>
            </a:r>
            <a:r>
              <a:rPr lang="en-GB" sz="1200">
                <a:solidFill>
                  <a:schemeClr val="tx1"/>
                </a:solidFill>
                <a:cs typeface="Arial"/>
              </a:rPr>
              <a:t>understand how to use it safely and responsibly, and apply it to real analytical challenges. The AI Hub includes guidance on </a:t>
            </a:r>
            <a:r>
              <a:rPr lang="en-GB" sz="1200" dirty="0">
                <a:solidFill>
                  <a:schemeClr val="tx1"/>
                </a:solidFill>
                <a:cs typeface="Arial"/>
              </a:rPr>
              <a:t>safe and responsible use and current and relevant learning and development resources.</a:t>
            </a:r>
          </a:p>
          <a:p>
            <a:pPr marL="114300" indent="0">
              <a:buNone/>
            </a:pPr>
            <a:r>
              <a:rPr lang="en-GB" sz="1200">
                <a:solidFill>
                  <a:schemeClr val="tx1"/>
                </a:solidFill>
                <a:cs typeface="Arial"/>
              </a:rPr>
              <a:t>Contributions to the AI Hub are highly valued, so if you know of any best practice, top tips, or useful prompts, why not share them with your cross-government analysis community? Send your suggestions to the team at</a:t>
            </a:r>
            <a:r>
              <a:rPr lang="en-GB" sz="1200" b="1" dirty="0">
                <a:solidFill>
                  <a:srgbClr val="0070C0"/>
                </a:solidFill>
                <a:cs typeface="Arial"/>
              </a:rPr>
              <a:t> </a:t>
            </a:r>
            <a:r>
              <a:rPr lang="en-GB" sz="1200" dirty="0">
                <a:solidFill>
                  <a:srgbClr val="0070C0"/>
                </a:solidFill>
                <a:cs typeface="Arial"/>
                <a:hlinkClick r:id="rId6">
                  <a:extLst>
                    <a:ext uri="{A12FA001-AC4F-418D-AE19-62706E023703}">
                      <ahyp:hlinkClr xmlns:ahyp="http://schemas.microsoft.com/office/drawing/2018/hyperlinkcolor" val="tx"/>
                    </a:ext>
                  </a:extLst>
                </a:hlinkClick>
              </a:rPr>
              <a:t>Analysis.Function@ons.gov.uk</a:t>
            </a:r>
            <a:r>
              <a:rPr lang="en-GB" sz="1200">
                <a:solidFill>
                  <a:schemeClr val="tx1"/>
                </a:solidFill>
                <a:cs typeface="Arial"/>
              </a:rPr>
              <a:t>.</a:t>
            </a:r>
            <a:r>
              <a:rPr lang="en-GB" sz="1200" dirty="0">
                <a:solidFill>
                  <a:srgbClr val="0070C0"/>
                </a:solidFill>
                <a:cs typeface="Arial"/>
              </a:rPr>
              <a:t> </a:t>
            </a:r>
          </a:p>
          <a:p>
            <a:pPr marL="114300" indent="0">
              <a:buNone/>
            </a:pPr>
            <a:r>
              <a:rPr lang="en-GB" sz="1200">
                <a:solidFill>
                  <a:schemeClr val="tx1"/>
                </a:solidFill>
                <a:cs typeface="Arial"/>
              </a:rPr>
              <a:t>AI is already transforming how we work across government. The AI Hub is here to help ensure we use it in a way that is </a:t>
            </a:r>
            <a:r>
              <a:rPr lang="en-GB" sz="1200" b="1">
                <a:solidFill>
                  <a:schemeClr val="tx1"/>
                </a:solidFill>
                <a:cs typeface="Arial"/>
              </a:rPr>
              <a:t>impactful, responsible, and aligned with best practice</a:t>
            </a:r>
            <a:r>
              <a:rPr lang="en-GB" sz="1200">
                <a:solidFill>
                  <a:schemeClr val="tx1"/>
                </a:solidFill>
                <a:cs typeface="Arial"/>
              </a:rPr>
              <a:t>. </a:t>
            </a:r>
            <a:r>
              <a:rPr lang="en-GB" sz="1200" b="1" dirty="0">
                <a:solidFill>
                  <a:srgbClr val="0070C0"/>
                </a:solidFill>
                <a:cs typeface="Arial"/>
                <a:hlinkClick r:id="rId4">
                  <a:extLst>
                    <a:ext uri="{A12FA001-AC4F-418D-AE19-62706E023703}">
                      <ahyp:hlinkClr xmlns:ahyp="http://schemas.microsoft.com/office/drawing/2018/hyperlinkcolor" val="tx"/>
                    </a:ext>
                  </a:extLst>
                </a:hlinkClick>
              </a:rPr>
              <a:t>Visit the AI Hub today</a:t>
            </a:r>
            <a:r>
              <a:rPr lang="en-GB" sz="1200">
                <a:solidFill>
                  <a:schemeClr val="tx1"/>
                </a:solidFill>
                <a:cs typeface="Arial"/>
              </a:rPr>
              <a:t> and explore what’s available”.</a:t>
            </a:r>
          </a:p>
          <a:p>
            <a:pPr marL="114300" marR="0" lvl="0" indent="0" algn="ctr" defTabSz="914400" rtl="0" eaLnBrk="1" fontAlgn="auto" latinLnBrk="0" hangingPunct="1">
              <a:lnSpc>
                <a:spcPct val="100000"/>
              </a:lnSpc>
              <a:spcBef>
                <a:spcPts val="600"/>
              </a:spcBef>
              <a:spcAft>
                <a:spcPts val="0"/>
              </a:spcAft>
              <a:buClr>
                <a:srgbClr val="FF6900"/>
              </a:buClr>
              <a:buSzPts val="1800"/>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2" name="Rectangle 1">
            <a:extLst>
              <a:ext uri="{FF2B5EF4-FFF2-40B4-BE49-F238E27FC236}">
                <a16:creationId xmlns:a16="http://schemas.microsoft.com/office/drawing/2014/main" id="{7861548F-DCDF-BAE2-0466-AFC2EC095C0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999DF37C-B56C-DB5B-3BE8-7DFF8111ED77}"/>
              </a:ext>
            </a:extLst>
          </p:cNvPr>
          <p:cNvSpPr txBox="1">
            <a:spLocks noGrp="1" noRot="1" noMove="1" noResize="1" noEditPoints="1" noAdjustHandles="1" noChangeArrowheads="1" noChangeShapeType="1"/>
          </p:cNvSpPr>
          <p:nvPr/>
        </p:nvSpPr>
        <p:spPr>
          <a:xfrm>
            <a:off x="208439" y="376925"/>
            <a:ext cx="6203857" cy="46166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rPr>
              <a:t>Template article</a:t>
            </a:r>
            <a:endParaRPr kumimoji="0" lang="en-GB" sz="2400" b="0" i="0" u="none" strike="noStrike" kern="0" cap="none" spc="0" normalizeH="0" baseline="0" noProof="0" dirty="0">
              <a:ln>
                <a:noFill/>
              </a:ln>
              <a:solidFill>
                <a:schemeClr val="bg1"/>
              </a:solidFill>
              <a:effectLst/>
              <a:uLnTx/>
              <a:uFillTx/>
              <a:latin typeface="Arial Rounded MT Bold" panose="020F0704030504030204" pitchFamily="34" charset="0"/>
              <a:cs typeface="Arial"/>
              <a:sym typeface="Arial"/>
            </a:endParaRPr>
          </a:p>
        </p:txBody>
      </p:sp>
      <p:pic>
        <p:nvPicPr>
          <p:cNvPr id="10" name="Picture 9">
            <a:extLst>
              <a:ext uri="{FF2B5EF4-FFF2-40B4-BE49-F238E27FC236}">
                <a16:creationId xmlns:a16="http://schemas.microsoft.com/office/drawing/2014/main" id="{46B3D3C5-0CDA-A4DC-095E-A214BF3478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pic>
        <p:nvPicPr>
          <p:cNvPr id="16" name="Picture 15">
            <a:extLst>
              <a:ext uri="{FF2B5EF4-FFF2-40B4-BE49-F238E27FC236}">
                <a16:creationId xmlns:a16="http://schemas.microsoft.com/office/drawing/2014/main" id="{E71026CF-D637-1D10-A17E-70598C31677D}"/>
              </a:ext>
            </a:extLst>
          </p:cNvPr>
          <p:cNvPicPr>
            <a:picLocks noGrp="1" noRot="1" noChangeAspect="1" noMove="1" noResize="1" noEditPoints="1" noAdjustHandles="1" noChangeArrowheads="1" noChangeShapeType="1" noCrop="1"/>
          </p:cNvPicPr>
          <p:nvPr/>
        </p:nvPicPr>
        <p:blipFill>
          <a:blip r:embed="rId8"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pic>
        <p:nvPicPr>
          <p:cNvPr id="18" name="Picture 17">
            <a:extLst>
              <a:ext uri="{FF2B5EF4-FFF2-40B4-BE49-F238E27FC236}">
                <a16:creationId xmlns:a16="http://schemas.microsoft.com/office/drawing/2014/main" id="{65FAF669-1E3A-3D81-4482-DD102D2D202D}"/>
              </a:ext>
            </a:extLst>
          </p:cNvPr>
          <p:cNvPicPr>
            <a:picLocks noGrp="1" noRot="1" noChangeAspect="1" noMove="1" noResize="1" noEditPoints="1" noAdjustHandles="1" noChangeArrowheads="1" noChangeShapeType="1" noCrop="1"/>
          </p:cNvPicPr>
          <p:nvPr/>
        </p:nvPicPr>
        <p:blipFill>
          <a:blip r:embed="rId9"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4015733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4D64A98-C196-D5E2-A423-A2FC89C69C3E}"/>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C535842-E1BD-889D-5D9A-CEB9A0764C26}"/>
              </a:ext>
            </a:extLst>
          </p:cNvPr>
          <p:cNvSpPr txBox="1">
            <a:spLocks noGrp="1" noRot="1" noMove="1" noResize="1" noEditPoints="1" noAdjustHandles="1" noChangeArrowheads="1" noChangeShapeType="1"/>
          </p:cNvSpPr>
          <p:nvPr/>
        </p:nvSpPr>
        <p:spPr>
          <a:xfrm>
            <a:off x="0" y="838590"/>
            <a:ext cx="9144000" cy="4304910"/>
          </a:xfrm>
          <a:prstGeom prst="rect">
            <a:avLst/>
          </a:prstGeom>
          <a:solidFill>
            <a:schemeClr val="bg1"/>
          </a:solidFill>
        </p:spPr>
        <p:txBody>
          <a:bodyPr spcFirstLastPara="1" vert="horz" wrap="square" lIns="324000" tIns="0" rIns="324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14300" marR="0" lvl="0" indent="0" algn="l" defTabSz="914400" rtl="0" eaLnBrk="1" fontAlgn="auto" latinLnBrk="0" hangingPunct="1">
              <a:lnSpc>
                <a:spcPct val="100000"/>
              </a:lnSpc>
              <a:spcBef>
                <a:spcPts val="600"/>
              </a:spcBef>
              <a:spcAft>
                <a:spcPts val="0"/>
              </a:spcAft>
              <a:buClr>
                <a:srgbClr val="FF6900"/>
              </a:buClr>
              <a:buSzPts val="1800"/>
              <a:buNone/>
              <a:tabLst/>
              <a:defRPr/>
            </a:pPr>
            <a:r>
              <a:rPr kumimoji="0" lang="en-GB" sz="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114300" marR="0" lvl="0" indent="0" algn="l" defTabSz="914400" rtl="0" eaLnBrk="1" fontAlgn="auto" latinLnBrk="0" hangingPunct="1">
              <a:lnSpc>
                <a:spcPct val="100000"/>
              </a:lnSpc>
              <a:spcBef>
                <a:spcPts val="600"/>
              </a:spcBef>
              <a:spcAft>
                <a:spcPts val="0"/>
              </a:spcAft>
              <a:buClr>
                <a:srgbClr val="FF6900"/>
              </a:buClr>
              <a:buSzPts val="1800"/>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Why not use our </a:t>
            </a:r>
            <a:r>
              <a:rPr lang="en-GB" sz="1400" dirty="0">
                <a:solidFill>
                  <a:prstClr val="black"/>
                </a:solidFill>
                <a:latin typeface="Arial" panose="020B0604020202020204" pitchFamily="34" charset="0"/>
                <a:ea typeface="Times New Roman" panose="02020603050405020304" pitchFamily="18" charset="0"/>
              </a:rPr>
              <a:t>customisable </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template posts to help promote the AI Hub on social media?</a:t>
            </a:r>
            <a:endParaRPr lang="en-GB" sz="1200" dirty="0">
              <a:solidFill>
                <a:prstClr val="black"/>
              </a:solidFill>
              <a:latin typeface="Arial" panose="020B0604020202020204" pitchFamily="34" charset="0"/>
              <a:ea typeface="Times New Roman" panose="02020603050405020304" pitchFamily="18" charset="0"/>
            </a:endParaRPr>
          </a:p>
          <a:p>
            <a:pPr indent="-277813">
              <a:buSzPct val="100000"/>
              <a:buFont typeface="Wingdings" panose="05000000000000000000" pitchFamily="2" charset="2"/>
              <a:buChar char="§"/>
              <a:defRPr/>
            </a:pPr>
            <a:r>
              <a:rPr lang="en-GB" sz="1100" dirty="0">
                <a:solidFill>
                  <a:schemeClr val="tx1"/>
                </a:solidFill>
              </a:rPr>
              <a:t>We’re very pleased to support the launch of the new </a:t>
            </a:r>
            <a:r>
              <a:rPr lang="en-GB" sz="1100" dirty="0">
                <a:hlinkClick r:id="rId4"/>
              </a:rPr>
              <a:t>Analysis Function AI Hub</a:t>
            </a:r>
            <a:r>
              <a:rPr lang="en-GB" sz="1100" dirty="0"/>
              <a:t> </a:t>
            </a:r>
            <a:r>
              <a:rPr lang="en-GB" sz="1100" dirty="0">
                <a:solidFill>
                  <a:schemeClr val="tx1"/>
                </a:solidFill>
              </a:rPr>
              <a:t>– a central place for guidance, tools and resources to help you use AI effectively in government.  At [</a:t>
            </a:r>
            <a:r>
              <a:rPr lang="en-GB" sz="1100" dirty="0">
                <a:solidFill>
                  <a:schemeClr val="tx1"/>
                </a:solidFill>
                <a:highlight>
                  <a:srgbClr val="FFFF00"/>
                </a:highlight>
              </a:rPr>
              <a:t>Department/Profession name], </a:t>
            </a:r>
            <a:r>
              <a:rPr lang="en-GB" sz="1100" dirty="0">
                <a:solidFill>
                  <a:schemeClr val="tx1"/>
                </a:solidFill>
              </a:rPr>
              <a:t>we’re already exploring how AI can support [</a:t>
            </a:r>
            <a:r>
              <a:rPr lang="en-GB" sz="1100" dirty="0">
                <a:solidFill>
                  <a:schemeClr val="tx1"/>
                </a:solidFill>
                <a:highlight>
                  <a:srgbClr val="FFFF00"/>
                </a:highlight>
              </a:rPr>
              <a:t>your priority area, e.g. analysis, operations, policy design</a:t>
            </a:r>
            <a:r>
              <a:rPr lang="en-GB" sz="1100" dirty="0">
                <a:solidFill>
                  <a:schemeClr val="tx1"/>
                </a:solidFill>
              </a:rPr>
              <a:t>]. Take a look and get started</a:t>
            </a:r>
          </a:p>
          <a:p>
            <a:pPr indent="-277813">
              <a:buSzPct val="100000"/>
              <a:buFont typeface="Wingdings" panose="05000000000000000000" pitchFamily="2" charset="2"/>
              <a:buChar char="§"/>
              <a:defRPr/>
            </a:pPr>
            <a:r>
              <a:rPr lang="en-GB" sz="1100" dirty="0">
                <a:solidFill>
                  <a:schemeClr val="tx1"/>
                </a:solidFill>
              </a:rPr>
              <a:t>AI is transforming how we work, and it’s important we do that in a way that is responsible, effective and grounded in evidence. The new Analysis Function AI Hub brings together practical tools and guidance to help colleagues across government. At [</a:t>
            </a:r>
            <a:r>
              <a:rPr lang="en-GB" sz="1100" dirty="0">
                <a:solidFill>
                  <a:schemeClr val="tx1"/>
                </a:solidFill>
                <a:highlight>
                  <a:srgbClr val="FFFF00"/>
                </a:highlight>
              </a:rPr>
              <a:t>Department/Profession name</a:t>
            </a:r>
            <a:r>
              <a:rPr lang="en-GB" sz="1100" dirty="0">
                <a:solidFill>
                  <a:schemeClr val="tx1"/>
                </a:solidFill>
              </a:rPr>
              <a:t>], we’re particularly interested in how AI can [</a:t>
            </a:r>
            <a:r>
              <a:rPr lang="en-GB" sz="1100" dirty="0">
                <a:solidFill>
                  <a:schemeClr val="tx1"/>
                </a:solidFill>
                <a:highlight>
                  <a:srgbClr val="FFFF00"/>
                </a:highlight>
              </a:rPr>
              <a:t>insert focus – e.g. improve insight, reduce admin, enhance services</a:t>
            </a:r>
            <a:r>
              <a:rPr lang="en-GB" sz="1100" dirty="0">
                <a:solidFill>
                  <a:schemeClr val="tx1"/>
                </a:solidFill>
              </a:rPr>
              <a:t>]. Explore the </a:t>
            </a:r>
            <a:r>
              <a:rPr lang="en-GB" sz="1100" dirty="0">
                <a:hlinkClick r:id="rId4"/>
              </a:rPr>
              <a:t>Analysis Function AI Hub</a:t>
            </a:r>
            <a:r>
              <a:rPr lang="en-GB" sz="1100" dirty="0"/>
              <a:t> today</a:t>
            </a:r>
            <a:endParaRPr lang="en-GB" sz="1100" dirty="0">
              <a:solidFill>
                <a:schemeClr val="tx1"/>
              </a:solidFill>
            </a:endParaRPr>
          </a:p>
          <a:p>
            <a:pPr indent="-277813">
              <a:buSzPct val="100000"/>
              <a:buFont typeface="Wingdings" panose="05000000000000000000" pitchFamily="2" charset="2"/>
              <a:buChar char="§"/>
              <a:defRPr/>
            </a:pPr>
            <a:r>
              <a:rPr lang="en-GB" sz="1100" dirty="0">
                <a:solidFill>
                  <a:schemeClr val="tx1"/>
                </a:solidFill>
              </a:rPr>
              <a:t>The new Analysis Function AI Hub is now live! A single place for tools, guidance and resources to help you make the most of AI in government. In [</a:t>
            </a:r>
            <a:r>
              <a:rPr lang="en-GB" sz="1100" dirty="0">
                <a:solidFill>
                  <a:schemeClr val="tx1"/>
                </a:solidFill>
                <a:highlight>
                  <a:srgbClr val="FFFF00"/>
                </a:highlight>
              </a:rPr>
              <a:t>Department/Profession name</a:t>
            </a:r>
            <a:r>
              <a:rPr lang="en-GB" sz="1100" dirty="0">
                <a:solidFill>
                  <a:schemeClr val="tx1"/>
                </a:solidFill>
              </a:rPr>
              <a:t>], we’re focusing on [</a:t>
            </a:r>
            <a:r>
              <a:rPr lang="en-GB" sz="1100" dirty="0">
                <a:solidFill>
                  <a:schemeClr val="tx1"/>
                </a:solidFill>
                <a:highlight>
                  <a:srgbClr val="FFFF00"/>
                </a:highlight>
              </a:rPr>
              <a:t>your use case or ambition</a:t>
            </a:r>
            <a:r>
              <a:rPr lang="en-GB" sz="1100" dirty="0">
                <a:solidFill>
                  <a:schemeClr val="tx1"/>
                </a:solidFill>
              </a:rPr>
              <a:t>]. Start exploring today: </a:t>
            </a:r>
            <a:r>
              <a:rPr lang="en-GB" sz="1100" dirty="0">
                <a:hlinkClick r:id="rId4"/>
              </a:rPr>
              <a:t>Analysis Function AI Hub</a:t>
            </a:r>
            <a:endParaRPr lang="en-GB" sz="1100" dirty="0">
              <a:solidFill>
                <a:schemeClr val="tx1"/>
              </a:solidFill>
            </a:endParaRPr>
          </a:p>
          <a:p>
            <a:pPr indent="-277813">
              <a:buSzPct val="100000"/>
              <a:buFont typeface="Wingdings" panose="05000000000000000000" pitchFamily="2" charset="2"/>
              <a:buChar char="§"/>
              <a:defRPr/>
            </a:pPr>
            <a:r>
              <a:rPr lang="en-GB" sz="1100" dirty="0">
                <a:solidFill>
                  <a:schemeClr val="tx1"/>
                </a:solidFill>
              </a:rPr>
              <a:t>The new AI Hub is a valuable resource for analysts across government, supporting us to use AI in a way that is robust, transparent and ethical. In [</a:t>
            </a:r>
            <a:r>
              <a:rPr lang="en-GB" sz="1100" dirty="0">
                <a:solidFill>
                  <a:schemeClr val="tx1"/>
                </a:solidFill>
                <a:highlight>
                  <a:srgbClr val="FFFF00"/>
                </a:highlight>
              </a:rPr>
              <a:t>Department/Profession name</a:t>
            </a:r>
            <a:r>
              <a:rPr lang="en-GB" sz="1100" dirty="0">
                <a:solidFill>
                  <a:schemeClr val="tx1"/>
                </a:solidFill>
              </a:rPr>
              <a:t>], we’re particularly interested in how AI can support [</a:t>
            </a:r>
            <a:r>
              <a:rPr lang="en-GB" sz="1100" dirty="0">
                <a:solidFill>
                  <a:schemeClr val="tx1"/>
                </a:solidFill>
                <a:highlight>
                  <a:srgbClr val="FFFF00"/>
                </a:highlight>
              </a:rPr>
              <a:t>analysis type – e.g. modelling, data linkage, insight generation</a:t>
            </a:r>
            <a:r>
              <a:rPr lang="en-GB" sz="1100" dirty="0">
                <a:solidFill>
                  <a:schemeClr val="tx1"/>
                </a:solidFill>
              </a:rPr>
              <a:t>]. Explore the </a:t>
            </a:r>
            <a:r>
              <a:rPr lang="en-GB" sz="1100" dirty="0">
                <a:hlinkClick r:id="rId4"/>
              </a:rPr>
              <a:t>Analysis Function AI Hub</a:t>
            </a:r>
            <a:endParaRPr lang="en-GB" sz="1100" dirty="0">
              <a:solidFill>
                <a:schemeClr val="tx1"/>
              </a:solidFill>
            </a:endParaRPr>
          </a:p>
          <a:p>
            <a:pPr indent="-277813">
              <a:buSzPct val="100000"/>
              <a:buFont typeface="Wingdings" panose="05000000000000000000" pitchFamily="2" charset="2"/>
              <a:buChar char="§"/>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Great to see the launch of the new </a:t>
            </a:r>
            <a:r>
              <a:rPr lang="en-GB" sz="1100" dirty="0">
                <a:hlinkClick r:id="rId4"/>
              </a:rPr>
              <a:t>Analysis Function AI Hub</a:t>
            </a:r>
            <a:r>
              <a:rPr lang="en-GB" sz="1100" dirty="0"/>
              <a:t> </a:t>
            </a:r>
            <a:r>
              <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 practical resource for colleagues across government. Very much worth a look if you’re interested in using AI in your work!</a:t>
            </a:r>
          </a:p>
        </p:txBody>
      </p:sp>
      <p:pic>
        <p:nvPicPr>
          <p:cNvPr id="19" name="Picture 18">
            <a:extLst>
              <a:ext uri="{FF2B5EF4-FFF2-40B4-BE49-F238E27FC236}">
                <a16:creationId xmlns:a16="http://schemas.microsoft.com/office/drawing/2014/main" id="{BC7A511E-ED69-B6D6-6A79-2822B09AEE4E}"/>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sp>
        <p:nvSpPr>
          <p:cNvPr id="2" name="Rectangle 1">
            <a:extLst>
              <a:ext uri="{FF2B5EF4-FFF2-40B4-BE49-F238E27FC236}">
                <a16:creationId xmlns:a16="http://schemas.microsoft.com/office/drawing/2014/main" id="{517EEAA8-2EDF-DB12-B633-5E26E8FF398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TextBox 8">
            <a:extLst>
              <a:ext uri="{FF2B5EF4-FFF2-40B4-BE49-F238E27FC236}">
                <a16:creationId xmlns:a16="http://schemas.microsoft.com/office/drawing/2014/main" id="{8B3558E0-F7D2-4C9E-37C5-BC279C2445B6}"/>
              </a:ext>
            </a:extLst>
          </p:cNvPr>
          <p:cNvSpPr txBox="1">
            <a:spLocks noGrp="1" noRot="1" noMove="1" noResize="1" noEditPoints="1" noAdjustHandles="1" noChangeArrowheads="1" noChangeShapeType="1"/>
          </p:cNvSpPr>
          <p:nvPr/>
        </p:nvSpPr>
        <p:spPr>
          <a:xfrm>
            <a:off x="208439" y="376925"/>
            <a:ext cx="6203857" cy="46166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rPr>
              <a:t>Template posts</a:t>
            </a:r>
            <a:endParaRPr kumimoji="0" lang="en-GB" sz="2400" b="0" i="0" u="none" strike="noStrike" kern="0" cap="none" spc="0" normalizeH="0" baseline="0" noProof="0" dirty="0">
              <a:ln>
                <a:noFill/>
              </a:ln>
              <a:solidFill>
                <a:schemeClr val="bg1"/>
              </a:solidFill>
              <a:effectLst/>
              <a:uLnTx/>
              <a:uFillTx/>
              <a:latin typeface="Arial Rounded MT Bold" panose="020F0704030504030204" pitchFamily="34" charset="0"/>
              <a:cs typeface="Arial"/>
              <a:sym typeface="Arial"/>
            </a:endParaRPr>
          </a:p>
        </p:txBody>
      </p:sp>
      <p:pic>
        <p:nvPicPr>
          <p:cNvPr id="10" name="Picture 9">
            <a:extLst>
              <a:ext uri="{FF2B5EF4-FFF2-40B4-BE49-F238E27FC236}">
                <a16:creationId xmlns:a16="http://schemas.microsoft.com/office/drawing/2014/main" id="{0B48E334-283E-8615-F32C-5C4DE6664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pic>
        <p:nvPicPr>
          <p:cNvPr id="21" name="Picture 20">
            <a:extLst>
              <a:ext uri="{FF2B5EF4-FFF2-40B4-BE49-F238E27FC236}">
                <a16:creationId xmlns:a16="http://schemas.microsoft.com/office/drawing/2014/main" id="{146FA651-271E-7B35-F541-B7D9550CC06A}"/>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2283689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398D76-2BA9-9353-19D6-D14AA5D9F7C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schemeClr val="bg1"/>
              </a:solidFill>
              <a:effectLst/>
              <a:uLnTx/>
              <a:uFillTx/>
              <a:latin typeface="Calibri" panose="020F0502020204030204"/>
              <a:ea typeface="+mn-ea"/>
              <a:cs typeface="+mn-cs"/>
              <a:sym typeface="Arial"/>
            </a:endParaRPr>
          </a:p>
        </p:txBody>
      </p:sp>
      <p:sp>
        <p:nvSpPr>
          <p:cNvPr id="3" name="Content Placeholder 2">
            <a:extLst>
              <a:ext uri="{FF2B5EF4-FFF2-40B4-BE49-F238E27FC236}">
                <a16:creationId xmlns:a16="http://schemas.microsoft.com/office/drawing/2014/main" id="{27A4AC7D-F59F-3A0A-7632-2E494AB55612}"/>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838590"/>
            <a:ext cx="9144000" cy="4333362"/>
          </a:xfrm>
          <a:prstGeom prst="rect">
            <a:avLst/>
          </a:prstGeom>
          <a:solidFill>
            <a:schemeClr val="bg1"/>
          </a:solidFill>
        </p:spPr>
        <p:txBody>
          <a:bodyPr spcFirstLastPara="1" vert="horz" wrap="square" lIns="324000" tIns="0" rIns="324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342900" lvl="0" indent="-342900">
              <a:buFont typeface="+mj-lt"/>
              <a:buAutoNum type="arabicPeriod"/>
            </a:pPr>
            <a:endParaRPr lang="en-GB" sz="1400">
              <a:solidFill>
                <a:schemeClr val="tx1"/>
              </a:solidFill>
              <a:effectLst/>
              <a:ea typeface="Times New Roman" panose="02020603050405020304" pitchFamily="18" charset="0"/>
            </a:endParaRPr>
          </a:p>
          <a:p>
            <a:pPr marR="0" lvl="0" algn="l" defTabSz="914400" rtl="0" eaLnBrk="1" fontAlgn="auto" latinLnBrk="0" hangingPunct="1">
              <a:lnSpc>
                <a:spcPct val="107000"/>
              </a:lnSpc>
              <a:spcBef>
                <a:spcPts val="600"/>
              </a:spcBef>
              <a:spcAft>
                <a:spcPts val="800"/>
              </a:spcAft>
              <a:buClr>
                <a:srgbClr val="FF6900"/>
              </a:buClr>
              <a:buSzPts val="1800"/>
              <a:buFont typeface="Wingdings" panose="05000000000000000000" pitchFamily="2" charset="2"/>
              <a:buChar char="§"/>
              <a:tabLst/>
              <a:defRPr/>
            </a:pPr>
            <a:endParaRPr kumimoji="0" lang="en-GB" sz="14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R="0" lvl="0" algn="l" defTabSz="914400" rtl="0" eaLnBrk="1" fontAlgn="auto" latinLnBrk="0" hangingPunct="1">
              <a:lnSpc>
                <a:spcPct val="107000"/>
              </a:lnSpc>
              <a:spcBef>
                <a:spcPts val="600"/>
              </a:spcBef>
              <a:spcAft>
                <a:spcPts val="800"/>
              </a:spcAft>
              <a:buClr>
                <a:srgbClr val="FF6900"/>
              </a:buClr>
              <a:buSzPts val="1800"/>
              <a:buFont typeface="Wingdings" panose="05000000000000000000" pitchFamily="2" charset="2"/>
              <a:buChar char="§"/>
              <a:tabLst/>
              <a:defRPr/>
            </a:pPr>
            <a:endParaRPr kumimoji="0" lang="en-GB" sz="12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6" name="TextBox 5">
            <a:extLst>
              <a:ext uri="{FF2B5EF4-FFF2-40B4-BE49-F238E27FC236}">
                <a16:creationId xmlns:a16="http://schemas.microsoft.com/office/drawing/2014/main" id="{3CC45AE5-DB78-04FE-0539-4A31C9893050}"/>
              </a:ext>
            </a:extLst>
          </p:cNvPr>
          <p:cNvSpPr txBox="1">
            <a:spLocks noGrp="1" noRot="1" noMove="1" noResize="1" noEditPoints="1" noAdjustHandles="1" noChangeArrowheads="1" noChangeShapeType="1"/>
          </p:cNvSpPr>
          <p:nvPr/>
        </p:nvSpPr>
        <p:spPr>
          <a:xfrm>
            <a:off x="208439" y="376925"/>
            <a:ext cx="6203857" cy="46166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a:solidFill>
                  <a:schemeClr val="bg1"/>
                </a:solidFill>
              </a:rPr>
              <a:t>Logos</a:t>
            </a:r>
            <a:endParaRPr kumimoji="0" lang="en-GB" sz="2400" b="0" i="0" u="none" strike="noStrike" kern="0" cap="none" spc="0" normalizeH="0" baseline="0" noProof="0">
              <a:ln>
                <a:noFill/>
              </a:ln>
              <a:solidFill>
                <a:schemeClr val="bg1"/>
              </a:solidFill>
              <a:effectLst/>
              <a:uLnTx/>
              <a:uFillTx/>
              <a:latin typeface="Arial Rounded MT Bold" panose="020F0704030504030204" pitchFamily="34" charset="0"/>
              <a:cs typeface="Arial"/>
              <a:sym typeface="Arial"/>
            </a:endParaRPr>
          </a:p>
        </p:txBody>
      </p:sp>
      <p:sp>
        <p:nvSpPr>
          <p:cNvPr id="15" name="Text Placeholder 2">
            <a:extLst>
              <a:ext uri="{FF2B5EF4-FFF2-40B4-BE49-F238E27FC236}">
                <a16:creationId xmlns:a16="http://schemas.microsoft.com/office/drawing/2014/main" id="{249EA1F8-1656-278D-B75E-B2C2E328C1EE}"/>
              </a:ext>
            </a:extLst>
          </p:cNvPr>
          <p:cNvSpPr txBox="1">
            <a:spLocks noGrp="1" noRot="1" noMove="1" noResize="1" noEditPoints="1" noAdjustHandles="1" noChangeArrowheads="1" noChangeShapeType="1"/>
          </p:cNvSpPr>
          <p:nvPr/>
        </p:nvSpPr>
        <p:spPr>
          <a:xfrm>
            <a:off x="325020" y="1986779"/>
            <a:ext cx="3540419" cy="19450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FE6900"/>
              </a:buClr>
              <a:buFont typeface="Wingdings" panose="05000000000000000000" pitchFamily="2" charset="2"/>
              <a:buChar char="§"/>
            </a:pPr>
            <a:r>
              <a:rPr lang="en-GB" sz="1400">
                <a:latin typeface="Arial"/>
                <a:cs typeface="Arial"/>
              </a:rPr>
              <a:t>Simply select, then Copy + Paste.  </a:t>
            </a:r>
            <a:endParaRPr lang="en-GB" sz="1400">
              <a:latin typeface="Arial" panose="020B0604020202020204" pitchFamily="34" charset="0"/>
            </a:endParaRPr>
          </a:p>
          <a:p>
            <a:pPr>
              <a:buClr>
                <a:srgbClr val="FE6900"/>
              </a:buClr>
              <a:buFont typeface="Wingdings" panose="05000000000000000000" pitchFamily="2" charset="2"/>
              <a:buChar char="§"/>
            </a:pPr>
            <a:r>
              <a:rPr lang="en-GB" sz="1400">
                <a:latin typeface="Arial"/>
                <a:cs typeface="Arial"/>
              </a:rPr>
              <a:t>Please note - if resizing the logos, please make sure ‘Lock aspect ratio’ is ticked in Format Shape menu to avoid squashing or stretching the logos.  </a:t>
            </a:r>
            <a:endParaRPr lang="en-GB" sz="1400">
              <a:latin typeface="Arial" panose="020B0604020202020204" pitchFamily="34" charset="0"/>
            </a:endParaRPr>
          </a:p>
          <a:p>
            <a:pPr>
              <a:buClr>
                <a:srgbClr val="FE6900"/>
              </a:buClr>
              <a:buFont typeface="Wingdings" panose="05000000000000000000" pitchFamily="2" charset="2"/>
              <a:buChar char="§"/>
            </a:pPr>
            <a:r>
              <a:rPr lang="en-GB" sz="1400">
                <a:latin typeface="Arial"/>
                <a:cs typeface="Arial"/>
              </a:rPr>
              <a:t>If you require any of these designs in a different format, please contact the team at </a:t>
            </a:r>
            <a:r>
              <a:rPr lang="en-GB" sz="1400">
                <a:latin typeface="Arial"/>
                <a:cs typeface="Arial"/>
                <a:hlinkClick r:id="rId4"/>
              </a:rPr>
              <a:t>Analysis.Function@ons.gov.uk </a:t>
            </a:r>
            <a:endParaRPr lang="en-GB" sz="1400"/>
          </a:p>
        </p:txBody>
      </p:sp>
      <p:pic>
        <p:nvPicPr>
          <p:cNvPr id="16" name="Picture 15">
            <a:extLst>
              <a:ext uri="{FF2B5EF4-FFF2-40B4-BE49-F238E27FC236}">
                <a16:creationId xmlns:a16="http://schemas.microsoft.com/office/drawing/2014/main" id="{FF2EBADC-9CC5-EEAD-3E07-DA753E02C46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8743" y="1925271"/>
            <a:ext cx="1080000" cy="1080000"/>
          </a:xfrm>
          <a:prstGeom prst="rect">
            <a:avLst/>
          </a:prstGeom>
        </p:spPr>
      </p:pic>
      <p:sp>
        <p:nvSpPr>
          <p:cNvPr id="17" name="Rectangle 16">
            <a:extLst>
              <a:ext uri="{FF2B5EF4-FFF2-40B4-BE49-F238E27FC236}">
                <a16:creationId xmlns:a16="http://schemas.microsoft.com/office/drawing/2014/main" id="{8E090EAD-7E65-51A8-DDB5-ACC57FF597BD}"/>
              </a:ext>
            </a:extLst>
          </p:cNvPr>
          <p:cNvSpPr>
            <a:spLocks noGrp="1" noRot="1" noMove="1" noResize="1" noEditPoints="1" noAdjustHandles="1" noChangeArrowheads="1" noChangeShapeType="1"/>
          </p:cNvSpPr>
          <p:nvPr/>
        </p:nvSpPr>
        <p:spPr>
          <a:xfrm>
            <a:off x="5589122" y="2195271"/>
            <a:ext cx="180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mn-cs"/>
                <a:sym typeface="Arial"/>
              </a:rPr>
              <a:t>Analysis Function logo</a:t>
            </a:r>
          </a:p>
        </p:txBody>
      </p:sp>
      <p:pic>
        <p:nvPicPr>
          <p:cNvPr id="7" name="Picture 6">
            <a:extLst>
              <a:ext uri="{FF2B5EF4-FFF2-40B4-BE49-F238E27FC236}">
                <a16:creationId xmlns:a16="http://schemas.microsoft.com/office/drawing/2014/main" id="{6D7CC2A4-2A4C-D4D1-6150-311149A41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pic>
        <p:nvPicPr>
          <p:cNvPr id="5" name="Picture 4">
            <a:hlinkClick r:id="rId7"/>
            <a:extLst>
              <a:ext uri="{FF2B5EF4-FFF2-40B4-BE49-F238E27FC236}">
                <a16:creationId xmlns:a16="http://schemas.microsoft.com/office/drawing/2014/main" id="{5398437B-DE2F-D6C5-43E8-C43E1FD7EB9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2185" y="2855133"/>
            <a:ext cx="1800000" cy="1800000"/>
          </a:xfrm>
          <a:prstGeom prst="rect">
            <a:avLst/>
          </a:prstGeom>
        </p:spPr>
      </p:pic>
      <p:sp>
        <p:nvSpPr>
          <p:cNvPr id="8" name="Rectangle 7">
            <a:extLst>
              <a:ext uri="{FF2B5EF4-FFF2-40B4-BE49-F238E27FC236}">
                <a16:creationId xmlns:a16="http://schemas.microsoft.com/office/drawing/2014/main" id="{06013547-2B7B-76E6-10E6-FE44CDB56D5E}"/>
              </a:ext>
            </a:extLst>
          </p:cNvPr>
          <p:cNvSpPr/>
          <p:nvPr/>
        </p:nvSpPr>
        <p:spPr>
          <a:xfrm>
            <a:off x="6623264" y="3485133"/>
            <a:ext cx="180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mn-cs"/>
                <a:sym typeface="Arial"/>
              </a:rPr>
              <a:t>Analysis Function AI Hub logo</a:t>
            </a:r>
          </a:p>
        </p:txBody>
      </p:sp>
      <p:pic>
        <p:nvPicPr>
          <p:cNvPr id="9" name="Picture 8">
            <a:extLst>
              <a:ext uri="{FF2B5EF4-FFF2-40B4-BE49-F238E27FC236}">
                <a16:creationId xmlns:a16="http://schemas.microsoft.com/office/drawing/2014/main" id="{886B798E-3262-5B57-F23E-446D01F10FF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1631300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2FFA18-3B56-FF6E-1C6A-9B34C19108BD}"/>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838590"/>
            <a:ext cx="9144000" cy="4333362"/>
          </a:xfrm>
          <a:prstGeom prst="rect">
            <a:avLst/>
          </a:prstGeom>
          <a:solidFill>
            <a:schemeClr val="bg1"/>
          </a:solidFill>
        </p:spPr>
        <p:txBody>
          <a:bodyPr spcFirstLastPara="1" vert="horz" wrap="square" lIns="324000" tIns="0" rIns="324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342900" lvl="0" indent="-342900">
              <a:buFont typeface="+mj-lt"/>
              <a:buAutoNum type="arabicPeriod"/>
            </a:pPr>
            <a:endParaRPr lang="en-GB" sz="1400">
              <a:solidFill>
                <a:schemeClr val="tx1"/>
              </a:solidFill>
              <a:effectLst/>
              <a:ea typeface="Times New Roman" panose="02020603050405020304" pitchFamily="18" charset="0"/>
            </a:endParaRPr>
          </a:p>
          <a:p>
            <a:pPr marR="0" lvl="0" algn="l" defTabSz="914400" rtl="0" eaLnBrk="1" fontAlgn="auto" latinLnBrk="0" hangingPunct="1">
              <a:lnSpc>
                <a:spcPct val="107000"/>
              </a:lnSpc>
              <a:spcBef>
                <a:spcPts val="600"/>
              </a:spcBef>
              <a:spcAft>
                <a:spcPts val="800"/>
              </a:spcAft>
              <a:buClr>
                <a:srgbClr val="FF6900"/>
              </a:buClr>
              <a:buSzPts val="1800"/>
              <a:buFont typeface="Wingdings" panose="05000000000000000000" pitchFamily="2" charset="2"/>
              <a:buChar char="§"/>
              <a:tabLst/>
              <a:defRPr/>
            </a:pPr>
            <a:endParaRPr kumimoji="0" lang="en-GB" sz="14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R="0" lvl="0" algn="l" defTabSz="914400" rtl="0" eaLnBrk="1" fontAlgn="auto" latinLnBrk="0" hangingPunct="1">
              <a:lnSpc>
                <a:spcPct val="107000"/>
              </a:lnSpc>
              <a:spcBef>
                <a:spcPts val="600"/>
              </a:spcBef>
              <a:spcAft>
                <a:spcPts val="800"/>
              </a:spcAft>
              <a:buClr>
                <a:srgbClr val="FF6900"/>
              </a:buClr>
              <a:buSzPts val="1800"/>
              <a:buFont typeface="Wingdings" panose="05000000000000000000" pitchFamily="2" charset="2"/>
              <a:buChar char="§"/>
              <a:tabLst/>
              <a:defRPr/>
            </a:pPr>
            <a:endParaRPr kumimoji="0" lang="en-GB" sz="12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2" name="Content Placeholder 2">
            <a:extLst>
              <a:ext uri="{FF2B5EF4-FFF2-40B4-BE49-F238E27FC236}">
                <a16:creationId xmlns:a16="http://schemas.microsoft.com/office/drawing/2014/main" id="{0C7B7829-B13B-0571-5B16-367568B9DB6F}"/>
              </a:ext>
            </a:extLst>
          </p:cNvPr>
          <p:cNvSpPr txBox="1">
            <a:spLocks/>
          </p:cNvSpPr>
          <p:nvPr/>
        </p:nvSpPr>
        <p:spPr>
          <a:xfrm>
            <a:off x="1053846" y="1204822"/>
            <a:ext cx="7036307" cy="3509508"/>
          </a:xfrm>
          <a:prstGeom prst="round2DiagRect">
            <a:avLst/>
          </a:prstGeom>
          <a:solidFill>
            <a:schemeClr val="bg1">
              <a:alpha val="95000"/>
            </a:schemeClr>
          </a:solidFill>
        </p:spPr>
        <p:txBody>
          <a:bodyPr spcFirstLastPara="1" vert="horz" wrap="square" lIns="0" tIns="0" rIns="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328610" indent="-214313" defTabSz="914378">
              <a:lnSpc>
                <a:spcPct val="120000"/>
              </a:lnSpc>
              <a:spcBef>
                <a:spcPts val="0"/>
              </a:spcBef>
              <a:buFont typeface="Wingdings" panose="05000000000000000000" pitchFamily="2" charset="2"/>
              <a:buChar char="§"/>
              <a:defRPr/>
            </a:pPr>
            <a:r>
              <a:rPr lang="en-GB" dirty="0">
                <a:solidFill>
                  <a:srgbClr val="454551"/>
                </a:solidFill>
                <a:cs typeface="Arial"/>
              </a:rPr>
              <a:t>Visit the </a:t>
            </a:r>
            <a:r>
              <a:rPr lang="en-GB" b="1" dirty="0">
                <a:solidFill>
                  <a:srgbClr val="454551"/>
                </a:solidFill>
                <a:cs typeface="Arial"/>
                <a:hlinkClick r:id="rId4"/>
              </a:rPr>
              <a:t>Analysis Function website</a:t>
            </a:r>
            <a:endParaRPr lang="en-GB" b="1" dirty="0">
              <a:solidFill>
                <a:srgbClr val="454551"/>
              </a:solidFill>
              <a:cs typeface="Arial"/>
            </a:endParaRPr>
          </a:p>
          <a:p>
            <a:pPr marL="328610" marR="0" lvl="0" indent="-214313" algn="l" defTabSz="914378" rtl="0" eaLnBrk="1" fontAlgn="auto" latinLnBrk="0" hangingPunct="1">
              <a:lnSpc>
                <a:spcPct val="120000"/>
              </a:lnSpc>
              <a:spcBef>
                <a:spcPts val="0"/>
              </a:spcBef>
              <a:spcAft>
                <a:spcPts val="0"/>
              </a:spcAft>
              <a:buClr>
                <a:srgbClr val="FF6900"/>
              </a:buClr>
              <a:buSzPts val="1800"/>
              <a:buFont typeface="Wingdings" panose="05000000000000000000" pitchFamily="2" charset="2"/>
              <a:buChar char="§"/>
              <a:tabLst/>
              <a:defRPr/>
            </a:pPr>
            <a:r>
              <a:rPr kumimoji="0" lang="en-GB" b="0" i="0" u="none" strike="noStrike" kern="0" cap="none" spc="0" normalizeH="0" baseline="0" noProof="0" dirty="0">
                <a:ln>
                  <a:noFill/>
                </a:ln>
                <a:solidFill>
                  <a:srgbClr val="454551"/>
                </a:solidFill>
                <a:effectLst/>
                <a:uLnTx/>
                <a:uFillTx/>
                <a:latin typeface="Arial"/>
                <a:cs typeface="Arial"/>
                <a:sym typeface="Arial"/>
              </a:rPr>
              <a:t>Subscribe to the monthly </a:t>
            </a:r>
            <a:r>
              <a:rPr kumimoji="0" lang="en-GB" b="1" i="0" u="none" strike="noStrike" kern="0" cap="none" spc="0" normalizeH="0" baseline="0" noProof="0" dirty="0">
                <a:ln>
                  <a:noFill/>
                </a:ln>
                <a:solidFill>
                  <a:srgbClr val="454551"/>
                </a:solidFill>
                <a:effectLst/>
                <a:uLnTx/>
                <a:uFillTx/>
                <a:latin typeface="Arial"/>
                <a:cs typeface="Arial"/>
                <a:sym typeface="Arial"/>
                <a:hlinkClick r:id="rId5"/>
              </a:rPr>
              <a:t>AF Newsletter </a:t>
            </a:r>
            <a:endParaRPr kumimoji="0" lang="en-GB" b="1" i="0" u="none" strike="noStrike" kern="0" cap="none" spc="0" normalizeH="0" baseline="0" noProof="0" dirty="0">
              <a:ln>
                <a:noFill/>
              </a:ln>
              <a:solidFill>
                <a:srgbClr val="454551"/>
              </a:solidFill>
              <a:effectLst/>
              <a:uLnTx/>
              <a:uFillTx/>
              <a:latin typeface="Arial"/>
              <a:cs typeface="Arial"/>
              <a:sym typeface="Arial"/>
            </a:endParaRPr>
          </a:p>
          <a:p>
            <a:pPr marL="328610" indent="-214313" defTabSz="914378">
              <a:lnSpc>
                <a:spcPct val="120000"/>
              </a:lnSpc>
              <a:spcBef>
                <a:spcPts val="0"/>
              </a:spcBef>
              <a:buFont typeface="Wingdings" panose="05000000000000000000" pitchFamily="2" charset="2"/>
              <a:buChar char="§"/>
              <a:defRPr/>
            </a:pPr>
            <a:r>
              <a:rPr lang="en-GB" dirty="0">
                <a:solidFill>
                  <a:srgbClr val="454551"/>
                </a:solidFill>
                <a:cs typeface="Arial"/>
              </a:rPr>
              <a:t>Connect with us on LinkedIn at </a:t>
            </a:r>
            <a:r>
              <a:rPr lang="en-GB" b="1" dirty="0">
                <a:solidFill>
                  <a:srgbClr val="454551"/>
                </a:solidFill>
                <a:cs typeface="Arial"/>
                <a:hlinkClick r:id="rId6"/>
              </a:rPr>
              <a:t>Gov Analysis Function</a:t>
            </a:r>
            <a:r>
              <a:rPr lang="en-GB" b="1" dirty="0">
                <a:solidFill>
                  <a:srgbClr val="454551"/>
                </a:solidFill>
                <a:cs typeface="Arial"/>
              </a:rPr>
              <a:t> </a:t>
            </a:r>
          </a:p>
          <a:p>
            <a:pPr marL="328610" indent="-214313" defTabSz="914378">
              <a:lnSpc>
                <a:spcPct val="120000"/>
              </a:lnSpc>
              <a:spcBef>
                <a:spcPts val="0"/>
              </a:spcBef>
              <a:buFont typeface="Wingdings" panose="05000000000000000000" pitchFamily="2" charset="2"/>
              <a:buChar char="§"/>
              <a:defRPr/>
            </a:pPr>
            <a:r>
              <a:rPr lang="en-GB" dirty="0">
                <a:solidFill>
                  <a:srgbClr val="454551"/>
                </a:solidFill>
                <a:cs typeface="Arial"/>
              </a:rPr>
              <a:t>Join the Analysis Function community on </a:t>
            </a:r>
            <a:r>
              <a:rPr lang="en-GB" b="1" dirty="0">
                <a:solidFill>
                  <a:srgbClr val="454551"/>
                </a:solidFill>
                <a:cs typeface="Arial"/>
                <a:hlinkClick r:id="rId7"/>
              </a:rPr>
              <a:t>AF Basecamp</a:t>
            </a:r>
            <a:endParaRPr lang="en-GB" b="1" dirty="0">
              <a:solidFill>
                <a:srgbClr val="454551"/>
              </a:solidFill>
              <a:cs typeface="Arial"/>
            </a:endParaRPr>
          </a:p>
          <a:p>
            <a:pPr marL="328610" marR="0" lvl="0" indent="-214313" algn="l" defTabSz="914378" rtl="0" eaLnBrk="1" fontAlgn="auto" latinLnBrk="0" hangingPunct="1">
              <a:lnSpc>
                <a:spcPct val="120000"/>
              </a:lnSpc>
              <a:spcBef>
                <a:spcPts val="0"/>
              </a:spcBef>
              <a:spcAft>
                <a:spcPts val="0"/>
              </a:spcAft>
              <a:buClr>
                <a:srgbClr val="FF6900"/>
              </a:buClr>
              <a:buSzPts val="1800"/>
              <a:buFont typeface="Wingdings" panose="05000000000000000000" pitchFamily="2" charset="2"/>
              <a:buChar char="§"/>
              <a:tabLst/>
              <a:defRPr/>
            </a:pPr>
            <a:r>
              <a:rPr kumimoji="0" lang="en-GB" b="0" i="0" u="none" strike="noStrike" kern="0" cap="none" spc="0" normalizeH="0" baseline="0" noProof="0" dirty="0">
                <a:ln>
                  <a:noFill/>
                </a:ln>
                <a:solidFill>
                  <a:srgbClr val="454551"/>
                </a:solidFill>
                <a:effectLst/>
                <a:uLnTx/>
                <a:uFillTx/>
                <a:latin typeface="Arial"/>
                <a:cs typeface="Arial"/>
                <a:sym typeface="Arial"/>
              </a:rPr>
              <a:t>Follow us on X </a:t>
            </a:r>
            <a:r>
              <a:rPr kumimoji="0" lang="en-GB" b="1" i="0" u="none" strike="noStrike" kern="0" cap="none" spc="0" normalizeH="0" baseline="0" noProof="0" dirty="0">
                <a:ln>
                  <a:noFill/>
                </a:ln>
                <a:solidFill>
                  <a:srgbClr val="454551"/>
                </a:solidFill>
                <a:effectLst/>
                <a:uLnTx/>
                <a:uFillTx/>
                <a:latin typeface="Arial"/>
                <a:cs typeface="Arial"/>
                <a:sym typeface="Arial"/>
                <a:hlinkClick r:id="rId8"/>
              </a:rPr>
              <a:t>@gov_analysis</a:t>
            </a:r>
            <a:r>
              <a:rPr kumimoji="0" lang="en-GB" b="1" i="0" u="none" strike="noStrike" kern="0" cap="none" spc="0" normalizeH="0" baseline="0" noProof="0" dirty="0">
                <a:ln>
                  <a:noFill/>
                </a:ln>
                <a:solidFill>
                  <a:srgbClr val="454551"/>
                </a:solidFill>
                <a:effectLst/>
                <a:uLnTx/>
                <a:uFillTx/>
                <a:latin typeface="Arial"/>
                <a:cs typeface="Arial"/>
                <a:sym typeface="Arial"/>
              </a:rPr>
              <a:t> </a:t>
            </a:r>
          </a:p>
          <a:p>
            <a:pPr marL="328610" marR="0" lvl="0" indent="-214313" algn="l" defTabSz="914378" rtl="0" eaLnBrk="1" fontAlgn="auto" latinLnBrk="0" hangingPunct="1">
              <a:lnSpc>
                <a:spcPct val="120000"/>
              </a:lnSpc>
              <a:spcBef>
                <a:spcPts val="0"/>
              </a:spcBef>
              <a:spcAft>
                <a:spcPts val="0"/>
              </a:spcAft>
              <a:buClr>
                <a:srgbClr val="FF6900"/>
              </a:buClr>
              <a:buSzPts val="1800"/>
              <a:buFont typeface="Wingdings" panose="05000000000000000000" pitchFamily="2" charset="2"/>
              <a:buChar char="§"/>
              <a:tabLst/>
              <a:defRPr/>
            </a:pPr>
            <a:r>
              <a:rPr kumimoji="0" lang="en-GB" b="0" i="0" u="none" strike="noStrike" kern="0" cap="none" spc="0" normalizeH="0" baseline="0" noProof="0" dirty="0">
                <a:ln>
                  <a:noFill/>
                </a:ln>
                <a:solidFill>
                  <a:srgbClr val="454551"/>
                </a:solidFill>
                <a:effectLst/>
                <a:uLnTx/>
                <a:uFillTx/>
                <a:latin typeface="Arial"/>
                <a:cs typeface="Arial"/>
                <a:sym typeface="Arial"/>
              </a:rPr>
              <a:t>Subscribe to our YouTube</a:t>
            </a:r>
            <a:r>
              <a:rPr kumimoji="0" lang="en-GB" b="1" i="0" u="none" strike="noStrike" kern="0" cap="none" spc="0" normalizeH="0" baseline="0" noProof="0" dirty="0">
                <a:ln>
                  <a:noFill/>
                </a:ln>
                <a:solidFill>
                  <a:srgbClr val="454551"/>
                </a:solidFill>
                <a:effectLst/>
                <a:uLnTx/>
                <a:uFillTx/>
                <a:latin typeface="Arial"/>
                <a:cs typeface="Arial"/>
                <a:sym typeface="Arial"/>
              </a:rPr>
              <a:t> </a:t>
            </a:r>
            <a:r>
              <a:rPr kumimoji="0" lang="en-GB" b="0" i="0" u="none" strike="noStrike" kern="0" cap="none" spc="0" normalizeH="0" baseline="0" noProof="0" dirty="0">
                <a:ln>
                  <a:noFill/>
                </a:ln>
                <a:solidFill>
                  <a:srgbClr val="454551"/>
                </a:solidFill>
                <a:effectLst/>
                <a:uLnTx/>
                <a:uFillTx/>
                <a:latin typeface="Arial"/>
                <a:cs typeface="Arial"/>
                <a:sym typeface="Arial"/>
              </a:rPr>
              <a:t>channel </a:t>
            </a:r>
            <a:r>
              <a:rPr kumimoji="0" lang="en-GB" b="1" i="0" u="none" strike="noStrike" kern="0" cap="none" spc="0" normalizeH="0" baseline="0" noProof="0" dirty="0">
                <a:ln>
                  <a:noFill/>
                </a:ln>
                <a:solidFill>
                  <a:srgbClr val="454551"/>
                </a:solidFill>
                <a:effectLst/>
                <a:uLnTx/>
                <a:uFillTx/>
                <a:latin typeface="Arial"/>
                <a:cs typeface="Arial"/>
                <a:sym typeface="Arial"/>
                <a:hlinkClick r:id="rId9"/>
              </a:rPr>
              <a:t>YouTube/Government Analysis Function</a:t>
            </a:r>
            <a:endParaRPr kumimoji="0" lang="en-GB" b="1" i="0" u="none" strike="noStrike" kern="0" cap="none" spc="0" normalizeH="0" baseline="0" noProof="0" dirty="0">
              <a:ln>
                <a:noFill/>
              </a:ln>
              <a:solidFill>
                <a:srgbClr val="454551"/>
              </a:solidFill>
              <a:effectLst/>
              <a:uLnTx/>
              <a:uFillTx/>
              <a:latin typeface="Arial"/>
              <a:cs typeface="Arial"/>
              <a:sym typeface="Arial"/>
            </a:endParaRPr>
          </a:p>
          <a:p>
            <a:pPr marL="328610" marR="0" lvl="0" indent="-214313" algn="l" defTabSz="914378" rtl="0" eaLnBrk="1" fontAlgn="auto" latinLnBrk="0" hangingPunct="1">
              <a:lnSpc>
                <a:spcPct val="120000"/>
              </a:lnSpc>
              <a:spcBef>
                <a:spcPts val="0"/>
              </a:spcBef>
              <a:spcAft>
                <a:spcPts val="0"/>
              </a:spcAft>
              <a:buClr>
                <a:srgbClr val="FF6900"/>
              </a:buClr>
              <a:buSzPts val="1800"/>
              <a:buFont typeface="Wingdings" panose="05000000000000000000" pitchFamily="2" charset="2"/>
              <a:buChar char="§"/>
              <a:tabLst/>
              <a:defRPr/>
            </a:pPr>
            <a:r>
              <a:rPr kumimoji="0" lang="en-GB" b="0" i="0" u="none" strike="noStrike" kern="0" cap="none" spc="0" normalizeH="0" baseline="0" noProof="0" dirty="0">
                <a:ln>
                  <a:noFill/>
                </a:ln>
                <a:solidFill>
                  <a:srgbClr val="454551"/>
                </a:solidFill>
                <a:effectLst/>
                <a:uLnTx/>
                <a:uFillTx/>
                <a:latin typeface="Arial" panose="020B0604020202020204" pitchFamily="34" charset="0"/>
                <a:cs typeface="Arial" panose="020B0604020202020204" pitchFamily="34" charset="0"/>
                <a:sym typeface="Arial"/>
              </a:rPr>
              <a:t>Be the first to find out about our events at </a:t>
            </a:r>
            <a:r>
              <a:rPr kumimoji="0" lang="en-GB" b="1" i="0" u="none" strike="noStrike" kern="0" cap="none" spc="0" normalizeH="0" baseline="0" noProof="0" dirty="0">
                <a:ln>
                  <a:noFill/>
                </a:ln>
                <a:solidFill>
                  <a:srgbClr val="454551"/>
                </a:solidFill>
                <a:effectLst/>
                <a:uLnTx/>
                <a:uFillTx/>
                <a:latin typeface="Arial" panose="020B0604020202020204" pitchFamily="34" charset="0"/>
                <a:cs typeface="Arial" panose="020B0604020202020204" pitchFamily="34" charset="0"/>
                <a:sym typeface="Arial"/>
                <a:hlinkClick r:id="rId10"/>
              </a:rPr>
              <a:t>Eventbrite/Government Analysis Function</a:t>
            </a:r>
            <a:endParaRPr kumimoji="0" lang="en-GB" b="1" i="0" u="none" strike="noStrike" kern="0" cap="none" spc="0" normalizeH="0" baseline="0" noProof="0" dirty="0">
              <a:ln>
                <a:noFill/>
              </a:ln>
              <a:solidFill>
                <a:srgbClr val="454551"/>
              </a:solidFill>
              <a:effectLst/>
              <a:uLnTx/>
              <a:uFillTx/>
              <a:latin typeface="Arial" panose="020B0604020202020204" pitchFamily="34" charset="0"/>
              <a:cs typeface="Arial" panose="020B0604020202020204" pitchFamily="34" charset="0"/>
              <a:sym typeface="Arial"/>
            </a:endParaRPr>
          </a:p>
        </p:txBody>
      </p:sp>
      <p:sp>
        <p:nvSpPr>
          <p:cNvPr id="15" name="Rectangle 14">
            <a:extLst>
              <a:ext uri="{FF2B5EF4-FFF2-40B4-BE49-F238E27FC236}">
                <a16:creationId xmlns:a16="http://schemas.microsoft.com/office/drawing/2014/main" id="{A20D058C-9D48-B5B0-F84E-8A7AC9DD745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09138BD-B486-A3FA-E7A0-AB2FA1865937}"/>
              </a:ext>
            </a:extLst>
          </p:cNvPr>
          <p:cNvSpPr txBox="1">
            <a:spLocks noGrp="1" noRot="1" noMove="1" noResize="1" noEditPoints="1" noAdjustHandles="1" noChangeArrowheads="1" noChangeShapeType="1"/>
          </p:cNvSpPr>
          <p:nvPr/>
        </p:nvSpPr>
        <p:spPr>
          <a:xfrm>
            <a:off x="208438" y="376925"/>
            <a:ext cx="7560000" cy="46166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a:solidFill>
                  <a:schemeClr val="bg1"/>
                </a:solidFill>
              </a:rPr>
              <a:t>Get involved: Analysis Function channels</a:t>
            </a:r>
            <a:endParaRPr kumimoji="0" lang="en-GB" sz="2400" b="0" i="0" u="none" strike="noStrike" kern="0" cap="none" spc="0" normalizeH="0" baseline="0" noProof="0">
              <a:ln>
                <a:noFill/>
              </a:ln>
              <a:solidFill>
                <a:schemeClr val="bg1"/>
              </a:solidFill>
              <a:effectLst/>
              <a:uLnTx/>
              <a:uFillTx/>
              <a:latin typeface="Arial Rounded MT Bold" panose="020F0704030504030204" pitchFamily="34" charset="0"/>
              <a:cs typeface="Arial"/>
              <a:sym typeface="Arial"/>
            </a:endParaRPr>
          </a:p>
        </p:txBody>
      </p:sp>
      <p:pic>
        <p:nvPicPr>
          <p:cNvPr id="17" name="Picture 16">
            <a:extLst>
              <a:ext uri="{FF2B5EF4-FFF2-40B4-BE49-F238E27FC236}">
                <a16:creationId xmlns:a16="http://schemas.microsoft.com/office/drawing/2014/main" id="{47AAF102-F0DF-BE94-B4D6-7890D65BE7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11"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grpSp>
        <p:nvGrpSpPr>
          <p:cNvPr id="8" name="Group 7">
            <a:extLst>
              <a:ext uri="{FF2B5EF4-FFF2-40B4-BE49-F238E27FC236}">
                <a16:creationId xmlns:a16="http://schemas.microsoft.com/office/drawing/2014/main" id="{F44742E9-70D6-4AD1-A038-9DB276627483}"/>
              </a:ext>
            </a:extLst>
          </p:cNvPr>
          <p:cNvGrpSpPr/>
          <p:nvPr/>
        </p:nvGrpSpPr>
        <p:grpSpPr>
          <a:xfrm>
            <a:off x="449976" y="1124654"/>
            <a:ext cx="505257" cy="3761233"/>
            <a:chOff x="449976" y="1197007"/>
            <a:chExt cx="505257" cy="3761233"/>
          </a:xfrm>
        </p:grpSpPr>
        <p:pic>
          <p:nvPicPr>
            <p:cNvPr id="10" name="Picture 9">
              <a:hlinkClick r:id="rId6"/>
              <a:extLst>
                <a:ext uri="{FF2B5EF4-FFF2-40B4-BE49-F238E27FC236}">
                  <a16:creationId xmlns:a16="http://schemas.microsoft.com/office/drawing/2014/main" id="{97215E75-1FFB-4210-432F-322838A6823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0434" y="2305371"/>
              <a:ext cx="484341" cy="484352"/>
            </a:xfrm>
            <a:prstGeom prst="rect">
              <a:avLst/>
            </a:prstGeom>
            <a:effectLst>
              <a:outerShdw blurRad="50800" dist="38100" dir="2700000" algn="tl" rotWithShape="0">
                <a:prstClr val="black">
                  <a:alpha val="40000"/>
                </a:prstClr>
              </a:outerShdw>
            </a:effectLst>
          </p:spPr>
        </p:pic>
        <p:pic>
          <p:nvPicPr>
            <p:cNvPr id="11" name="Picture 10">
              <a:hlinkClick r:id="rId9"/>
              <a:extLst>
                <a:ext uri="{FF2B5EF4-FFF2-40B4-BE49-F238E27FC236}">
                  <a16:creationId xmlns:a16="http://schemas.microsoft.com/office/drawing/2014/main" id="{93FA9050-3F14-FF71-E364-6450EF5625C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0434" y="3931765"/>
              <a:ext cx="484341" cy="484352"/>
            </a:xfrm>
            <a:prstGeom prst="rect">
              <a:avLst/>
            </a:prstGeom>
            <a:effectLst>
              <a:outerShdw blurRad="50800" dist="38100" dir="2700000" algn="tl" rotWithShape="0">
                <a:prstClr val="black">
                  <a:alpha val="40000"/>
                </a:prstClr>
              </a:outerShdw>
            </a:effectLst>
          </p:spPr>
        </p:pic>
        <p:pic>
          <p:nvPicPr>
            <p:cNvPr id="12" name="Picture 11">
              <a:hlinkClick r:id="rId10"/>
              <a:extLst>
                <a:ext uri="{FF2B5EF4-FFF2-40B4-BE49-F238E27FC236}">
                  <a16:creationId xmlns:a16="http://schemas.microsoft.com/office/drawing/2014/main" id="{B49FA996-2BA6-891A-2D61-4B457740D77E}"/>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460434" y="4473899"/>
              <a:ext cx="484341" cy="484341"/>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1C05E8EB-432B-5C4F-90BC-54FB9AA4060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49976" y="1745600"/>
              <a:ext cx="505257" cy="501988"/>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a16="http://schemas.microsoft.com/office/drawing/2014/main" id="{019AB20C-4C8E-0A28-F56D-22776C8B49FB}"/>
                </a:ext>
              </a:extLst>
            </p:cNvPr>
            <p:cNvSpPr>
              <a:spLocks/>
            </p:cNvSpPr>
            <p:nvPr/>
          </p:nvSpPr>
          <p:spPr>
            <a:xfrm>
              <a:off x="457205" y="1197007"/>
              <a:ext cx="490799" cy="490810"/>
            </a:xfrm>
            <a:prstGeom prst="ellipse">
              <a:avLst/>
            </a:prstGeom>
            <a:blipFill>
              <a:blip r:embed="rId17" cstate="email">
                <a:extLst>
                  <a:ext uri="{28A0092B-C50C-407E-A947-70E740481C1C}">
                    <a14:useLocalDpi xmlns:a14="http://schemas.microsoft.com/office/drawing/2010/main"/>
                  </a:ext>
                </a:extLst>
              </a:blip>
              <a:stretch>
                <a:fillRect/>
              </a:stretch>
            </a:blip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a:hlinkClick r:id="rId8"/>
              <a:extLst>
                <a:ext uri="{FF2B5EF4-FFF2-40B4-BE49-F238E27FC236}">
                  <a16:creationId xmlns:a16="http://schemas.microsoft.com/office/drawing/2014/main" id="{99D5AAC0-B925-266B-846A-982877C53D98}"/>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460434" y="3389641"/>
              <a:ext cx="484341" cy="484341"/>
            </a:xfrm>
            <a:prstGeom prst="rect">
              <a:avLst/>
            </a:prstGeom>
            <a:effectLst>
              <a:outerShdw blurRad="50800" dist="38100" dir="2700000" algn="tl" rotWithShape="0">
                <a:prstClr val="black">
                  <a:alpha val="40000"/>
                </a:prstClr>
              </a:outerShdw>
            </a:effectLst>
          </p:spPr>
        </p:pic>
        <p:pic>
          <p:nvPicPr>
            <p:cNvPr id="7" name="Picture 6">
              <a:hlinkClick r:id="rId6"/>
              <a:extLst>
                <a:ext uri="{FF2B5EF4-FFF2-40B4-BE49-F238E27FC236}">
                  <a16:creationId xmlns:a16="http://schemas.microsoft.com/office/drawing/2014/main" id="{2EE5CDF7-B656-CBF5-1D28-0A75853638A1}"/>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462299" y="2847506"/>
              <a:ext cx="480611" cy="484352"/>
            </a:xfrm>
            <a:prstGeom prst="rect">
              <a:avLst/>
            </a:prstGeom>
            <a:effectLst>
              <a:outerShdw blurRad="50800" dist="38100" dir="2700000" algn="tl" rotWithShape="0">
                <a:prstClr val="black">
                  <a:alpha val="40000"/>
                </a:prstClr>
              </a:outerShdw>
            </a:effectLst>
          </p:spPr>
        </p:pic>
      </p:grpSp>
      <p:pic>
        <p:nvPicPr>
          <p:cNvPr id="9" name="Picture 8">
            <a:extLst>
              <a:ext uri="{FF2B5EF4-FFF2-40B4-BE49-F238E27FC236}">
                <a16:creationId xmlns:a16="http://schemas.microsoft.com/office/drawing/2014/main" id="{FABA6186-B8A8-1060-46B9-00DCFB4DBA26}"/>
              </a:ext>
            </a:extLst>
          </p:cNvPr>
          <p:cNvPicPr>
            <a:picLocks noGrp="1" noRot="1" noChangeAspect="1" noMove="1" noResize="1" noEditPoints="1" noAdjustHandles="1" noChangeArrowheads="1" noChangeShapeType="1" noCrop="1"/>
          </p:cNvPicPr>
          <p:nvPr/>
        </p:nvPicPr>
        <p:blipFill>
          <a:blip r:embed="rId20"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pic>
        <p:nvPicPr>
          <p:cNvPr id="18" name="Picture 17">
            <a:hlinkClick r:id="rId21"/>
            <a:extLst>
              <a:ext uri="{FF2B5EF4-FFF2-40B4-BE49-F238E27FC236}">
                <a16:creationId xmlns:a16="http://schemas.microsoft.com/office/drawing/2014/main" id="{1D70026F-E15A-5FDF-70EB-B8870983B996}"/>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398536" y="3017329"/>
            <a:ext cx="1800000" cy="1800000"/>
          </a:xfrm>
          <a:prstGeom prst="rect">
            <a:avLst/>
          </a:prstGeom>
        </p:spPr>
      </p:pic>
    </p:spTree>
    <p:extLst>
      <p:ext uri="{BB962C8B-B14F-4D97-AF65-F5344CB8AC3E}">
        <p14:creationId xmlns:p14="http://schemas.microsoft.com/office/powerpoint/2010/main" val="336542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AFF277-E281-06E0-3D99-ACF4CF1407E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A240DF8-67C0-5BFB-10D4-04CC40432A71}"/>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823501"/>
            <a:ext cx="9144000" cy="3510001"/>
          </a:xfrm>
          <a:prstGeom prst="rect">
            <a:avLst/>
          </a:prstGeom>
          <a:solidFill>
            <a:schemeClr val="bg1"/>
          </a:solidFill>
        </p:spPr>
        <p:txBody>
          <a:bodyPr spcFirstLastPara="1" vert="horz" wrap="square" lIns="324000" tIns="0" rIns="324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457178" indent="-342884" defTabSz="914355">
              <a:lnSpc>
                <a:spcPct val="107000"/>
              </a:lnSpc>
              <a:spcBef>
                <a:spcPts val="0"/>
              </a:spcBef>
              <a:buFont typeface="Wingdings" panose="05000000000000000000" pitchFamily="2" charset="2"/>
              <a:buChar char="§"/>
              <a:defRPr/>
            </a:pPr>
            <a:endParaRPr lang="en-GB" sz="1400">
              <a:solidFill>
                <a:prstClr val="black"/>
              </a:solidFill>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786A6368-71EB-3BB7-429B-E3EC5A57E088}"/>
              </a:ext>
            </a:extLst>
          </p:cNvPr>
          <p:cNvSpPr txBox="1">
            <a:spLocks/>
          </p:cNvSpPr>
          <p:nvPr/>
        </p:nvSpPr>
        <p:spPr>
          <a:xfrm>
            <a:off x="286272" y="1088571"/>
            <a:ext cx="6483587" cy="2997937"/>
          </a:xfrm>
          <a:prstGeom prst="rect">
            <a:avLst/>
          </a:prstGeom>
          <a:noFill/>
        </p:spPr>
        <p:txBody>
          <a:bodyPr wrap="square" rtlCol="0" anchor="ctr">
            <a:spAutoFit/>
          </a:bodyPr>
          <a:lstStyle/>
          <a:p>
            <a:pPr marL="457178" indent="-342884" defTabSz="914355">
              <a:lnSpc>
                <a:spcPct val="107000"/>
              </a:lnSpc>
              <a:spcAft>
                <a:spcPts val="600"/>
              </a:spcAft>
              <a:buClr>
                <a:srgbClr val="FF6900"/>
              </a:buClr>
              <a:buSzPct val="100000"/>
              <a:buFont typeface="Wingdings" panose="05000000000000000000" pitchFamily="2" charset="2"/>
              <a:buChar char="§"/>
              <a:defRPr/>
            </a:pPr>
            <a:r>
              <a:rPr lang="en-GB" dirty="0">
                <a:solidFill>
                  <a:prstClr val="black"/>
                </a:solidFill>
                <a:latin typeface="Arial" panose="020B0604020202020204" pitchFamily="34" charset="0"/>
              </a:rPr>
              <a:t>This ‘Campaign in a Box’ pack is f</a:t>
            </a:r>
            <a:r>
              <a:rPr lang="en-GB" dirty="0">
                <a:solidFill>
                  <a:schemeClr val="tx1"/>
                </a:solidFill>
              </a:rPr>
              <a:t>or Analysis Function leaders, Analysis Function Champions, Communications teams, Profession Support teams, and Business Support teams</a:t>
            </a:r>
            <a:endParaRPr lang="en-GB" sz="700" dirty="0">
              <a:solidFill>
                <a:schemeClr val="tx1"/>
              </a:solidFill>
            </a:endParaRPr>
          </a:p>
          <a:p>
            <a:pPr marL="457178" indent="-342884" defTabSz="914355">
              <a:lnSpc>
                <a:spcPct val="107000"/>
              </a:lnSpc>
              <a:spcAft>
                <a:spcPts val="600"/>
              </a:spcAft>
              <a:buClr>
                <a:srgbClr val="FF6900"/>
              </a:buClr>
              <a:buSzPct val="100000"/>
              <a:buFont typeface="Wingdings" panose="05000000000000000000" pitchFamily="2" charset="2"/>
              <a:buChar char="§"/>
              <a:defRPr/>
            </a:pPr>
            <a:r>
              <a:rPr lang="en-GB" dirty="0">
                <a:solidFill>
                  <a:schemeClr val="tx1"/>
                </a:solidFill>
              </a:rPr>
              <a:t>These resources are designed to help you promote the Analysis Function AI Hub within your organisation, encourage colleagues to explore, use, and contribute to AI resources, and build confidence and capability in using AI responsibly in government</a:t>
            </a:r>
          </a:p>
          <a:p>
            <a:pPr marL="457178" indent="-342884" defTabSz="914355">
              <a:lnSpc>
                <a:spcPct val="107000"/>
              </a:lnSpc>
              <a:spcAft>
                <a:spcPts val="600"/>
              </a:spcAft>
              <a:buClr>
                <a:srgbClr val="FF6900"/>
              </a:buClr>
              <a:buSzPct val="100000"/>
              <a:buFont typeface="Wingdings" panose="05000000000000000000" pitchFamily="2" charset="2"/>
              <a:buChar char="§"/>
              <a:defRPr/>
            </a:pPr>
            <a:r>
              <a:rPr lang="en-GB" dirty="0">
                <a:solidFill>
                  <a:schemeClr val="tx1"/>
                </a:solidFill>
              </a:rPr>
              <a:t>The resources are designed to be used in a ‘pick and mix’ style, allowing freedom for you to do what is best for your teams </a:t>
            </a:r>
            <a:endParaRPr lang="en-GB" sz="700" dirty="0">
              <a:solidFill>
                <a:schemeClr val="tx1"/>
              </a:solidFill>
              <a:latin typeface="Arial" panose="020B0604020202020204" pitchFamily="34" charset="0"/>
            </a:endParaRPr>
          </a:p>
          <a:p>
            <a:pPr marL="419100" indent="-285750">
              <a:spcAft>
                <a:spcPts val="600"/>
              </a:spcAft>
              <a:buClr>
                <a:srgbClr val="FE6900"/>
              </a:buClr>
              <a:buSzPct val="110000"/>
              <a:buFont typeface="Wingdings" panose="05000000000000000000" pitchFamily="2" charset="2"/>
              <a:buChar char="§"/>
            </a:pPr>
            <a:r>
              <a:rPr lang="en-GB" dirty="0">
                <a:solidFill>
                  <a:schemeClr val="tx1"/>
                </a:solidFill>
              </a:rPr>
              <a:t>We hope that you find these useful and if you have any queries or feedback, please contact the team at </a:t>
            </a:r>
            <a:r>
              <a:rPr lang="en-GB" dirty="0">
                <a:solidFill>
                  <a:srgbClr val="0070C0"/>
                </a:solidFill>
                <a:hlinkClick r:id="rId4">
                  <a:extLst>
                    <a:ext uri="{A12FA001-AC4F-418D-AE19-62706E023703}">
                      <ahyp:hlinkClr xmlns:ahyp="http://schemas.microsoft.com/office/drawing/2018/hyperlinkcolor" val="tx"/>
                    </a:ext>
                  </a:extLst>
                </a:hlinkClick>
              </a:rPr>
              <a:t>Analysis.Function@ons.gov.uk</a:t>
            </a:r>
            <a:endParaRPr lang="en-GB" dirty="0">
              <a:solidFill>
                <a:srgbClr val="0070C0"/>
              </a:solidFill>
            </a:endParaRPr>
          </a:p>
          <a:p>
            <a:pPr marL="133350">
              <a:buClr>
                <a:srgbClr val="FE6900"/>
              </a:buClr>
              <a:buSzPct val="110000"/>
            </a:pPr>
            <a:endParaRPr lang="en-GB" sz="600" dirty="0">
              <a:solidFill>
                <a:srgbClr val="454551"/>
              </a:solidFill>
            </a:endParaRPr>
          </a:p>
        </p:txBody>
      </p:sp>
      <p:sp>
        <p:nvSpPr>
          <p:cNvPr id="2" name="Rectangle 1">
            <a:extLst>
              <a:ext uri="{FF2B5EF4-FFF2-40B4-BE49-F238E27FC236}">
                <a16:creationId xmlns:a16="http://schemas.microsoft.com/office/drawing/2014/main" id="{CCA25E98-EFFD-321B-2488-860755B59D5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5"/>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defRPr/>
            </a:pPr>
            <a:endParaRPr lang="en-GB">
              <a:solidFill>
                <a:prstClr val="white"/>
              </a:solidFill>
              <a:latin typeface="Calibri" panose="020F0502020204030204"/>
            </a:endParaRPr>
          </a:p>
        </p:txBody>
      </p:sp>
      <p:sp>
        <p:nvSpPr>
          <p:cNvPr id="6" name="TextBox 5">
            <a:extLst>
              <a:ext uri="{FF2B5EF4-FFF2-40B4-BE49-F238E27FC236}">
                <a16:creationId xmlns:a16="http://schemas.microsoft.com/office/drawing/2014/main" id="{A3081632-E60A-DB1A-A0E5-C6B5AFB354F2}"/>
              </a:ext>
            </a:extLst>
          </p:cNvPr>
          <p:cNvSpPr txBox="1">
            <a:spLocks noGrp="1" noRot="1" noMove="1" noResize="1" noEditPoints="1" noAdjustHandles="1" noChangeArrowheads="1" noChangeShapeType="1"/>
          </p:cNvSpPr>
          <p:nvPr/>
        </p:nvSpPr>
        <p:spPr>
          <a:xfrm>
            <a:off x="208441" y="376926"/>
            <a:ext cx="7788899" cy="46166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294" defTabSz="914355">
              <a:defRPr/>
            </a:pPr>
            <a:r>
              <a:rPr lang="en-GB" dirty="0">
                <a:solidFill>
                  <a:prstClr val="white"/>
                </a:solidFill>
                <a:ea typeface="+mn-ea"/>
              </a:rPr>
              <a:t>Campaign in a Box: what it is and how to use it</a:t>
            </a:r>
          </a:p>
        </p:txBody>
      </p:sp>
      <p:pic>
        <p:nvPicPr>
          <p:cNvPr id="7" name="Picture 6">
            <a:extLst>
              <a:ext uri="{FF2B5EF4-FFF2-40B4-BE49-F238E27FC236}">
                <a16:creationId xmlns:a16="http://schemas.microsoft.com/office/drawing/2014/main" id="{5AC119D4-2F50-21CF-B3B6-D36D17C6C81E}"/>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8132833" y="169919"/>
            <a:ext cx="875675" cy="875675"/>
          </a:xfrm>
          <a:prstGeom prst="rect">
            <a:avLst/>
          </a:prstGeom>
        </p:spPr>
      </p:pic>
      <p:pic>
        <p:nvPicPr>
          <p:cNvPr id="62" name="Picture 61">
            <a:extLst>
              <a:ext uri="{FF2B5EF4-FFF2-40B4-BE49-F238E27FC236}">
                <a16:creationId xmlns:a16="http://schemas.microsoft.com/office/drawing/2014/main" id="{9CF5DEB6-760E-DD5F-56EB-30CCFD3BE4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pic>
        <p:nvPicPr>
          <p:cNvPr id="19" name="Picture 18">
            <a:hlinkClick r:id="rId7"/>
            <a:extLst>
              <a:ext uri="{FF2B5EF4-FFF2-40B4-BE49-F238E27FC236}">
                <a16:creationId xmlns:a16="http://schemas.microsoft.com/office/drawing/2014/main" id="{291801B1-D204-75BF-F690-6EAE2E5A23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69860" y="1798140"/>
            <a:ext cx="2160000" cy="1712402"/>
          </a:xfrm>
          <a:prstGeom prst="rect">
            <a:avLst/>
          </a:prstGeom>
          <a:effectLst>
            <a:outerShdw blurRad="50800" dist="38100" algn="l" rotWithShape="0">
              <a:prstClr val="black">
                <a:alpha val="40000"/>
              </a:prstClr>
            </a:outerShdw>
          </a:effectLst>
        </p:spPr>
      </p:pic>
      <p:pic>
        <p:nvPicPr>
          <p:cNvPr id="5" name="Picture 4">
            <a:extLst>
              <a:ext uri="{FF2B5EF4-FFF2-40B4-BE49-F238E27FC236}">
                <a16:creationId xmlns:a16="http://schemas.microsoft.com/office/drawing/2014/main" id="{735A8147-8267-8887-89B5-2503727A62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76367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C07534F-49FB-C69B-484A-A9551B5DB1A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EABDBD-FA44-7A19-F8D2-4425FF9C7AA6}"/>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823501"/>
            <a:ext cx="9144000" cy="3510001"/>
          </a:xfrm>
          <a:prstGeom prst="rect">
            <a:avLst/>
          </a:prstGeom>
          <a:solidFill>
            <a:schemeClr val="bg1"/>
          </a:solidFill>
        </p:spPr>
        <p:txBody>
          <a:bodyPr spcFirstLastPara="1" vert="horz" wrap="square" lIns="324000" tIns="0" rIns="324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457178" indent="-342884" defTabSz="914355">
              <a:lnSpc>
                <a:spcPct val="107000"/>
              </a:lnSpc>
              <a:spcBef>
                <a:spcPts val="0"/>
              </a:spcBef>
              <a:buFont typeface="Wingdings" panose="05000000000000000000" pitchFamily="2" charset="2"/>
              <a:buChar char="§"/>
              <a:defRPr/>
            </a:pPr>
            <a:endParaRPr lang="en-GB" sz="1400">
              <a:solidFill>
                <a:prstClr val="black"/>
              </a:solidFill>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3590FEFB-D4BC-0FA7-B1BD-1252BB532506}"/>
              </a:ext>
            </a:extLst>
          </p:cNvPr>
          <p:cNvSpPr txBox="1">
            <a:spLocks/>
          </p:cNvSpPr>
          <p:nvPr/>
        </p:nvSpPr>
        <p:spPr>
          <a:xfrm>
            <a:off x="286272" y="1033268"/>
            <a:ext cx="8722235" cy="3108543"/>
          </a:xfrm>
          <a:prstGeom prst="rect">
            <a:avLst/>
          </a:prstGeom>
          <a:noFill/>
        </p:spPr>
        <p:txBody>
          <a:bodyPr wrap="square" rtlCol="0" anchor="ctr">
            <a:spAutoFit/>
          </a:bodyPr>
          <a:lstStyle/>
          <a:p>
            <a:pPr marL="171450" indent="-171450">
              <a:buClr>
                <a:srgbClr val="F9620F"/>
              </a:buClr>
              <a:buFont typeface="Wingdings" panose="05000000000000000000" pitchFamily="2" charset="2"/>
              <a:buChar char="§"/>
            </a:pPr>
            <a:r>
              <a:rPr lang="en-GB" dirty="0"/>
              <a:t>AI is rapidly changing the way analysis is carried out across government. As the volume, complexity, and pace of evidence demands continue to grow, AI can offer new opportunities to enhance how analysts work – from speeding up routine tasks to supporting richer insights, rigorous evaluation, and more timely advice to decision makers.</a:t>
            </a:r>
          </a:p>
          <a:p>
            <a:pPr marL="171450" indent="-171450">
              <a:buClr>
                <a:srgbClr val="F9620F"/>
              </a:buClr>
              <a:buFont typeface="Wingdings" panose="05000000000000000000" pitchFamily="2" charset="2"/>
              <a:buChar char="§"/>
            </a:pPr>
            <a:r>
              <a:rPr lang="en-GB" dirty="0"/>
              <a:t>AI is already becoming part of everyday analytical practice. It can summarise complex evidence, help with coding and modelling, support quality assurance, and free up time for deeper thinking and expertise.</a:t>
            </a:r>
          </a:p>
          <a:p>
            <a:pPr marL="171450" indent="-171450">
              <a:buClr>
                <a:srgbClr val="F9620F"/>
              </a:buClr>
              <a:buFont typeface="Wingdings" panose="05000000000000000000" pitchFamily="2" charset="2"/>
              <a:buChar char="§"/>
            </a:pPr>
            <a:r>
              <a:rPr lang="en-GB" dirty="0"/>
              <a:t>When used well, AI can increase the consistency, speed and accessibility of analysis while strengthening – not replacing – professional judgement.</a:t>
            </a:r>
          </a:p>
          <a:p>
            <a:pPr marL="171450" indent="-171450">
              <a:buClr>
                <a:srgbClr val="F9620F"/>
              </a:buClr>
              <a:buFont typeface="Wingdings" panose="05000000000000000000" pitchFamily="2" charset="2"/>
              <a:buChar char="§"/>
            </a:pPr>
            <a:r>
              <a:rPr lang="en-GB" dirty="0"/>
              <a:t>But to realise these benefits safely and responsibly, analysts need clear guidance… The Analysis Function AI Hub has been created to meet that need</a:t>
            </a:r>
          </a:p>
          <a:p>
            <a:pPr marL="171450" indent="-171450">
              <a:buClr>
                <a:srgbClr val="F9620F"/>
              </a:buClr>
              <a:buFont typeface="Wingdings" panose="05000000000000000000" pitchFamily="2" charset="2"/>
              <a:buChar char="§"/>
            </a:pPr>
            <a:r>
              <a:rPr lang="en-GB" dirty="0">
                <a:solidFill>
                  <a:prstClr val="black"/>
                </a:solidFill>
                <a:ea typeface="Times New Roman" panose="02020603050405020304" pitchFamily="18" charset="0"/>
              </a:rPr>
              <a:t>The new AI Hub is a central space </a:t>
            </a:r>
            <a:r>
              <a:rPr lang="en-GB">
                <a:solidFill>
                  <a:prstClr val="black"/>
                </a:solidFill>
                <a:ea typeface="Times New Roman" panose="02020603050405020304" pitchFamily="18" charset="0"/>
              </a:rPr>
              <a:t>bringing together </a:t>
            </a:r>
            <a:r>
              <a:rPr lang="en-GB" dirty="0">
                <a:solidFill>
                  <a:prstClr val="black"/>
                </a:solidFill>
                <a:ea typeface="Times New Roman" panose="02020603050405020304" pitchFamily="18" charset="0"/>
              </a:rPr>
              <a:t>practical guidance, tools, and learning resources to help you use artificial intelligence effectively in your work, building on existing cross Civil Service resources such as the</a:t>
            </a:r>
            <a:r>
              <a:rPr lang="en-GB" dirty="0"/>
              <a:t> </a:t>
            </a:r>
            <a:r>
              <a:rPr lang="en-GB" u="sng" dirty="0">
                <a:hlinkClick r:id="rId4"/>
              </a:rPr>
              <a:t>Artificial Intelligence Playbook for the UK Government</a:t>
            </a:r>
            <a:r>
              <a:rPr lang="en-GB" dirty="0"/>
              <a:t> to add an analysis specific focus </a:t>
            </a:r>
          </a:p>
        </p:txBody>
      </p:sp>
      <p:sp>
        <p:nvSpPr>
          <p:cNvPr id="2" name="Rectangle 1">
            <a:extLst>
              <a:ext uri="{FF2B5EF4-FFF2-40B4-BE49-F238E27FC236}">
                <a16:creationId xmlns:a16="http://schemas.microsoft.com/office/drawing/2014/main" id="{2DBEB8FB-9BC6-81DD-B020-953A323031A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5"/>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defRPr/>
            </a:pPr>
            <a:endParaRPr lang="en-GB">
              <a:solidFill>
                <a:prstClr val="white"/>
              </a:solidFill>
              <a:latin typeface="Calibri" panose="020F0502020204030204"/>
            </a:endParaRPr>
          </a:p>
        </p:txBody>
      </p:sp>
      <p:sp>
        <p:nvSpPr>
          <p:cNvPr id="6" name="TextBox 5">
            <a:extLst>
              <a:ext uri="{FF2B5EF4-FFF2-40B4-BE49-F238E27FC236}">
                <a16:creationId xmlns:a16="http://schemas.microsoft.com/office/drawing/2014/main" id="{3D0D945A-37A5-E160-3261-B8B50A3FB237}"/>
              </a:ext>
            </a:extLst>
          </p:cNvPr>
          <p:cNvSpPr txBox="1">
            <a:spLocks noGrp="1" noRot="1" noMove="1" noResize="1" noEditPoints="1" noAdjustHandles="1" noChangeArrowheads="1" noChangeShapeType="1"/>
          </p:cNvSpPr>
          <p:nvPr/>
        </p:nvSpPr>
        <p:spPr>
          <a:xfrm>
            <a:off x="208441" y="376926"/>
            <a:ext cx="7788899" cy="46166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294" defTabSz="914355">
              <a:defRPr/>
            </a:pPr>
            <a:r>
              <a:rPr lang="en-GB" dirty="0">
                <a:solidFill>
                  <a:prstClr val="white"/>
                </a:solidFill>
                <a:ea typeface="+mn-ea"/>
              </a:rPr>
              <a:t>Artificial Intelligence in the Analysis Function</a:t>
            </a:r>
          </a:p>
        </p:txBody>
      </p:sp>
      <p:pic>
        <p:nvPicPr>
          <p:cNvPr id="7" name="Picture 6">
            <a:extLst>
              <a:ext uri="{FF2B5EF4-FFF2-40B4-BE49-F238E27FC236}">
                <a16:creationId xmlns:a16="http://schemas.microsoft.com/office/drawing/2014/main" id="{B8DEE130-3894-8872-0D8C-2314E18D3CE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8132833" y="169919"/>
            <a:ext cx="875675" cy="875675"/>
          </a:xfrm>
          <a:prstGeom prst="rect">
            <a:avLst/>
          </a:prstGeom>
        </p:spPr>
      </p:pic>
      <p:pic>
        <p:nvPicPr>
          <p:cNvPr id="62" name="Picture 61">
            <a:extLst>
              <a:ext uri="{FF2B5EF4-FFF2-40B4-BE49-F238E27FC236}">
                <a16:creationId xmlns:a16="http://schemas.microsoft.com/office/drawing/2014/main" id="{8DF51ACC-994F-EB94-6858-2F2F5265F8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pic>
        <p:nvPicPr>
          <p:cNvPr id="8" name="Picture 7">
            <a:extLst>
              <a:ext uri="{FF2B5EF4-FFF2-40B4-BE49-F238E27FC236}">
                <a16:creationId xmlns:a16="http://schemas.microsoft.com/office/drawing/2014/main" id="{667EB4D3-D726-0A52-0416-5C17733012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396353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635000" ty="-1143000" sx="50000" sy="5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035D-77C3-95F6-55A8-C86170F78639}"/>
              </a:ext>
            </a:extLst>
          </p:cNvPr>
          <p:cNvSpPr>
            <a:spLocks noGrp="1"/>
          </p:cNvSpPr>
          <p:nvPr>
            <p:ph type="ctrTitle"/>
          </p:nvPr>
        </p:nvSpPr>
        <p:spPr>
          <a:xfrm>
            <a:off x="457199" y="1979781"/>
            <a:ext cx="3938067" cy="1183939"/>
          </a:xfrm>
        </p:spPr>
        <p:txBody>
          <a:bodyPr/>
          <a:lstStyle/>
          <a:p>
            <a:r>
              <a:rPr lang="en-GB" sz="3200" dirty="0">
                <a:solidFill>
                  <a:schemeClr val="bg1"/>
                </a:solidFill>
                <a:latin typeface="Arial Rounded MT Bold" panose="020F0704030504030204" pitchFamily="34" charset="0"/>
              </a:rPr>
              <a:t>About the new </a:t>
            </a:r>
            <a:br>
              <a:rPr lang="en-GB" sz="3200" dirty="0">
                <a:solidFill>
                  <a:schemeClr val="bg1"/>
                </a:solidFill>
                <a:latin typeface="Arial Rounded MT Bold" panose="020F0704030504030204" pitchFamily="34" charset="0"/>
              </a:rPr>
            </a:br>
            <a:r>
              <a:rPr lang="en-GB" sz="3200" dirty="0">
                <a:solidFill>
                  <a:schemeClr val="bg1"/>
                </a:solidFill>
                <a:latin typeface="Arial Rounded MT Bold" panose="020F0704030504030204" pitchFamily="34" charset="0"/>
              </a:rPr>
              <a:t>AF AI Hub</a:t>
            </a:r>
          </a:p>
        </p:txBody>
      </p:sp>
      <p:pic>
        <p:nvPicPr>
          <p:cNvPr id="4" name="Picture 3">
            <a:extLst>
              <a:ext uri="{FF2B5EF4-FFF2-40B4-BE49-F238E27FC236}">
                <a16:creationId xmlns:a16="http://schemas.microsoft.com/office/drawing/2014/main" id="{EBBEE4F9-9A27-0900-EAC9-BE9E51CC7E3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57199" y="588200"/>
            <a:ext cx="1067799" cy="1067799"/>
          </a:xfrm>
          <a:prstGeom prst="rect">
            <a:avLst/>
          </a:prstGeom>
        </p:spPr>
      </p:pic>
      <p:pic>
        <p:nvPicPr>
          <p:cNvPr id="7" name="Picture 6">
            <a:extLst>
              <a:ext uri="{FF2B5EF4-FFF2-40B4-BE49-F238E27FC236}">
                <a16:creationId xmlns:a16="http://schemas.microsoft.com/office/drawing/2014/main" id="{796FAC49-2249-02AE-653D-061B7F768D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998" y="591497"/>
            <a:ext cx="1067799" cy="1064502"/>
          </a:xfrm>
          <a:prstGeom prst="rect">
            <a:avLst/>
          </a:prstGeom>
        </p:spPr>
      </p:pic>
    </p:spTree>
    <p:extLst>
      <p:ext uri="{BB962C8B-B14F-4D97-AF65-F5344CB8AC3E}">
        <p14:creationId xmlns:p14="http://schemas.microsoft.com/office/powerpoint/2010/main" val="359041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2FFA18-3B56-FF6E-1C6A-9B34C19108BD}"/>
              </a:ext>
            </a:extLst>
          </p:cNvPr>
          <p:cNvSpPr txBox="1">
            <a:spLocks noGrp="1" noRot="1" noMove="1" noResize="1" noEditPoints="1" noAdjustHandles="1" noChangeArrowheads="1" noChangeShapeType="1"/>
          </p:cNvSpPr>
          <p:nvPr/>
        </p:nvSpPr>
        <p:spPr>
          <a:xfrm>
            <a:off x="0" y="823500"/>
            <a:ext cx="9144000" cy="3524616"/>
          </a:xfrm>
          <a:prstGeom prst="rect">
            <a:avLst/>
          </a:prstGeom>
          <a:solidFill>
            <a:schemeClr val="bg1"/>
          </a:solidFill>
        </p:spPr>
        <p:txBody>
          <a:bodyPr spcFirstLastPara="1" vert="horz" wrap="square" lIns="540000" tIns="0" rIns="540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0" indent="0" defTabSz="914355">
              <a:lnSpc>
                <a:spcPct val="107000"/>
              </a:lnSpc>
              <a:spcAft>
                <a:spcPts val="600"/>
              </a:spcAft>
              <a:buSzPct val="100000"/>
              <a:buNone/>
              <a:defRPr/>
            </a:pPr>
            <a:r>
              <a:rPr lang="en-GB" sz="1400" dirty="0">
                <a:solidFill>
                  <a:prstClr val="black"/>
                </a:solidFill>
                <a:latin typeface="Arial"/>
                <a:cs typeface="Arial"/>
              </a:rPr>
              <a:t>The new </a:t>
            </a:r>
            <a:r>
              <a:rPr lang="en-GB" sz="1400" b="1" dirty="0">
                <a:solidFill>
                  <a:prstClr val="black"/>
                </a:solidFill>
                <a:latin typeface="Arial"/>
                <a:cs typeface="Arial"/>
                <a:hlinkClick r:id="rId4">
                  <a:extLst>
                    <a:ext uri="{A12FA001-AC4F-418D-AE19-62706E023703}">
                      <ahyp:hlinkClr xmlns:ahyp="http://schemas.microsoft.com/office/drawing/2018/hyperlinkcolor" val="tx"/>
                    </a:ext>
                  </a:extLst>
                </a:hlinkClick>
              </a:rPr>
              <a:t>Analysis Function Artificial Intelligence (AI) Hub</a:t>
            </a:r>
            <a:r>
              <a:rPr lang="en-GB" sz="1400" b="1" dirty="0">
                <a:solidFill>
                  <a:prstClr val="black"/>
                </a:solidFill>
                <a:latin typeface="Arial"/>
                <a:cs typeface="Arial"/>
              </a:rPr>
              <a:t> </a:t>
            </a:r>
            <a:r>
              <a:rPr lang="en-GB" sz="1400" dirty="0">
                <a:solidFill>
                  <a:prstClr val="black"/>
                </a:solidFill>
                <a:latin typeface="Arial"/>
                <a:cs typeface="Arial"/>
              </a:rPr>
              <a:t>is now live on the Analysis Function website. </a:t>
            </a:r>
            <a:r>
              <a:rPr lang="en-GB" sz="1400">
                <a:solidFill>
                  <a:prstClr val="black"/>
                </a:solidFill>
                <a:latin typeface="Arial"/>
                <a:cs typeface="Arial"/>
              </a:rPr>
              <a:t>The AI Hub </a:t>
            </a:r>
            <a:r>
              <a:rPr lang="en-GB" sz="1400" dirty="0">
                <a:solidFill>
                  <a:prstClr val="black"/>
                </a:solidFill>
                <a:latin typeface="Arial"/>
                <a:cs typeface="Arial"/>
              </a:rPr>
              <a:t>is…</a:t>
            </a:r>
            <a:endParaRPr lang="en-GB" sz="1400" dirty="0">
              <a:solidFill>
                <a:prstClr val="black"/>
              </a:solidFill>
              <a:latin typeface="Arial"/>
              <a:ea typeface="Times New Roman" panose="02020603050405020304" pitchFamily="18" charset="0"/>
              <a:cs typeface="Arial"/>
            </a:endParaRPr>
          </a:p>
          <a:p>
            <a:pPr marL="171450" indent="-171450">
              <a:spcBef>
                <a:spcPts val="0"/>
              </a:spcBef>
              <a:buSzPct val="100000"/>
              <a:buFont typeface="Wingdings" panose="05000000000000000000" pitchFamily="2" charset="2"/>
              <a:buChar char="§"/>
            </a:pPr>
            <a:r>
              <a:rPr lang="en-GB" sz="1400" dirty="0">
                <a:solidFill>
                  <a:prstClr val="black"/>
                </a:solidFill>
                <a:ea typeface="Times New Roman" panose="02020603050405020304" pitchFamily="18" charset="0"/>
                <a:cs typeface="Arial"/>
              </a:rPr>
              <a:t>A new central resource that’s suitable for all government analysts</a:t>
            </a:r>
          </a:p>
          <a:p>
            <a:pPr marL="171450" indent="-171450">
              <a:spcBef>
                <a:spcPts val="0"/>
              </a:spcBef>
              <a:buSzPct val="100000"/>
              <a:buFont typeface="Wingdings" panose="05000000000000000000" pitchFamily="2" charset="2"/>
              <a:buChar char="§"/>
            </a:pPr>
            <a:r>
              <a:rPr lang="en-GB" sz="1400" dirty="0">
                <a:solidFill>
                  <a:prstClr val="black"/>
                </a:solidFill>
                <a:latin typeface="+mj-lt"/>
                <a:ea typeface="Times New Roman" panose="02020603050405020304" pitchFamily="18" charset="0"/>
                <a:cs typeface="Arial"/>
              </a:rPr>
              <a:t>Here to help ensure we use it in a way that is impactful, responsible, and aligned with best practice</a:t>
            </a:r>
          </a:p>
          <a:p>
            <a:pPr marL="171450" indent="-171450">
              <a:spcBef>
                <a:spcPts val="0"/>
              </a:spcBef>
              <a:buSzPct val="100000"/>
              <a:buFont typeface="Wingdings" panose="05000000000000000000" pitchFamily="2" charset="2"/>
              <a:buChar char="§"/>
            </a:pPr>
            <a:r>
              <a:rPr lang="en-GB" sz="1400" dirty="0"/>
              <a:t>It adds value to wider AI guidance such as the </a:t>
            </a:r>
            <a:r>
              <a:rPr lang="en-GB" sz="1400" u="sng" dirty="0">
                <a:hlinkClick r:id="rId5"/>
              </a:rPr>
              <a:t>Artificial Intelligence Playbook for the UK Government</a:t>
            </a:r>
            <a:r>
              <a:rPr lang="en-GB" sz="1400" u="sng" dirty="0"/>
              <a:t> </a:t>
            </a:r>
            <a:r>
              <a:rPr lang="en-GB" sz="1400" dirty="0"/>
              <a:t>to give an analysis specific focus </a:t>
            </a:r>
          </a:p>
          <a:p>
            <a:pPr marL="171450" indent="-171450">
              <a:spcBef>
                <a:spcPts val="0"/>
              </a:spcBef>
              <a:buSzPct val="100000"/>
              <a:buFont typeface="Wingdings" panose="05000000000000000000" pitchFamily="2" charset="2"/>
              <a:buChar char="§"/>
            </a:pPr>
            <a:r>
              <a:rPr lang="en-GB" sz="1400" dirty="0"/>
              <a:t>Designed to provide government analysts with a single, authoritative, navigable entry point to existing, approved AI‑related guidance, resources, learning materials, and foundational information</a:t>
            </a:r>
          </a:p>
          <a:p>
            <a:pPr marL="171450" indent="-171450">
              <a:spcBef>
                <a:spcPts val="0"/>
              </a:spcBef>
              <a:buSzPct val="100000"/>
              <a:buFont typeface="Wingdings" panose="05000000000000000000" pitchFamily="2" charset="2"/>
              <a:buChar char="§"/>
            </a:pPr>
            <a:r>
              <a:rPr lang="en-GB" sz="1400" dirty="0">
                <a:solidFill>
                  <a:prstClr val="black"/>
                </a:solidFill>
                <a:latin typeface="+mj-lt"/>
                <a:ea typeface="Times New Roman" panose="02020603050405020304" pitchFamily="18" charset="0"/>
                <a:cs typeface="Arial"/>
              </a:rPr>
              <a:t>Developed by </a:t>
            </a:r>
            <a:r>
              <a:rPr lang="en-GB" sz="1400" dirty="0">
                <a:solidFill>
                  <a:prstClr val="black"/>
                </a:solidFill>
                <a:ea typeface="Times New Roman" panose="02020603050405020304" pitchFamily="18" charset="0"/>
                <a:cs typeface="Arial"/>
              </a:rPr>
              <a:t>a cross-government working group representing a wide range of departmental and professional expertise</a:t>
            </a:r>
          </a:p>
          <a:p>
            <a:pPr marL="171450" indent="-171450">
              <a:spcBef>
                <a:spcPts val="0"/>
              </a:spcBef>
              <a:buSzPct val="100000"/>
              <a:buFont typeface="Wingdings" panose="05000000000000000000" pitchFamily="2" charset="2"/>
              <a:buChar char="§"/>
            </a:pPr>
            <a:r>
              <a:rPr lang="en-GB" sz="1400" dirty="0">
                <a:solidFill>
                  <a:prstClr val="black"/>
                </a:solidFill>
                <a:ea typeface="Times New Roman" panose="02020603050405020304" pitchFamily="18" charset="0"/>
                <a:cs typeface="Arial"/>
              </a:rPr>
              <a:t>This is a beta version, and we will continue to iterate, improve, and add resources (including case studies) in future</a:t>
            </a:r>
          </a:p>
          <a:p>
            <a:pPr marL="171450" indent="-171450">
              <a:spcBef>
                <a:spcPts val="0"/>
              </a:spcBef>
              <a:buSzPct val="100000"/>
              <a:buFont typeface="Wingdings" panose="05000000000000000000" pitchFamily="2" charset="2"/>
              <a:buChar char="§"/>
            </a:pPr>
            <a:r>
              <a:rPr lang="en-GB" sz="1400" dirty="0">
                <a:solidFill>
                  <a:prstClr val="black"/>
                </a:solidFill>
                <a:latin typeface="+mj-lt"/>
                <a:ea typeface="Times New Roman" panose="02020603050405020304" pitchFamily="18" charset="0"/>
                <a:cs typeface="Arial"/>
              </a:rPr>
              <a:t>Visit the </a:t>
            </a:r>
            <a:r>
              <a:rPr lang="en-GB" sz="1400" dirty="0">
                <a:solidFill>
                  <a:prstClr val="black"/>
                </a:solidFill>
                <a:latin typeface="+mj-lt"/>
                <a:ea typeface="Times New Roman" panose="02020603050405020304" pitchFamily="18" charset="0"/>
                <a:cs typeface="Arial"/>
                <a:hlinkClick r:id="rId4">
                  <a:extLst>
                    <a:ext uri="{A12FA001-AC4F-418D-AE19-62706E023703}">
                      <ahyp:hlinkClr xmlns:ahyp="http://schemas.microsoft.com/office/drawing/2018/hyperlinkcolor" val="tx"/>
                    </a:ext>
                  </a:extLst>
                </a:hlinkClick>
              </a:rPr>
              <a:t>AF AI Hub</a:t>
            </a:r>
            <a:r>
              <a:rPr lang="en-GB" sz="1400" dirty="0">
                <a:solidFill>
                  <a:prstClr val="black"/>
                </a:solidFill>
                <a:latin typeface="+mj-lt"/>
                <a:ea typeface="Times New Roman" panose="02020603050405020304" pitchFamily="18" charset="0"/>
                <a:cs typeface="Arial"/>
              </a:rPr>
              <a:t> today and explore what’s available!</a:t>
            </a:r>
          </a:p>
        </p:txBody>
      </p:sp>
      <p:sp>
        <p:nvSpPr>
          <p:cNvPr id="2" name="Rectangle 1">
            <a:extLst>
              <a:ext uri="{FF2B5EF4-FFF2-40B4-BE49-F238E27FC236}">
                <a16:creationId xmlns:a16="http://schemas.microsoft.com/office/drawing/2014/main" id="{101888DA-E399-8E2E-0A79-BE5BB3255CF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37091D38-2B5E-EB8B-283F-97247FFAB5D5}"/>
              </a:ext>
            </a:extLst>
          </p:cNvPr>
          <p:cNvSpPr txBox="1">
            <a:spLocks noGrp="1" noRot="1" noMove="1" noResize="1" noEditPoints="1" noAdjustHandles="1" noChangeArrowheads="1" noChangeShapeType="1"/>
          </p:cNvSpPr>
          <p:nvPr/>
        </p:nvSpPr>
        <p:spPr>
          <a:xfrm>
            <a:off x="208439" y="376925"/>
            <a:ext cx="6203857" cy="461665"/>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latin typeface="Arial Rounded MT Bold"/>
              </a:rPr>
              <a:t>About the new AF AI Hub</a:t>
            </a:r>
            <a:endParaRPr kumimoji="0" lang="en-GB" sz="2400" b="0" i="0" u="none" strike="noStrike" kern="0" cap="none" spc="0" normalizeH="0" baseline="0" noProof="0" dirty="0">
              <a:ln>
                <a:noFill/>
              </a:ln>
              <a:solidFill>
                <a:schemeClr val="bg1"/>
              </a:solidFill>
              <a:effectLst/>
              <a:uLnTx/>
              <a:uFillTx/>
              <a:latin typeface="Arial Rounded MT Bold" panose="020F0704030504030204" pitchFamily="34" charset="0"/>
              <a:cs typeface="Arial"/>
              <a:sym typeface="Arial"/>
            </a:endParaRPr>
          </a:p>
        </p:txBody>
      </p:sp>
      <p:pic>
        <p:nvPicPr>
          <p:cNvPr id="7" name="Picture 6">
            <a:extLst>
              <a:ext uri="{FF2B5EF4-FFF2-40B4-BE49-F238E27FC236}">
                <a16:creationId xmlns:a16="http://schemas.microsoft.com/office/drawing/2014/main" id="{D2331695-E80D-18E5-D18C-6D0F244AFA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pic>
        <p:nvPicPr>
          <p:cNvPr id="22" name="Picture 21">
            <a:extLst>
              <a:ext uri="{FF2B5EF4-FFF2-40B4-BE49-F238E27FC236}">
                <a16:creationId xmlns:a16="http://schemas.microsoft.com/office/drawing/2014/main" id="{E910BA52-B594-3EB7-3DE0-4F9C97AFF982}"/>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pic>
        <p:nvPicPr>
          <p:cNvPr id="12" name="Picture 11">
            <a:extLst>
              <a:ext uri="{FF2B5EF4-FFF2-40B4-BE49-F238E27FC236}">
                <a16:creationId xmlns:a16="http://schemas.microsoft.com/office/drawing/2014/main" id="{A3548127-BBD9-9DE5-2EF6-D2F40B30CF9C}"/>
              </a:ext>
            </a:extLst>
          </p:cNvPr>
          <p:cNvPicPr>
            <a:picLocks noGrp="1" noRot="1" noChangeAspect="1" noMove="1" noResize="1" noEditPoints="1" noAdjustHandles="1" noChangeArrowheads="1" noChangeShapeType="1" noCrop="1"/>
          </p:cNvPicPr>
          <p:nvPr/>
        </p:nvPicPr>
        <p:blipFill>
          <a:blip r:embed="rId8"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1243863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2B014FD-7949-62ED-847D-EED0CFAC1E1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3893EF-D8C6-BE65-B5AF-7B424E4F8894}"/>
              </a:ext>
            </a:extLst>
          </p:cNvPr>
          <p:cNvSpPr txBox="1">
            <a:spLocks noGrp="1" noRot="1" noMove="1" noResize="1" noEditPoints="1" noAdjustHandles="1" noChangeArrowheads="1" noChangeShapeType="1"/>
          </p:cNvSpPr>
          <p:nvPr/>
        </p:nvSpPr>
        <p:spPr>
          <a:xfrm>
            <a:off x="0" y="823500"/>
            <a:ext cx="9144000" cy="3524616"/>
          </a:xfrm>
          <a:prstGeom prst="rect">
            <a:avLst/>
          </a:prstGeom>
          <a:solidFill>
            <a:schemeClr val="bg1"/>
          </a:solidFill>
        </p:spPr>
        <p:txBody>
          <a:bodyPr spcFirstLastPara="1" vert="horz" wrap="square" lIns="540000" tIns="0" rIns="540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0" indent="0" defTabSz="914355">
              <a:lnSpc>
                <a:spcPct val="107000"/>
              </a:lnSpc>
              <a:spcAft>
                <a:spcPts val="600"/>
              </a:spcAft>
              <a:buSzPct val="100000"/>
              <a:buNone/>
              <a:defRPr/>
            </a:pPr>
            <a:endParaRPr lang="en-GB" sz="1400" dirty="0"/>
          </a:p>
        </p:txBody>
      </p:sp>
      <p:sp>
        <p:nvSpPr>
          <p:cNvPr id="2" name="Rectangle 1">
            <a:extLst>
              <a:ext uri="{FF2B5EF4-FFF2-40B4-BE49-F238E27FC236}">
                <a16:creationId xmlns:a16="http://schemas.microsoft.com/office/drawing/2014/main" id="{A4207131-6890-8AB6-7194-ABA688514D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85B989CE-61AB-C212-474A-BCABE3675F3C}"/>
              </a:ext>
            </a:extLst>
          </p:cNvPr>
          <p:cNvSpPr txBox="1">
            <a:spLocks/>
          </p:cNvSpPr>
          <p:nvPr/>
        </p:nvSpPr>
        <p:spPr>
          <a:xfrm>
            <a:off x="208439" y="376925"/>
            <a:ext cx="7399994" cy="461665"/>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latin typeface="Arial Rounded MT Bold"/>
              </a:rPr>
              <a:t>AI guidance, best practice and standards</a:t>
            </a:r>
            <a:endParaRPr kumimoji="0" lang="en-GB" sz="2400" b="0" i="0" u="none" strike="noStrike" kern="0" cap="none" spc="0" normalizeH="0" baseline="0" noProof="0" dirty="0">
              <a:ln>
                <a:noFill/>
              </a:ln>
              <a:solidFill>
                <a:schemeClr val="bg1"/>
              </a:solidFill>
              <a:effectLst/>
              <a:uLnTx/>
              <a:uFillTx/>
              <a:latin typeface="Arial Rounded MT Bold" panose="020F0704030504030204" pitchFamily="34" charset="0"/>
              <a:cs typeface="Arial"/>
              <a:sym typeface="Arial"/>
            </a:endParaRPr>
          </a:p>
        </p:txBody>
      </p:sp>
      <p:pic>
        <p:nvPicPr>
          <p:cNvPr id="7" name="Picture 6">
            <a:extLst>
              <a:ext uri="{FF2B5EF4-FFF2-40B4-BE49-F238E27FC236}">
                <a16:creationId xmlns:a16="http://schemas.microsoft.com/office/drawing/2014/main" id="{1C7BF068-0DFA-E74B-61FA-4161B9524A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pic>
        <p:nvPicPr>
          <p:cNvPr id="22" name="Picture 21">
            <a:extLst>
              <a:ext uri="{FF2B5EF4-FFF2-40B4-BE49-F238E27FC236}">
                <a16:creationId xmlns:a16="http://schemas.microsoft.com/office/drawing/2014/main" id="{399E01BE-0028-0A69-65BA-31FFBE500A6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pic>
        <p:nvPicPr>
          <p:cNvPr id="12" name="Picture 11">
            <a:extLst>
              <a:ext uri="{FF2B5EF4-FFF2-40B4-BE49-F238E27FC236}">
                <a16:creationId xmlns:a16="http://schemas.microsoft.com/office/drawing/2014/main" id="{078E0A2B-22A1-B012-86A7-D32346FAB19B}"/>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
        <p:nvSpPr>
          <p:cNvPr id="11" name="TextBox 10">
            <a:extLst>
              <a:ext uri="{FF2B5EF4-FFF2-40B4-BE49-F238E27FC236}">
                <a16:creationId xmlns:a16="http://schemas.microsoft.com/office/drawing/2014/main" id="{63A351DC-E766-9598-CAA9-5D5CF46033EB}"/>
              </a:ext>
            </a:extLst>
          </p:cNvPr>
          <p:cNvSpPr txBox="1"/>
          <p:nvPr/>
        </p:nvSpPr>
        <p:spPr>
          <a:xfrm>
            <a:off x="573332" y="1576121"/>
            <a:ext cx="5306785" cy="2304413"/>
          </a:xfrm>
          <a:prstGeom prst="rect">
            <a:avLst/>
          </a:prstGeom>
          <a:noFill/>
        </p:spPr>
        <p:txBody>
          <a:bodyPr wrap="square" rtlCol="0">
            <a:spAutoFit/>
          </a:bodyPr>
          <a:lstStyle/>
          <a:p>
            <a:pPr marL="0" indent="0" defTabSz="914355">
              <a:lnSpc>
                <a:spcPct val="107000"/>
              </a:lnSpc>
              <a:spcAft>
                <a:spcPts val="600"/>
              </a:spcAft>
              <a:buSzPct val="100000"/>
              <a:buNone/>
              <a:defRPr/>
            </a:pPr>
            <a:r>
              <a:rPr lang="en-GB" dirty="0"/>
              <a:t>The </a:t>
            </a:r>
            <a:r>
              <a:rPr lang="en-GB" dirty="0">
                <a:hlinkClick r:id="rId7"/>
              </a:rPr>
              <a:t>AI guidance, best practice and standards</a:t>
            </a:r>
            <a:r>
              <a:rPr lang="en-GB" dirty="0"/>
              <a:t> section of the AI Hub is a collated list of approved AI guidance from departments, agencies, and specialist teams across government. </a:t>
            </a:r>
          </a:p>
          <a:p>
            <a:pPr marL="0" indent="0" defTabSz="914355">
              <a:lnSpc>
                <a:spcPct val="107000"/>
              </a:lnSpc>
              <a:spcAft>
                <a:spcPts val="600"/>
              </a:spcAft>
              <a:buSzPct val="100000"/>
              <a:buNone/>
              <a:defRPr/>
            </a:pPr>
            <a:r>
              <a:rPr lang="en-GB" dirty="0"/>
              <a:t>It includes links to:</a:t>
            </a:r>
          </a:p>
          <a:p>
            <a:pPr marL="285750" indent="-285750" defTabSz="914355">
              <a:lnSpc>
                <a:spcPct val="107000"/>
              </a:lnSpc>
              <a:spcAft>
                <a:spcPts val="600"/>
              </a:spcAft>
              <a:buClr>
                <a:srgbClr val="F9620F"/>
              </a:buClr>
              <a:buSzPct val="100000"/>
              <a:buFont typeface="Wingdings" panose="05000000000000000000" pitchFamily="2" charset="2"/>
              <a:buChar char="§"/>
              <a:defRPr/>
            </a:pPr>
            <a:r>
              <a:rPr lang="en-GB" dirty="0"/>
              <a:t>Artificial Intelligence Playbook for the UK</a:t>
            </a:r>
          </a:p>
          <a:p>
            <a:pPr marL="285750" indent="-285750" defTabSz="914355">
              <a:lnSpc>
                <a:spcPct val="107000"/>
              </a:lnSpc>
              <a:spcAft>
                <a:spcPts val="600"/>
              </a:spcAft>
              <a:buClr>
                <a:srgbClr val="F9620F"/>
              </a:buClr>
              <a:buSzPct val="100000"/>
              <a:buFont typeface="Wingdings" panose="05000000000000000000" pitchFamily="2" charset="2"/>
              <a:buChar char="§"/>
              <a:defRPr/>
            </a:pPr>
            <a:r>
              <a:rPr lang="en-GB" dirty="0"/>
              <a:t>Government Frameworks for Data and AI Ethics</a:t>
            </a:r>
          </a:p>
          <a:p>
            <a:pPr marL="285750" indent="-285750" defTabSz="914355">
              <a:lnSpc>
                <a:spcPct val="107000"/>
              </a:lnSpc>
              <a:spcAft>
                <a:spcPts val="600"/>
              </a:spcAft>
              <a:buClr>
                <a:srgbClr val="F9620F"/>
              </a:buClr>
              <a:buSzPct val="100000"/>
              <a:buFont typeface="Wingdings" panose="05000000000000000000" pitchFamily="2" charset="2"/>
              <a:buChar char="§"/>
              <a:defRPr/>
            </a:pPr>
            <a:r>
              <a:rPr lang="en-GB" dirty="0"/>
              <a:t>Further reading on ethics in AI</a:t>
            </a:r>
          </a:p>
          <a:p>
            <a:pPr marL="285750" indent="-285750" defTabSz="914355">
              <a:lnSpc>
                <a:spcPct val="107000"/>
              </a:lnSpc>
              <a:spcAft>
                <a:spcPts val="600"/>
              </a:spcAft>
              <a:buClr>
                <a:srgbClr val="F9620F"/>
              </a:buClr>
              <a:buSzPct val="100000"/>
              <a:buFont typeface="Wingdings" panose="05000000000000000000" pitchFamily="2" charset="2"/>
              <a:buChar char="§"/>
              <a:defRPr/>
            </a:pPr>
            <a:r>
              <a:rPr lang="en-GB" dirty="0"/>
              <a:t>A-Z list of other approved government guidance</a:t>
            </a:r>
          </a:p>
        </p:txBody>
      </p:sp>
      <p:pic>
        <p:nvPicPr>
          <p:cNvPr id="14" name="Picture 13">
            <a:hlinkClick r:id="rId7"/>
            <a:extLst>
              <a:ext uri="{FF2B5EF4-FFF2-40B4-BE49-F238E27FC236}">
                <a16:creationId xmlns:a16="http://schemas.microsoft.com/office/drawing/2014/main" id="{4F16BB85-2CF3-CF21-AC7D-3051B922B26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65318" y="1339608"/>
            <a:ext cx="2493480" cy="2487384"/>
          </a:xfrm>
          <a:prstGeom prst="rect">
            <a:avLst/>
          </a:prstGeom>
        </p:spPr>
      </p:pic>
    </p:spTree>
    <p:extLst>
      <p:ext uri="{BB962C8B-B14F-4D97-AF65-F5344CB8AC3E}">
        <p14:creationId xmlns:p14="http://schemas.microsoft.com/office/powerpoint/2010/main" val="2558620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6198DF-B5FF-BFF8-D3D4-BF47DB7C7BF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821FD7-4B8D-906F-C13A-457C554E6A6C}"/>
              </a:ext>
            </a:extLst>
          </p:cNvPr>
          <p:cNvSpPr txBox="1">
            <a:spLocks noGrp="1" noRot="1" noMove="1" noResize="1" noEditPoints="1" noAdjustHandles="1" noChangeArrowheads="1" noChangeShapeType="1"/>
          </p:cNvSpPr>
          <p:nvPr/>
        </p:nvSpPr>
        <p:spPr>
          <a:xfrm>
            <a:off x="0" y="823500"/>
            <a:ext cx="9144000" cy="3524616"/>
          </a:xfrm>
          <a:prstGeom prst="rect">
            <a:avLst/>
          </a:prstGeom>
          <a:solidFill>
            <a:schemeClr val="bg1"/>
          </a:solidFill>
        </p:spPr>
        <p:txBody>
          <a:bodyPr spcFirstLastPara="1" vert="horz" wrap="square" lIns="540000" tIns="0" rIns="540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0" indent="0" defTabSz="914355">
              <a:lnSpc>
                <a:spcPct val="107000"/>
              </a:lnSpc>
              <a:spcAft>
                <a:spcPts val="600"/>
              </a:spcAft>
              <a:buSzPct val="100000"/>
              <a:buNone/>
              <a:defRPr/>
            </a:pPr>
            <a:endParaRPr lang="en-GB" sz="1400" dirty="0"/>
          </a:p>
        </p:txBody>
      </p:sp>
      <p:sp>
        <p:nvSpPr>
          <p:cNvPr id="2" name="Rectangle 1">
            <a:extLst>
              <a:ext uri="{FF2B5EF4-FFF2-40B4-BE49-F238E27FC236}">
                <a16:creationId xmlns:a16="http://schemas.microsoft.com/office/drawing/2014/main" id="{FB7473B0-8CDB-8188-8F48-E3A803D321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66072B91-A128-DA3D-E893-153B71ECFA97}"/>
              </a:ext>
            </a:extLst>
          </p:cNvPr>
          <p:cNvSpPr txBox="1">
            <a:spLocks/>
          </p:cNvSpPr>
          <p:nvPr/>
        </p:nvSpPr>
        <p:spPr>
          <a:xfrm>
            <a:off x="208439" y="376925"/>
            <a:ext cx="7399994" cy="461665"/>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latin typeface="Arial Rounded MT Bold"/>
              </a:rPr>
              <a:t>AI learning and development (L&amp;D)</a:t>
            </a:r>
            <a:endParaRPr kumimoji="0" lang="en-GB" sz="2400" b="0" i="0" u="none" strike="noStrike" kern="0" cap="none" spc="0" normalizeH="0" baseline="0" noProof="0" dirty="0">
              <a:ln>
                <a:noFill/>
              </a:ln>
              <a:solidFill>
                <a:schemeClr val="bg1"/>
              </a:solidFill>
              <a:effectLst/>
              <a:uLnTx/>
              <a:uFillTx/>
              <a:latin typeface="Arial Rounded MT Bold" panose="020F0704030504030204" pitchFamily="34" charset="0"/>
              <a:cs typeface="Arial"/>
              <a:sym typeface="Arial"/>
            </a:endParaRPr>
          </a:p>
        </p:txBody>
      </p:sp>
      <p:pic>
        <p:nvPicPr>
          <p:cNvPr id="7" name="Picture 6">
            <a:extLst>
              <a:ext uri="{FF2B5EF4-FFF2-40B4-BE49-F238E27FC236}">
                <a16:creationId xmlns:a16="http://schemas.microsoft.com/office/drawing/2014/main" id="{735D2B6B-9F44-59C5-F6C5-207E5040FC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pic>
        <p:nvPicPr>
          <p:cNvPr id="22" name="Picture 21">
            <a:extLst>
              <a:ext uri="{FF2B5EF4-FFF2-40B4-BE49-F238E27FC236}">
                <a16:creationId xmlns:a16="http://schemas.microsoft.com/office/drawing/2014/main" id="{2A7024A0-CA57-6418-16F5-B1395AF0A072}"/>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pic>
        <p:nvPicPr>
          <p:cNvPr id="12" name="Picture 11">
            <a:extLst>
              <a:ext uri="{FF2B5EF4-FFF2-40B4-BE49-F238E27FC236}">
                <a16:creationId xmlns:a16="http://schemas.microsoft.com/office/drawing/2014/main" id="{F1208422-872F-3E4D-3760-1936E5BAE11D}"/>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
        <p:nvSpPr>
          <p:cNvPr id="3" name="TextBox 2">
            <a:extLst>
              <a:ext uri="{FF2B5EF4-FFF2-40B4-BE49-F238E27FC236}">
                <a16:creationId xmlns:a16="http://schemas.microsoft.com/office/drawing/2014/main" id="{99FC4A66-A496-236B-E340-9788F82D871F}"/>
              </a:ext>
            </a:extLst>
          </p:cNvPr>
          <p:cNvSpPr txBox="1"/>
          <p:nvPr/>
        </p:nvSpPr>
        <p:spPr>
          <a:xfrm>
            <a:off x="573332" y="1339608"/>
            <a:ext cx="5306785" cy="2457981"/>
          </a:xfrm>
          <a:prstGeom prst="rect">
            <a:avLst/>
          </a:prstGeom>
          <a:noFill/>
        </p:spPr>
        <p:txBody>
          <a:bodyPr wrap="square" rtlCol="0">
            <a:spAutoFit/>
          </a:bodyPr>
          <a:lstStyle/>
          <a:p>
            <a:pPr marL="0" indent="0" defTabSz="914355">
              <a:lnSpc>
                <a:spcPct val="107000"/>
              </a:lnSpc>
              <a:spcAft>
                <a:spcPts val="600"/>
              </a:spcAft>
              <a:buSzPct val="100000"/>
              <a:buNone/>
              <a:defRPr/>
            </a:pPr>
            <a:r>
              <a:rPr lang="en-GB" dirty="0"/>
              <a:t>The </a:t>
            </a:r>
            <a:r>
              <a:rPr lang="en-GB" dirty="0">
                <a:hlinkClick r:id="rId7"/>
              </a:rPr>
              <a:t>AI learning and development (L&amp;D)</a:t>
            </a:r>
            <a:r>
              <a:rPr lang="en-GB" dirty="0"/>
              <a:t> section of the AI Hub brings together the main AI learning opportunities in one place, from introductory awareness through to more advanced skills.  It includes links to:</a:t>
            </a:r>
          </a:p>
          <a:p>
            <a:pPr marL="285750" indent="-285750" defTabSz="914355">
              <a:lnSpc>
                <a:spcPct val="107000"/>
              </a:lnSpc>
              <a:spcAft>
                <a:spcPts val="600"/>
              </a:spcAft>
              <a:buClr>
                <a:srgbClr val="F9620F"/>
              </a:buClr>
              <a:buSzPct val="100000"/>
              <a:buFont typeface="Wingdings" panose="05000000000000000000" pitchFamily="2" charset="2"/>
              <a:buChar char="§"/>
              <a:defRPr/>
            </a:pPr>
            <a:r>
              <a:rPr lang="en-GB" dirty="0"/>
              <a:t>Digital and AI learning in one place</a:t>
            </a:r>
          </a:p>
          <a:p>
            <a:pPr marL="285750" indent="-285750" defTabSz="914355">
              <a:lnSpc>
                <a:spcPct val="107000"/>
              </a:lnSpc>
              <a:spcAft>
                <a:spcPts val="600"/>
              </a:spcAft>
              <a:buClr>
                <a:srgbClr val="F9620F"/>
              </a:buClr>
              <a:buSzPct val="100000"/>
              <a:buFont typeface="Wingdings" panose="05000000000000000000" pitchFamily="2" charset="2"/>
              <a:buChar char="§"/>
              <a:defRPr/>
            </a:pPr>
            <a:r>
              <a:rPr lang="en-GB" dirty="0"/>
              <a:t>Digital and AI learning by level (Awareness, Working level, Practitioner level, AI for all (SCS Civil Service Pathway)</a:t>
            </a:r>
          </a:p>
          <a:p>
            <a:pPr marL="285750" indent="-285750" defTabSz="914355">
              <a:lnSpc>
                <a:spcPct val="107000"/>
              </a:lnSpc>
              <a:spcAft>
                <a:spcPts val="600"/>
              </a:spcAft>
              <a:buClr>
                <a:srgbClr val="F9620F"/>
              </a:buClr>
              <a:buSzPct val="100000"/>
              <a:buFont typeface="Wingdings" panose="05000000000000000000" pitchFamily="2" charset="2"/>
              <a:buChar char="§"/>
              <a:defRPr/>
            </a:pPr>
            <a:r>
              <a:rPr lang="en-GB" dirty="0"/>
              <a:t>Other learning opportunities and topics</a:t>
            </a:r>
          </a:p>
          <a:p>
            <a:pPr marL="285750" indent="-285750" defTabSz="914355">
              <a:lnSpc>
                <a:spcPct val="107000"/>
              </a:lnSpc>
              <a:spcAft>
                <a:spcPts val="600"/>
              </a:spcAft>
              <a:buClr>
                <a:srgbClr val="F9620F"/>
              </a:buClr>
              <a:buSzPct val="100000"/>
              <a:buFont typeface="Wingdings" panose="05000000000000000000" pitchFamily="2" charset="2"/>
              <a:buChar char="§"/>
              <a:defRPr/>
            </a:pPr>
            <a:r>
              <a:rPr lang="en-GB" dirty="0"/>
              <a:t>AI learning for devolved government</a:t>
            </a:r>
          </a:p>
        </p:txBody>
      </p:sp>
      <p:pic>
        <p:nvPicPr>
          <p:cNvPr id="13" name="Picture 12">
            <a:hlinkClick r:id="rId7"/>
            <a:extLst>
              <a:ext uri="{FF2B5EF4-FFF2-40B4-BE49-F238E27FC236}">
                <a16:creationId xmlns:a16="http://schemas.microsoft.com/office/drawing/2014/main" id="{DCD7C1C1-6587-0B34-A01E-102EE5BF3DC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268366" y="1339608"/>
            <a:ext cx="2487384" cy="2487384"/>
          </a:xfrm>
          <a:prstGeom prst="rect">
            <a:avLst/>
          </a:prstGeom>
        </p:spPr>
      </p:pic>
    </p:spTree>
    <p:extLst>
      <p:ext uri="{BB962C8B-B14F-4D97-AF65-F5344CB8AC3E}">
        <p14:creationId xmlns:p14="http://schemas.microsoft.com/office/powerpoint/2010/main" val="723995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9E17B4-247A-B21B-9D90-A1D5A44E253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146592C-87BF-8E16-C1BB-9471D6FE2ED7}"/>
              </a:ext>
            </a:extLst>
          </p:cNvPr>
          <p:cNvSpPr txBox="1">
            <a:spLocks noGrp="1" noRot="1" noMove="1" noResize="1" noEditPoints="1" noAdjustHandles="1" noChangeArrowheads="1" noChangeShapeType="1"/>
          </p:cNvSpPr>
          <p:nvPr/>
        </p:nvSpPr>
        <p:spPr>
          <a:xfrm>
            <a:off x="0" y="823500"/>
            <a:ext cx="9144000" cy="3524616"/>
          </a:xfrm>
          <a:prstGeom prst="rect">
            <a:avLst/>
          </a:prstGeom>
          <a:solidFill>
            <a:schemeClr val="bg1"/>
          </a:solidFill>
        </p:spPr>
        <p:txBody>
          <a:bodyPr spcFirstLastPara="1" vert="horz" wrap="square" lIns="540000" tIns="0" rIns="540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0" indent="0" defTabSz="914355">
              <a:lnSpc>
                <a:spcPct val="107000"/>
              </a:lnSpc>
              <a:spcAft>
                <a:spcPts val="600"/>
              </a:spcAft>
              <a:buSzPct val="100000"/>
              <a:buNone/>
              <a:defRPr/>
            </a:pPr>
            <a:endParaRPr lang="en-GB" sz="1400" dirty="0"/>
          </a:p>
        </p:txBody>
      </p:sp>
      <p:sp>
        <p:nvSpPr>
          <p:cNvPr id="2" name="Rectangle 1">
            <a:extLst>
              <a:ext uri="{FF2B5EF4-FFF2-40B4-BE49-F238E27FC236}">
                <a16:creationId xmlns:a16="http://schemas.microsoft.com/office/drawing/2014/main" id="{1D8534FE-298B-532F-E588-32FDD141D9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97BB1427-90D9-917F-54C1-A57483302954}"/>
              </a:ext>
            </a:extLst>
          </p:cNvPr>
          <p:cNvSpPr txBox="1">
            <a:spLocks/>
          </p:cNvSpPr>
          <p:nvPr/>
        </p:nvSpPr>
        <p:spPr>
          <a:xfrm>
            <a:off x="208439" y="376925"/>
            <a:ext cx="7399994" cy="461665"/>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latin typeface="Arial Rounded MT Bold"/>
              </a:rPr>
              <a:t>AI glossary</a:t>
            </a:r>
            <a:endParaRPr kumimoji="0" lang="en-GB" sz="2400" b="0" i="0" u="none" strike="noStrike" kern="0" cap="none" spc="0" normalizeH="0" baseline="0" noProof="0" dirty="0">
              <a:ln>
                <a:noFill/>
              </a:ln>
              <a:solidFill>
                <a:schemeClr val="bg1"/>
              </a:solidFill>
              <a:effectLst/>
              <a:uLnTx/>
              <a:uFillTx/>
              <a:latin typeface="Arial Rounded MT Bold" panose="020F0704030504030204" pitchFamily="34" charset="0"/>
              <a:cs typeface="Arial"/>
              <a:sym typeface="Arial"/>
            </a:endParaRPr>
          </a:p>
        </p:txBody>
      </p:sp>
      <p:pic>
        <p:nvPicPr>
          <p:cNvPr id="7" name="Picture 6">
            <a:extLst>
              <a:ext uri="{FF2B5EF4-FFF2-40B4-BE49-F238E27FC236}">
                <a16:creationId xmlns:a16="http://schemas.microsoft.com/office/drawing/2014/main" id="{F7FA3E96-F5A3-4A41-E9EC-90AF219670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pic>
        <p:nvPicPr>
          <p:cNvPr id="22" name="Picture 21">
            <a:extLst>
              <a:ext uri="{FF2B5EF4-FFF2-40B4-BE49-F238E27FC236}">
                <a16:creationId xmlns:a16="http://schemas.microsoft.com/office/drawing/2014/main" id="{01C0A009-3B85-7713-814A-EFC5DA33020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pic>
        <p:nvPicPr>
          <p:cNvPr id="12" name="Picture 11">
            <a:extLst>
              <a:ext uri="{FF2B5EF4-FFF2-40B4-BE49-F238E27FC236}">
                <a16:creationId xmlns:a16="http://schemas.microsoft.com/office/drawing/2014/main" id="{B5EC8DF5-B9B9-CBCB-A618-F83AF2DCF0C7}"/>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
        <p:nvSpPr>
          <p:cNvPr id="3" name="TextBox 2">
            <a:extLst>
              <a:ext uri="{FF2B5EF4-FFF2-40B4-BE49-F238E27FC236}">
                <a16:creationId xmlns:a16="http://schemas.microsoft.com/office/drawing/2014/main" id="{13C53331-9172-EDE0-B940-274CA4E8FA28}"/>
              </a:ext>
            </a:extLst>
          </p:cNvPr>
          <p:cNvSpPr txBox="1"/>
          <p:nvPr/>
        </p:nvSpPr>
        <p:spPr>
          <a:xfrm>
            <a:off x="574974" y="1556087"/>
            <a:ext cx="5306785" cy="2031325"/>
          </a:xfrm>
          <a:prstGeom prst="rect">
            <a:avLst/>
          </a:prstGeom>
          <a:noFill/>
        </p:spPr>
        <p:txBody>
          <a:bodyPr wrap="square" rtlCol="0">
            <a:spAutoFit/>
          </a:bodyPr>
          <a:lstStyle/>
          <a:p>
            <a:r>
              <a:rPr lang="en-GB" dirty="0"/>
              <a:t>The </a:t>
            </a:r>
            <a:r>
              <a:rPr lang="en-GB" dirty="0">
                <a:hlinkClick r:id="rId7"/>
              </a:rPr>
              <a:t>AI glossary</a:t>
            </a:r>
            <a:r>
              <a:rPr lang="en-GB" dirty="0"/>
              <a:t> section of the AI Hub allows you to look up unfamiliar terms as you work through the guidance or learning</a:t>
            </a:r>
          </a:p>
          <a:p>
            <a:r>
              <a:rPr lang="en-GB" dirty="0"/>
              <a:t>build confidence when talking about AI or as a reference resource whenever you need a reminder.</a:t>
            </a:r>
          </a:p>
          <a:p>
            <a:endParaRPr lang="en-GB" dirty="0"/>
          </a:p>
          <a:p>
            <a:r>
              <a:rPr lang="en-GB" dirty="0"/>
              <a:t>No technical background is required to use the glossary.  </a:t>
            </a:r>
          </a:p>
          <a:p>
            <a:endParaRPr lang="en-GB" dirty="0"/>
          </a:p>
          <a:p>
            <a:r>
              <a:rPr lang="en-GB" dirty="0"/>
              <a:t>The list of terms is not exhaustive, and we have added some external links to AI A to Z glossaries at the end of this page.</a:t>
            </a:r>
          </a:p>
        </p:txBody>
      </p:sp>
      <p:pic>
        <p:nvPicPr>
          <p:cNvPr id="8" name="Picture 7">
            <a:hlinkClick r:id="rId7"/>
            <a:extLst>
              <a:ext uri="{FF2B5EF4-FFF2-40B4-BE49-F238E27FC236}">
                <a16:creationId xmlns:a16="http://schemas.microsoft.com/office/drawing/2014/main" id="{1C1ED6C6-CB89-4A0C-139B-C1A320B5DAF6}"/>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268366" y="1345675"/>
            <a:ext cx="2487384" cy="2475250"/>
          </a:xfrm>
          <a:prstGeom prst="rect">
            <a:avLst/>
          </a:prstGeom>
        </p:spPr>
      </p:pic>
    </p:spTree>
    <p:extLst>
      <p:ext uri="{BB962C8B-B14F-4D97-AF65-F5344CB8AC3E}">
        <p14:creationId xmlns:p14="http://schemas.microsoft.com/office/powerpoint/2010/main" val="516268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D22B499-B48F-0203-5BC3-C2F72D5F2C1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0AF228-450B-F761-84E8-42087F315FF7}"/>
              </a:ext>
            </a:extLst>
          </p:cNvPr>
          <p:cNvSpPr txBox="1">
            <a:spLocks noGrp="1" noRot="1" noMove="1" noResize="1" noEditPoints="1" noAdjustHandles="1" noChangeArrowheads="1" noChangeShapeType="1"/>
          </p:cNvSpPr>
          <p:nvPr/>
        </p:nvSpPr>
        <p:spPr>
          <a:xfrm>
            <a:off x="0" y="823500"/>
            <a:ext cx="9144000" cy="3524616"/>
          </a:xfrm>
          <a:prstGeom prst="rect">
            <a:avLst/>
          </a:prstGeom>
          <a:solidFill>
            <a:schemeClr val="bg1"/>
          </a:solidFill>
        </p:spPr>
        <p:txBody>
          <a:bodyPr spcFirstLastPara="1" vert="horz" wrap="square" lIns="540000" tIns="0" rIns="540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14300" marR="0" lvl="0" indent="0" algn="l" defTabSz="914400" rtl="0" eaLnBrk="1" fontAlgn="auto" latinLnBrk="0" hangingPunct="1">
              <a:spcBef>
                <a:spcPts val="0"/>
              </a:spcBef>
              <a:buClr>
                <a:srgbClr val="FF6900"/>
              </a:buClr>
              <a:buSzPts val="1800"/>
              <a:buNone/>
              <a:tabLst/>
              <a:defRPr/>
            </a:pPr>
            <a:endParaRPr lang="en-GB" sz="1200" dirty="0">
              <a:solidFill>
                <a:prstClr val="black"/>
              </a:solidFill>
              <a:latin typeface="Arial"/>
              <a:ea typeface="Times New Roman" panose="02020603050405020304" pitchFamily="18" charset="0"/>
              <a:cs typeface="Arial"/>
            </a:endParaRPr>
          </a:p>
          <a:p>
            <a:pPr marL="114300" marR="0" lvl="0" indent="0" algn="l" defTabSz="914400" rtl="0" eaLnBrk="1" fontAlgn="auto" latinLnBrk="0" hangingPunct="1">
              <a:spcBef>
                <a:spcPts val="0"/>
              </a:spcBef>
              <a:buClr>
                <a:srgbClr val="FF6900"/>
              </a:buClr>
              <a:buSzPts val="1800"/>
              <a:buNone/>
              <a:tabLst/>
              <a:defRPr/>
            </a:pPr>
            <a:endParaRPr lang="en-GB" sz="1200" dirty="0">
              <a:solidFill>
                <a:prstClr val="black"/>
              </a:solidFill>
              <a:latin typeface="Arial"/>
              <a:ea typeface="Times New Roman" panose="02020603050405020304" pitchFamily="18" charset="0"/>
              <a:cs typeface="Arial"/>
            </a:endParaRPr>
          </a:p>
          <a:p>
            <a:pPr marL="114300" marR="0" lvl="0" indent="0" algn="l" defTabSz="914400" rtl="0" eaLnBrk="1" fontAlgn="auto" latinLnBrk="0" hangingPunct="1">
              <a:spcBef>
                <a:spcPts val="0"/>
              </a:spcBef>
              <a:buClr>
                <a:srgbClr val="FF6900"/>
              </a:buClr>
              <a:buSzPts val="1800"/>
              <a:buNone/>
              <a:tabLst/>
              <a:defRPr/>
            </a:pPr>
            <a:endParaRPr lang="en-GB" sz="1400" dirty="0">
              <a:solidFill>
                <a:prstClr val="black"/>
              </a:solidFill>
              <a:latin typeface="Arial" panose="020B0604020202020204" pitchFamily="34" charset="0"/>
              <a:ea typeface="Times New Roman" panose="02020603050405020304" pitchFamily="18" charset="0"/>
            </a:endParaRPr>
          </a:p>
        </p:txBody>
      </p:sp>
      <p:sp>
        <p:nvSpPr>
          <p:cNvPr id="2" name="Rectangle 1">
            <a:extLst>
              <a:ext uri="{FF2B5EF4-FFF2-40B4-BE49-F238E27FC236}">
                <a16:creationId xmlns:a16="http://schemas.microsoft.com/office/drawing/2014/main" id="{B5AA1E0A-7E3A-6FB7-2DF1-5A2FE3EFA2E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8473"/>
            <a:ext cx="9144000" cy="518569"/>
          </a:xfrm>
          <a:prstGeom prst="rect">
            <a:avLst/>
          </a:prstGeom>
          <a:solidFill>
            <a:schemeClr val="tx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FD7F810E-C0C1-AE01-5795-4A5000C9ED62}"/>
              </a:ext>
            </a:extLst>
          </p:cNvPr>
          <p:cNvSpPr txBox="1">
            <a:spLocks/>
          </p:cNvSpPr>
          <p:nvPr/>
        </p:nvSpPr>
        <p:spPr>
          <a:xfrm>
            <a:off x="208439" y="376925"/>
            <a:ext cx="6543425" cy="461665"/>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solidFill>
                <a:latin typeface="Arial Rounded MT Bold"/>
              </a:rPr>
              <a:t>How the AF AI Hub can support analysts</a:t>
            </a:r>
            <a:endParaRPr kumimoji="0" lang="en-GB" sz="2400" b="0" i="0" u="none" strike="noStrike" kern="0" cap="none" spc="0" normalizeH="0" baseline="0" noProof="0" dirty="0">
              <a:ln>
                <a:noFill/>
              </a:ln>
              <a:solidFill>
                <a:schemeClr val="bg1"/>
              </a:solidFill>
              <a:effectLst/>
              <a:uLnTx/>
              <a:uFillTx/>
              <a:latin typeface="Arial Rounded MT Bold" panose="020F0704030504030204" pitchFamily="34" charset="0"/>
              <a:cs typeface="Arial"/>
              <a:sym typeface="Arial"/>
            </a:endParaRPr>
          </a:p>
        </p:txBody>
      </p:sp>
      <p:pic>
        <p:nvPicPr>
          <p:cNvPr id="7" name="Picture 6">
            <a:extLst>
              <a:ext uri="{FF2B5EF4-FFF2-40B4-BE49-F238E27FC236}">
                <a16:creationId xmlns:a16="http://schemas.microsoft.com/office/drawing/2014/main" id="{F5FA184F-DED5-A964-9825-831E4F1944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8132831" y="169919"/>
            <a:ext cx="875675" cy="875675"/>
          </a:xfrm>
          <a:prstGeom prst="rect">
            <a:avLst/>
          </a:prstGeom>
        </p:spPr>
      </p:pic>
      <p:pic>
        <p:nvPicPr>
          <p:cNvPr id="22" name="Picture 21">
            <a:extLst>
              <a:ext uri="{FF2B5EF4-FFF2-40B4-BE49-F238E27FC236}">
                <a16:creationId xmlns:a16="http://schemas.microsoft.com/office/drawing/2014/main" id="{A9F1E84B-5E0D-DE54-D599-15F1AFE5F4A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0" y="4320540"/>
            <a:ext cx="9144000" cy="822960"/>
          </a:xfrm>
          <a:prstGeom prst="rect">
            <a:avLst/>
          </a:prstGeom>
        </p:spPr>
      </p:pic>
      <p:sp>
        <p:nvSpPr>
          <p:cNvPr id="5" name="TextBox 4">
            <a:extLst>
              <a:ext uri="{FF2B5EF4-FFF2-40B4-BE49-F238E27FC236}">
                <a16:creationId xmlns:a16="http://schemas.microsoft.com/office/drawing/2014/main" id="{8A001FFF-CFA4-DE8E-4D5E-584D560A4CF6}"/>
              </a:ext>
            </a:extLst>
          </p:cNvPr>
          <p:cNvSpPr txBox="1"/>
          <p:nvPr/>
        </p:nvSpPr>
        <p:spPr>
          <a:xfrm>
            <a:off x="5014343" y="1313617"/>
            <a:ext cx="3600000" cy="2520000"/>
          </a:xfrm>
          <a:prstGeom prst="wedgeRoundRectCallout">
            <a:avLst>
              <a:gd name="adj1" fmla="val 44708"/>
              <a:gd name="adj2" fmla="val 55048"/>
              <a:gd name="adj3" fmla="val 16667"/>
            </a:avLst>
          </a:prstGeom>
          <a:solidFill>
            <a:schemeClr val="bg1"/>
          </a:solidFill>
          <a:ln w="3810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defRPr sz="1200">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1400" dirty="0">
                <a:latin typeface="Arial Rounded MT Bold" panose="020F0704030504030204" pitchFamily="34" charset="0"/>
              </a:rPr>
              <a:t>A call to action – five things to try:</a:t>
            </a:r>
          </a:p>
          <a:p>
            <a:endParaRPr lang="en-GB" sz="1400" dirty="0">
              <a:latin typeface="Arial Rounded MT Bold" panose="020F0704030504030204" pitchFamily="34" charset="0"/>
            </a:endParaRPr>
          </a:p>
          <a:p>
            <a:pPr marL="228600" indent="-228600">
              <a:buClr>
                <a:srgbClr val="F9620F"/>
              </a:buClr>
              <a:buFont typeface="+mj-lt"/>
              <a:buAutoNum type="arabicPeriod"/>
            </a:pPr>
            <a:r>
              <a:rPr lang="en-GB" dirty="0"/>
              <a:t>Visit the AI Hub</a:t>
            </a:r>
          </a:p>
          <a:p>
            <a:pPr marL="228600" indent="-228600">
              <a:buClr>
                <a:srgbClr val="F9620F"/>
              </a:buClr>
              <a:buFont typeface="+mj-lt"/>
              <a:buAutoNum type="arabicPeriod"/>
            </a:pPr>
            <a:r>
              <a:rPr lang="en-GB" dirty="0"/>
              <a:t>Try one resource this week</a:t>
            </a:r>
          </a:p>
          <a:p>
            <a:pPr marL="228600" indent="-228600">
              <a:buClr>
                <a:srgbClr val="F9620F"/>
              </a:buClr>
              <a:buFont typeface="+mj-lt"/>
              <a:buAutoNum type="arabicPeriod"/>
            </a:pPr>
            <a:r>
              <a:rPr lang="en-GB" dirty="0"/>
              <a:t>Share it with your team</a:t>
            </a:r>
          </a:p>
          <a:p>
            <a:pPr marL="228600" indent="-228600">
              <a:buClr>
                <a:srgbClr val="F9620F"/>
              </a:buClr>
              <a:buFont typeface="+mj-lt"/>
              <a:buAutoNum type="arabicPeriod"/>
            </a:pPr>
            <a:r>
              <a:rPr lang="en-GB" dirty="0"/>
              <a:t>Feed back what works</a:t>
            </a:r>
          </a:p>
          <a:p>
            <a:pPr marL="228600" indent="-228600">
              <a:buClr>
                <a:srgbClr val="F9620F"/>
              </a:buClr>
              <a:buFont typeface="+mj-lt"/>
              <a:buAutoNum type="arabicPeriod"/>
            </a:pPr>
            <a:r>
              <a:rPr lang="en-GB" dirty="0"/>
              <a:t>Contribute your own content</a:t>
            </a:r>
          </a:p>
          <a:p>
            <a:endParaRPr lang="en-GB" dirty="0"/>
          </a:p>
          <a:p>
            <a:r>
              <a:rPr lang="en-GB" dirty="0"/>
              <a:t>Collectively, we can build confidence in AI and maximise its impact across government analysis.</a:t>
            </a:r>
          </a:p>
        </p:txBody>
      </p:sp>
      <p:sp>
        <p:nvSpPr>
          <p:cNvPr id="9" name="TextBox 8">
            <a:extLst>
              <a:ext uri="{FF2B5EF4-FFF2-40B4-BE49-F238E27FC236}">
                <a16:creationId xmlns:a16="http://schemas.microsoft.com/office/drawing/2014/main" id="{43A83BD7-E78C-77C4-DDB0-FEE0B7858D1B}"/>
              </a:ext>
            </a:extLst>
          </p:cNvPr>
          <p:cNvSpPr txBox="1"/>
          <p:nvPr/>
        </p:nvSpPr>
        <p:spPr>
          <a:xfrm>
            <a:off x="333998" y="1232965"/>
            <a:ext cx="4500000" cy="27000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1200">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The new AF AI Hub supports analysts by providing guidance and resources:</a:t>
            </a:r>
          </a:p>
          <a:p>
            <a:endParaRPr lang="en-GB" dirty="0"/>
          </a:p>
          <a:p>
            <a:pPr marL="171450" indent="-171450">
              <a:buClr>
                <a:srgbClr val="F9620F"/>
              </a:buClr>
              <a:buFont typeface="Wingdings" panose="05000000000000000000" pitchFamily="2" charset="2"/>
              <a:buChar char="§"/>
            </a:pPr>
            <a:r>
              <a:rPr lang="en-GB" dirty="0"/>
              <a:t>Safe and responsible use of AI</a:t>
            </a:r>
          </a:p>
          <a:p>
            <a:pPr marL="171450" indent="-171450">
              <a:buClr>
                <a:srgbClr val="F9620F"/>
              </a:buClr>
              <a:buFont typeface="Wingdings" panose="05000000000000000000" pitchFamily="2" charset="2"/>
              <a:buChar char="§"/>
            </a:pPr>
            <a:r>
              <a:rPr lang="en-GB" dirty="0"/>
              <a:t>Understanding governance, risks, and ethical considerations</a:t>
            </a:r>
          </a:p>
          <a:p>
            <a:pPr marL="171450" indent="-171450">
              <a:buClr>
                <a:srgbClr val="F9620F"/>
              </a:buClr>
              <a:buFont typeface="Wingdings" panose="05000000000000000000" pitchFamily="2" charset="2"/>
              <a:buChar char="§"/>
            </a:pPr>
            <a:r>
              <a:rPr lang="en-GB" dirty="0"/>
              <a:t>Practical application</a:t>
            </a:r>
          </a:p>
          <a:p>
            <a:pPr marL="171450" indent="-171450">
              <a:buClr>
                <a:srgbClr val="F9620F"/>
              </a:buClr>
              <a:buFont typeface="Wingdings" panose="05000000000000000000" pitchFamily="2" charset="2"/>
              <a:buChar char="§"/>
            </a:pPr>
            <a:r>
              <a:rPr lang="en-GB" dirty="0"/>
              <a:t>Using AI to improve analysis, insight, and delivery</a:t>
            </a:r>
          </a:p>
          <a:p>
            <a:pPr marL="171450" indent="-171450">
              <a:buClr>
                <a:srgbClr val="F9620F"/>
              </a:buClr>
              <a:buFont typeface="Wingdings" panose="05000000000000000000" pitchFamily="2" charset="2"/>
              <a:buChar char="§"/>
            </a:pPr>
            <a:r>
              <a:rPr lang="en-GB" dirty="0"/>
              <a:t>Capability building</a:t>
            </a:r>
          </a:p>
          <a:p>
            <a:pPr marL="171450" indent="-171450">
              <a:buClr>
                <a:srgbClr val="F9620F"/>
              </a:buClr>
              <a:buFont typeface="Wingdings" panose="05000000000000000000" pitchFamily="2" charset="2"/>
              <a:buChar char="§"/>
            </a:pPr>
            <a:r>
              <a:rPr lang="en-GB" dirty="0"/>
              <a:t>Helping analysts develop skills to work effectively with AI</a:t>
            </a:r>
          </a:p>
          <a:p>
            <a:pPr marL="171450" indent="-171450">
              <a:buClr>
                <a:srgbClr val="F9620F"/>
              </a:buClr>
              <a:buFont typeface="Wingdings" panose="05000000000000000000" pitchFamily="2" charset="2"/>
              <a:buChar char="§"/>
            </a:pPr>
            <a:r>
              <a:rPr lang="en-GB" dirty="0"/>
              <a:t>Sharing and collaboration</a:t>
            </a:r>
          </a:p>
          <a:p>
            <a:pPr marL="171450" indent="-171450">
              <a:buClr>
                <a:srgbClr val="F9620F"/>
              </a:buClr>
              <a:buFont typeface="Wingdings" panose="05000000000000000000" pitchFamily="2" charset="2"/>
              <a:buChar char="§"/>
            </a:pPr>
            <a:r>
              <a:rPr lang="en-GB" dirty="0"/>
              <a:t>Learning from real examples across government</a:t>
            </a:r>
          </a:p>
        </p:txBody>
      </p:sp>
      <p:pic>
        <p:nvPicPr>
          <p:cNvPr id="17" name="Picture 16">
            <a:extLst>
              <a:ext uri="{FF2B5EF4-FFF2-40B4-BE49-F238E27FC236}">
                <a16:creationId xmlns:a16="http://schemas.microsoft.com/office/drawing/2014/main" id="{E6C89182-33AA-9EC8-E639-362333CEA9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91187" y="3554970"/>
            <a:ext cx="755989" cy="755989"/>
          </a:xfrm>
          <a:prstGeom prst="rect">
            <a:avLst/>
          </a:prstGeom>
        </p:spPr>
      </p:pic>
      <p:pic>
        <p:nvPicPr>
          <p:cNvPr id="20" name="Picture 19">
            <a:extLst>
              <a:ext uri="{FF2B5EF4-FFF2-40B4-BE49-F238E27FC236}">
                <a16:creationId xmlns:a16="http://schemas.microsoft.com/office/drawing/2014/main" id="{CDAD89FE-EB30-42A4-6BEE-8EE182E66EDB}"/>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tretch>
            <a:fillRect/>
          </a:stretch>
        </p:blipFill>
        <p:spPr>
          <a:xfrm>
            <a:off x="7617852" y="350934"/>
            <a:ext cx="505560" cy="504000"/>
          </a:xfrm>
          <a:prstGeom prst="rect">
            <a:avLst/>
          </a:prstGeom>
        </p:spPr>
      </p:pic>
    </p:spTree>
    <p:extLst>
      <p:ext uri="{BB962C8B-B14F-4D97-AF65-F5344CB8AC3E}">
        <p14:creationId xmlns:p14="http://schemas.microsoft.com/office/powerpoint/2010/main" val="262508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theme/theme1.xml><?xml version="1.0" encoding="utf-8"?>
<a:theme xmlns:a="http://schemas.openxmlformats.org/drawingml/2006/main" name="AF2021">
  <a:themeElements>
    <a:clrScheme name="Custom 14">
      <a:dk1>
        <a:sysClr val="windowText" lastClr="000000"/>
      </a:dk1>
      <a:lt1>
        <a:sysClr val="window" lastClr="FFFFFF"/>
      </a:lt1>
      <a:dk2>
        <a:srgbClr val="454551"/>
      </a:dk2>
      <a:lt2>
        <a:srgbClr val="A2A5AB"/>
      </a:lt2>
      <a:accent1>
        <a:srgbClr val="FF6900"/>
      </a:accent1>
      <a:accent2>
        <a:srgbClr val="F2F2F2"/>
      </a:accent2>
      <a:accent3>
        <a:srgbClr val="9EA1A8"/>
      </a:accent3>
      <a:accent4>
        <a:srgbClr val="2882BE"/>
      </a:accent4>
      <a:accent5>
        <a:srgbClr val="8971E1"/>
      </a:accent5>
      <a:accent6>
        <a:srgbClr val="D54773"/>
      </a:accent6>
      <a:hlink>
        <a:srgbClr val="00A0DC"/>
      </a:hlink>
      <a:folHlink>
        <a:srgbClr val="96239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F2021" id="{FFB32620-EDAF-47C4-902E-FD000E3CD00F}" vid="{75D9DF8D-0CE9-474E-8BE6-58C4AE305F69}"/>
    </a:ext>
  </a:extLst>
</a:theme>
</file>

<file path=ppt/theme/theme2.xml><?xml version="1.0" encoding="utf-8"?>
<a:theme xmlns:a="http://schemas.openxmlformats.org/drawingml/2006/main" name="1_Office Theme">
  <a:themeElements>
    <a:clrScheme name="AF 2024">
      <a:dk1>
        <a:sysClr val="windowText" lastClr="000000"/>
      </a:dk1>
      <a:lt1>
        <a:sysClr val="window" lastClr="FFFFFF"/>
      </a:lt1>
      <a:dk2>
        <a:srgbClr val="454551"/>
      </a:dk2>
      <a:lt2>
        <a:srgbClr val="A2A5AB"/>
      </a:lt2>
      <a:accent1>
        <a:srgbClr val="FF6900"/>
      </a:accent1>
      <a:accent2>
        <a:srgbClr val="F2F2F2"/>
      </a:accent2>
      <a:accent3>
        <a:srgbClr val="9EA1A8"/>
      </a:accent3>
      <a:accent4>
        <a:srgbClr val="2882BE"/>
      </a:accent4>
      <a:accent5>
        <a:srgbClr val="8971E1"/>
      </a:accent5>
      <a:accent6>
        <a:srgbClr val="D54773"/>
      </a:accent6>
      <a:hlink>
        <a:srgbClr val="3366FF"/>
      </a:hlink>
      <a:folHlink>
        <a:srgbClr val="9623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bd7306ed-db20-4f76-96b7-4c3a0b353faa" xsi:nil="true"/>
    <TaxCatchAll xmlns="f0847f24-7081-4919-873a-529e18521bf0" xsi:nil="true"/>
    <lcf76f155ced4ddcb4097134ff3c332f xmlns="bd7306ed-db20-4f76-96b7-4c3a0b353fa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2937D4E78E784CB124EC544DE29E5A" ma:contentTypeVersion="19" ma:contentTypeDescription="Create a new document." ma:contentTypeScope="" ma:versionID="a60d86bef330156310cd9c0dc9481c04">
  <xsd:schema xmlns:xsd="http://www.w3.org/2001/XMLSchema" xmlns:xs="http://www.w3.org/2001/XMLSchema" xmlns:p="http://schemas.microsoft.com/office/2006/metadata/properties" xmlns:ns2="bd7306ed-db20-4f76-96b7-4c3a0b353faa" xmlns:ns3="f0847f24-7081-4919-873a-529e18521bf0" targetNamespace="http://schemas.microsoft.com/office/2006/metadata/properties" ma:root="true" ma:fieldsID="963a8bde9ab0a0b1c68c876d1ac850d9" ns2:_="" ns3:_="">
    <xsd:import namespace="bd7306ed-db20-4f76-96b7-4c3a0b353faa"/>
    <xsd:import namespace="f0847f24-7081-4919-873a-529e18521b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306ed-db20-4f76-96b7-4c3a0b353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c754ed-6b8d-47f3-b51f-af8d6409c1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847f24-7081-4919-873a-529e18521bf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e85f96-f5dc-471a-9e1f-009fb8c43389}" ma:internalName="TaxCatchAll" ma:showField="CatchAllData" ma:web="f0847f24-7081-4919-873a-529e18521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3FCBF7-CDB9-4CF6-86AD-D9C29E454FC7}">
  <ds:schemaRefs>
    <ds:schemaRef ds:uri="bd7306ed-db20-4f76-96b7-4c3a0b353faa"/>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http://schemas.openxmlformats.org/package/2006/metadata/core-properties"/>
    <ds:schemaRef ds:uri="f0847f24-7081-4919-873a-529e18521bf0"/>
    <ds:schemaRef ds:uri="http://purl.org/dc/terms/"/>
  </ds:schemaRefs>
</ds:datastoreItem>
</file>

<file path=customXml/itemProps2.xml><?xml version="1.0" encoding="utf-8"?>
<ds:datastoreItem xmlns:ds="http://schemas.openxmlformats.org/officeDocument/2006/customXml" ds:itemID="{5E40F354-DE65-406E-8A72-EDF6D10DAC09}">
  <ds:schemaRefs>
    <ds:schemaRef ds:uri="bd7306ed-db20-4f76-96b7-4c3a0b353faa"/>
    <ds:schemaRef ds:uri="f0847f24-7081-4919-873a-529e18521b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F38515-5C22-4F2E-A833-C5279131F7A2}">
  <ds:schemaRefs>
    <ds:schemaRef ds:uri="http://schemas.microsoft.com/sharepoint/v3/contenttype/forms"/>
  </ds:schemaRefs>
</ds:datastoreItem>
</file>

<file path=docMetadata/LabelInfo.xml><?xml version="1.0" encoding="utf-8"?>
<clbl:labelList xmlns:clbl="http://schemas.microsoft.com/office/2020/mipLabelMetadata">
  <clbl:label id="{078807bf-ce82-4688-bce0-0d811684dc46}" enabled="0" method="" siteId="{078807bf-ce82-4688-bce0-0d811684dc46}" removed="1"/>
</clbl:labelList>
</file>

<file path=docProps/app.xml><?xml version="1.0" encoding="utf-8"?>
<Properties xmlns="http://schemas.openxmlformats.org/officeDocument/2006/extended-properties" xmlns:vt="http://schemas.openxmlformats.org/officeDocument/2006/docPropsVTypes">
  <Template>AF2020 2</Template>
  <TotalTime>221</TotalTime>
  <Words>1995</Words>
  <Application>Microsoft Office PowerPoint</Application>
  <PresentationFormat>On-screen Show (16:9)</PresentationFormat>
  <Paragraphs>121</Paragraphs>
  <Slides>17</Slides>
  <Notes>15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AF2021</vt:lpstr>
      <vt:lpstr>1_Office Theme</vt:lpstr>
      <vt:lpstr>Analysis Function Artificial Intelligence (AI)Hub Campaign in a Box</vt:lpstr>
      <vt:lpstr>PowerPoint Presentation</vt:lpstr>
      <vt:lpstr>PowerPoint Presentation</vt:lpstr>
      <vt:lpstr>About the new  AF AI Hub</vt:lpstr>
      <vt:lpstr>PowerPoint Presentation</vt:lpstr>
      <vt:lpstr>PowerPoint Presentation</vt:lpstr>
      <vt:lpstr>PowerPoint Presentation</vt:lpstr>
      <vt:lpstr>PowerPoint Presentation</vt:lpstr>
      <vt:lpstr>PowerPoint Presentation</vt:lpstr>
      <vt:lpstr>Help promote the AF AI Hub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Stream induction - October 2020</dc:title>
  <dc:creator>Topping, Karen</dc:creator>
  <cp:lastModifiedBy>Robinson, Philippa</cp:lastModifiedBy>
  <cp:revision>12</cp:revision>
  <dcterms:modified xsi:type="dcterms:W3CDTF">2026-06-04T14:22:32Z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0x0101006F2937D4E78E784CB124EC544DE29E5A</vt:lpwstr>
  </property>
  <property fmtid="{D5CDD505-2E9C-101B-9397-08002B2CF9AE}" pid="3" name="_dlc_policyId">
    <vt:lpwstr>0x010100633886D3C3E6E14084C370D144EF4987|2057524105</vt:lpwstr>
  </property>
  <property fmtid="{D5CDD505-2E9C-101B-9397-08002B2CF9AE}" pid="4" name="ItemRetentionFormula">
    <vt:lpwstr>&lt;formula id="Microsoft.Office.RecordsManagement.PolicyFeatures.Expiration.Formula.BuiltIn"&gt;&lt;number&gt;100&lt;/number&gt;&lt;property&gt;Retention_x005f_x0020_Date&lt;/property&gt;&lt;period&gt;years&lt;/period&gt;&lt;/formula&gt;</vt:lpwstr>
  </property>
  <property fmtid="{D5CDD505-2E9C-101B-9397-08002B2CF9AE}" pid="5" name="_dlc_DocIdItemGuid">
    <vt:lpwstr>5b2d3836-b996-4f84-abc3-6425029093bb</vt:lpwstr>
  </property>
  <property fmtid="{D5CDD505-2E9C-101B-9397-08002B2CF9AE}" pid="6" name="TaxKeyword">
    <vt:lpwstr/>
  </property>
  <property fmtid="{D5CDD505-2E9C-101B-9397-08002B2CF9AE}" pid="7" name="RecordType">
    <vt:lpwstr>2;#|96356c75-f26d-45f0-a4b1-e809250f704c</vt:lpwstr>
  </property>
  <property fmtid="{D5CDD505-2E9C-101B-9397-08002B2CF9AE}" pid="8" name="TaxCatchAll">
    <vt:lpwstr>2;#|96356c75-f26d-45f0-a4b1-e809250f704c</vt:lpwstr>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xd_Signature">
    <vt:bool>false</vt:bool>
  </property>
  <property fmtid="{D5CDD505-2E9C-101B-9397-08002B2CF9AE}" pid="15" name="MediaServiceImageTags">
    <vt:lpwstr/>
  </property>
</Properties>
</file>