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3" r:id="rId2"/>
    <p:sldId id="284" r:id="rId3"/>
    <p:sldId id="285" r:id="rId4"/>
    <p:sldId id="286" r:id="rId5"/>
    <p:sldId id="287" r:id="rId6"/>
    <p:sldId id="303" r:id="rId7"/>
    <p:sldId id="304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73B0"/>
    <a:srgbClr val="293D6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2" autoAdjust="0"/>
    <p:restoredTop sz="94660"/>
  </p:normalViewPr>
  <p:slideViewPr>
    <p:cSldViewPr>
      <p:cViewPr varScale="1">
        <p:scale>
          <a:sx n="154" d="100"/>
          <a:sy n="154" d="100"/>
        </p:scale>
        <p:origin x="30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333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83E-13CC-4223-B7BA-A957045996E8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601BB-2C9D-42DF-AF80-F7C189714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694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E19FC-AEF0-44BF-BE55-EB6CF67C2201}" type="datetimeFigureOut">
              <a:rPr lang="en-GB" smtClean="0"/>
              <a:t>16/05/2019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52055-2397-4938-9020-A5FCFFE37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215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52055-2397-4938-9020-A5FCFFE37F6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216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52055-2397-4938-9020-A5FCFFE37F6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671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52055-2397-4938-9020-A5FCFFE37F6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422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52055-2397-4938-9020-A5FCFFE37F6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081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1795"/>
            <a:ext cx="5470376" cy="1549995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075806"/>
            <a:ext cx="3600400" cy="504056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4227513"/>
            <a:ext cx="4286250" cy="504477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 smtClean="0"/>
              <a:t>Name – Job title</a:t>
            </a:r>
          </a:p>
          <a:p>
            <a:pPr lvl="0"/>
            <a:r>
              <a:rPr lang="en-US" dirty="0" smtClean="0"/>
              <a:t>Date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62459"/>
            <a:ext cx="1800200" cy="6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21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843558"/>
            <a:ext cx="7931224" cy="857250"/>
          </a:xfrm>
        </p:spPr>
        <p:txBody>
          <a:bodyPr>
            <a:noAutofit/>
          </a:bodyPr>
          <a:lstStyle>
            <a:lvl1pPr>
              <a:defRPr sz="3600">
                <a:solidFill>
                  <a:srgbClr val="293D6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55650" y="1852365"/>
            <a:ext cx="7920038" cy="20875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505F74E-C0C2-4F07-8B62-5FAE9D938BEB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21" y="4618781"/>
            <a:ext cx="1473023" cy="42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00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843557"/>
            <a:ext cx="7931224" cy="857250"/>
          </a:xfrm>
        </p:spPr>
        <p:txBody>
          <a:bodyPr>
            <a:noAutofit/>
          </a:bodyPr>
          <a:lstStyle>
            <a:lvl1pPr>
              <a:defRPr sz="3600">
                <a:solidFill>
                  <a:srgbClr val="293D6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851670"/>
            <a:ext cx="7931224" cy="2088231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5F74E-C0C2-4F07-8B62-5FAE9D938B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6209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456" y="1635646"/>
            <a:ext cx="3096344" cy="1080120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C505F74E-C0C2-4F07-8B62-5FAE9D938BEB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323851" y="0"/>
            <a:ext cx="4536182" cy="51435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589587" y="2931790"/>
            <a:ext cx="3097213" cy="15843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7226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32706"/>
            <a:ext cx="7772400" cy="920676"/>
          </a:xfrm>
        </p:spPr>
        <p:txBody>
          <a:bodyPr/>
          <a:lstStyle>
            <a:lvl1pPr algn="l">
              <a:defRPr>
                <a:solidFill>
                  <a:srgbClr val="293D6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067694"/>
            <a:ext cx="7820352" cy="2304256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5F74E-C0C2-4F07-8B62-5FAE9D938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237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922758"/>
          </a:xfrm>
        </p:spPr>
        <p:txBody>
          <a:bodyPr anchor="t">
            <a:normAutofit/>
          </a:bodyPr>
          <a:lstStyle>
            <a:lvl1pPr algn="l">
              <a:defRPr sz="3200" b="1" cap="none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83718"/>
            <a:ext cx="7772400" cy="9494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5F74E-C0C2-4F07-8B62-5FAE9D938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416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843558"/>
            <a:ext cx="7931224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05F74E-C0C2-4F07-8B62-5FAE9D938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101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5576" y="1131590"/>
            <a:ext cx="793122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576" y="2283719"/>
            <a:ext cx="7931224" cy="20882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5F74E-C0C2-4F07-8B62-5FAE9D938BEB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87974"/>
            <a:ext cx="1532665" cy="412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62459"/>
            <a:ext cx="1800200" cy="6742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21" y="4618781"/>
            <a:ext cx="1473023" cy="42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42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2" r:id="rId4"/>
    <p:sldLayoutId id="2147483660" r:id="rId5"/>
    <p:sldLayoutId id="2147483651" r:id="rId6"/>
    <p:sldLayoutId id="2147483665" r:id="rId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293D6B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539552" y="4227934"/>
            <a:ext cx="3600400" cy="50447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95536" y="1329453"/>
            <a:ext cx="5400600" cy="2232249"/>
          </a:xfrm>
        </p:spPr>
        <p:txBody>
          <a:bodyPr>
            <a:noAutofit/>
          </a:bodyPr>
          <a:lstStyle/>
          <a:p>
            <a:r>
              <a:rPr lang="en-GB" sz="5400" dirty="0" smtClean="0"/>
              <a:t>Leadership and </a:t>
            </a:r>
            <a:r>
              <a:rPr lang="en-US" sz="5400" dirty="0" smtClean="0"/>
              <a:t>complaints </a:t>
            </a:r>
            <a:endParaRPr lang="en-GB" sz="54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3615761"/>
            <a:ext cx="3600400" cy="504056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87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959" y="1039022"/>
            <a:ext cx="3283970" cy="1144789"/>
          </a:xfrm>
        </p:spPr>
        <p:txBody>
          <a:bodyPr/>
          <a:lstStyle/>
          <a:p>
            <a:r>
              <a:rPr lang="en-GB" sz="3200" dirty="0">
                <a:solidFill>
                  <a:srgbClr val="4173B0"/>
                </a:solidFill>
              </a:rPr>
              <a:t>Leadership and complaints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39958" y="2427734"/>
            <a:ext cx="4076057" cy="1512169"/>
          </a:xfrm>
        </p:spPr>
        <p:txBody>
          <a:bodyPr>
            <a:normAutofit/>
          </a:bodyPr>
          <a:lstStyle/>
          <a:p>
            <a:pPr>
              <a:buClr>
                <a:srgbClr val="4173B0"/>
              </a:buClr>
            </a:pPr>
            <a:r>
              <a:rPr lang="en-GB" sz="2200" dirty="0"/>
              <a:t>What is the value of complaints and why should you listen to service users</a:t>
            </a:r>
            <a:r>
              <a:rPr lang="en-GB" sz="2200" dirty="0" smtClean="0"/>
              <a:t>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505F74E-C0C2-4F07-8B62-5FAE9D938BEB}" type="slidenum">
              <a:rPr lang="en-GB" smtClean="0"/>
              <a:t>2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75606"/>
            <a:ext cx="3960440" cy="264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50" y="937927"/>
            <a:ext cx="8147248" cy="720080"/>
          </a:xfrm>
        </p:spPr>
        <p:txBody>
          <a:bodyPr/>
          <a:lstStyle/>
          <a:p>
            <a:r>
              <a:rPr lang="en-GB" sz="3200" dirty="0">
                <a:solidFill>
                  <a:srgbClr val="4173B0"/>
                </a:solidFill>
              </a:rPr>
              <a:t>Leadership and complaints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755649" y="1923678"/>
            <a:ext cx="4393659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best and most cost effective scenario is to avoid issues and concerns becoming complaints in the first place </a:t>
            </a:r>
          </a:p>
          <a:p>
            <a:pPr marL="0" indent="0">
              <a:buNone/>
            </a:pPr>
            <a:endParaRPr lang="en-GB" dirty="0"/>
          </a:p>
          <a:p>
            <a:pPr>
              <a:buClr>
                <a:srgbClr val="4173B0"/>
              </a:buClr>
            </a:pPr>
            <a:r>
              <a:rPr lang="en-GB" b="1" dirty="0"/>
              <a:t>How do you as leaders and managers do that</a:t>
            </a:r>
            <a:r>
              <a:rPr lang="en-GB" b="1" dirty="0" smtClean="0"/>
              <a:t>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505F74E-C0C2-4F07-8B62-5FAE9D938BEB}" type="slidenum">
              <a:rPr lang="en-GB" smtClean="0"/>
              <a:t>3</a:t>
            </a:fld>
            <a:endParaRPr lang="en-GB"/>
          </a:p>
        </p:txBody>
      </p:sp>
      <p:sp>
        <p:nvSpPr>
          <p:cNvPr id="5" name="AutoShape 2" descr="Related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4" descr="Image result for leadershi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9" t="19524" r="6059" b="19127"/>
          <a:stretch/>
        </p:blipFill>
        <p:spPr>
          <a:xfrm>
            <a:off x="5390375" y="2503445"/>
            <a:ext cx="3495501" cy="248568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87491" y="1951557"/>
            <a:ext cx="24192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4173B0"/>
                </a:solidFill>
                <a:latin typeface="Trebuchet MS" panose="020B0603020202020204" pitchFamily="34" charset="0"/>
              </a:rPr>
              <a:t>Leadership </a:t>
            </a:r>
          </a:p>
        </p:txBody>
      </p:sp>
    </p:spTree>
    <p:extLst>
      <p:ext uri="{BB962C8B-B14F-4D97-AF65-F5344CB8AC3E}">
        <p14:creationId xmlns:p14="http://schemas.microsoft.com/office/powerpoint/2010/main" val="162688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802276" y="2211710"/>
            <a:ext cx="3322697" cy="14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582" y="336959"/>
            <a:ext cx="4536504" cy="1296144"/>
          </a:xfrm>
        </p:spPr>
        <p:txBody>
          <a:bodyPr/>
          <a:lstStyle/>
          <a:p>
            <a:r>
              <a:rPr lang="en-GB" sz="3200" dirty="0" smtClean="0">
                <a:solidFill>
                  <a:srgbClr val="4173B0"/>
                </a:solidFill>
              </a:rPr>
              <a:t>Leadership – sharing good practice</a:t>
            </a:r>
            <a:endParaRPr lang="en-GB" sz="3200" dirty="0">
              <a:solidFill>
                <a:srgbClr val="4173B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770582" y="1771597"/>
            <a:ext cx="5241578" cy="2209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500" b="1" dirty="0" smtClean="0"/>
              <a:t>Leading </a:t>
            </a:r>
            <a:r>
              <a:rPr lang="en-GB" sz="1500" b="1" dirty="0"/>
              <a:t>the way:</a:t>
            </a:r>
          </a:p>
          <a:p>
            <a:pPr>
              <a:buClr>
                <a:srgbClr val="4173B0"/>
              </a:buClr>
            </a:pPr>
            <a:r>
              <a:rPr lang="en-GB" sz="1500" dirty="0"/>
              <a:t>Ensure whole team feel involved </a:t>
            </a:r>
            <a:r>
              <a:rPr lang="en-GB" sz="1500" dirty="0" smtClean="0"/>
              <a:t>and are confident to </a:t>
            </a:r>
            <a:r>
              <a:rPr lang="en-GB" sz="1500" dirty="0"/>
              <a:t>speak up</a:t>
            </a:r>
          </a:p>
          <a:p>
            <a:pPr>
              <a:buClr>
                <a:srgbClr val="4173B0"/>
              </a:buClr>
            </a:pPr>
            <a:r>
              <a:rPr lang="en-GB" sz="1500" dirty="0"/>
              <a:t>As a team find as many ways as you can </a:t>
            </a:r>
            <a:r>
              <a:rPr lang="en-GB" sz="1500" dirty="0" smtClean="0"/>
              <a:t>to actively seek </a:t>
            </a:r>
            <a:r>
              <a:rPr lang="en-GB" sz="1500" dirty="0"/>
              <a:t>feedback and empower staff to act on it</a:t>
            </a:r>
          </a:p>
          <a:p>
            <a:pPr>
              <a:buClr>
                <a:srgbClr val="4173B0"/>
              </a:buClr>
            </a:pPr>
            <a:r>
              <a:rPr lang="en-GB" sz="1500" dirty="0"/>
              <a:t>Ensure feedback and complaints are a part of every team meeting when discussing ‘how are we doing’</a:t>
            </a:r>
          </a:p>
          <a:p>
            <a:pPr>
              <a:buClr>
                <a:srgbClr val="4173B0"/>
              </a:buClr>
            </a:pPr>
            <a:r>
              <a:rPr lang="en-GB" sz="1500" dirty="0"/>
              <a:t>Deal with complaints as a team and support individuals </a:t>
            </a:r>
            <a:r>
              <a:rPr lang="en-GB" sz="1500" dirty="0" smtClean="0"/>
              <a:t>involved</a:t>
            </a:r>
            <a:endParaRPr lang="en-GB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505F74E-C0C2-4F07-8B62-5FAE9D938BE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93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755576" y="1825345"/>
            <a:ext cx="4896544" cy="23762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1600" b="1" dirty="0"/>
              <a:t>Leading the way:</a:t>
            </a:r>
          </a:p>
          <a:p>
            <a:pPr>
              <a:buClr>
                <a:srgbClr val="4173B0"/>
              </a:buClr>
            </a:pPr>
            <a:r>
              <a:rPr lang="en-GB" sz="1600" dirty="0"/>
              <a:t>Help the team understand it is the </a:t>
            </a:r>
            <a:r>
              <a:rPr lang="en-GB" sz="1600" dirty="0" smtClean="0"/>
              <a:t>complainant’s complaint </a:t>
            </a:r>
            <a:r>
              <a:rPr lang="en-GB" sz="1600" dirty="0"/>
              <a:t>and something </a:t>
            </a:r>
            <a:r>
              <a:rPr lang="en-GB" sz="1600" dirty="0" smtClean="0"/>
              <a:t>that </a:t>
            </a:r>
            <a:r>
              <a:rPr lang="en-GB" sz="1600" dirty="0"/>
              <a:t>matters a great </a:t>
            </a:r>
            <a:r>
              <a:rPr lang="en-GB" sz="1600" dirty="0" smtClean="0"/>
              <a:t>deal to </a:t>
            </a:r>
            <a:r>
              <a:rPr lang="en-GB" sz="1600" dirty="0"/>
              <a:t>them </a:t>
            </a:r>
          </a:p>
          <a:p>
            <a:pPr>
              <a:buClr>
                <a:srgbClr val="4173B0"/>
              </a:buClr>
            </a:pPr>
            <a:r>
              <a:rPr lang="en-GB" sz="1600" dirty="0"/>
              <a:t>Promote how your team has listened and </a:t>
            </a:r>
            <a:r>
              <a:rPr lang="en-GB" sz="1600" dirty="0" smtClean="0"/>
              <a:t>learnt </a:t>
            </a:r>
            <a:r>
              <a:rPr lang="en-GB" sz="1600" dirty="0"/>
              <a:t>‘</a:t>
            </a:r>
            <a:r>
              <a:rPr lang="en-GB" sz="1600" i="1" dirty="0"/>
              <a:t>you said we did</a:t>
            </a:r>
            <a:r>
              <a:rPr lang="en-GB" sz="1600" dirty="0"/>
              <a:t>’ </a:t>
            </a:r>
            <a:r>
              <a:rPr lang="en-GB" sz="1600" dirty="0" smtClean="0"/>
              <a:t>and  ‘</a:t>
            </a:r>
            <a:r>
              <a:rPr lang="en-GB" sz="1600" i="1" dirty="0"/>
              <a:t>patient stories</a:t>
            </a:r>
            <a:r>
              <a:rPr lang="en-GB" sz="1600" dirty="0"/>
              <a:t>’</a:t>
            </a:r>
          </a:p>
          <a:p>
            <a:pPr>
              <a:buClr>
                <a:srgbClr val="4173B0"/>
              </a:buClr>
            </a:pPr>
            <a:r>
              <a:rPr lang="en-GB" sz="1600" dirty="0"/>
              <a:t>Ensure careful monitoring of all forms of feedback to identify any themes or trends </a:t>
            </a:r>
            <a:endParaRPr lang="en-GB" sz="1600" dirty="0" smtClean="0"/>
          </a:p>
          <a:p>
            <a:pPr>
              <a:buClr>
                <a:srgbClr val="4173B0"/>
              </a:buClr>
            </a:pPr>
            <a:r>
              <a:rPr lang="en-GB" sz="1600" dirty="0"/>
              <a:t>T</a:t>
            </a:r>
            <a:r>
              <a:rPr lang="en-GB" sz="1600" dirty="0" smtClean="0"/>
              <a:t>ake </a:t>
            </a:r>
            <a:r>
              <a:rPr lang="en-GB" sz="1600" dirty="0"/>
              <a:t>action that works for your service and your </a:t>
            </a:r>
            <a:r>
              <a:rPr lang="en-GB" sz="1600" dirty="0" smtClean="0"/>
              <a:t>patients</a:t>
            </a:r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505F74E-C0C2-4F07-8B62-5FAE9D938BEB}" type="slidenum">
              <a:rPr lang="en-GB" smtClean="0"/>
              <a:t>5</a:t>
            </a:fld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55576" y="699542"/>
            <a:ext cx="4608512" cy="936104"/>
          </a:xfrm>
        </p:spPr>
        <p:txBody>
          <a:bodyPr/>
          <a:lstStyle/>
          <a:p>
            <a:r>
              <a:rPr lang="en-GB" dirty="0">
                <a:solidFill>
                  <a:srgbClr val="4173B0"/>
                </a:solidFill>
              </a:rPr>
              <a:t>Leadership – sharing good practice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9" r="25728"/>
          <a:stretch/>
        </p:blipFill>
        <p:spPr>
          <a:xfrm>
            <a:off x="6012160" y="1193161"/>
            <a:ext cx="2993999" cy="323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99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72" y="699542"/>
            <a:ext cx="7931224" cy="703087"/>
          </a:xfrm>
        </p:spPr>
        <p:txBody>
          <a:bodyPr/>
          <a:lstStyle/>
          <a:p>
            <a:r>
              <a:rPr lang="en-GB" sz="3200" dirty="0" smtClean="0">
                <a:solidFill>
                  <a:srgbClr val="4173B0"/>
                </a:solidFill>
              </a:rPr>
              <a:t>Feedback and questions</a:t>
            </a:r>
            <a:endParaRPr lang="en-GB" sz="3200" dirty="0">
              <a:solidFill>
                <a:srgbClr val="4173B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15244" y="1635646"/>
            <a:ext cx="3960440" cy="2484312"/>
          </a:xfrm>
        </p:spPr>
        <p:txBody>
          <a:bodyPr>
            <a:normAutofit/>
          </a:bodyPr>
          <a:lstStyle/>
          <a:p>
            <a:pPr>
              <a:buClr>
                <a:srgbClr val="4173B0"/>
              </a:buClr>
            </a:pPr>
            <a:r>
              <a:rPr lang="en-GB" sz="2000" dirty="0" smtClean="0"/>
              <a:t>Questions?</a:t>
            </a:r>
          </a:p>
          <a:p>
            <a:pPr marL="0" indent="0">
              <a:buClr>
                <a:srgbClr val="4173B0"/>
              </a:buClr>
              <a:buNone/>
            </a:pPr>
            <a:endParaRPr lang="en-GB" sz="2000" dirty="0" smtClean="0"/>
          </a:p>
          <a:p>
            <a:pPr>
              <a:buClr>
                <a:srgbClr val="4173B0"/>
              </a:buClr>
            </a:pPr>
            <a:r>
              <a:rPr lang="en-GB" sz="2000" dirty="0" smtClean="0"/>
              <a:t>Any </a:t>
            </a:r>
            <a:r>
              <a:rPr lang="en-GB" sz="2000" dirty="0"/>
              <a:t>thoughts and experiences of </a:t>
            </a:r>
            <a:r>
              <a:rPr lang="en-GB" sz="2000" dirty="0" smtClean="0"/>
              <a:t>PHSO’s service?</a:t>
            </a:r>
          </a:p>
          <a:p>
            <a:pPr marL="0" indent="0">
              <a:buClr>
                <a:srgbClr val="4173B0"/>
              </a:buClr>
              <a:buNone/>
            </a:pPr>
            <a:endParaRPr lang="en-GB" sz="2000" dirty="0" smtClean="0"/>
          </a:p>
          <a:p>
            <a:pPr>
              <a:buClr>
                <a:srgbClr val="4173B0"/>
              </a:buClr>
            </a:pPr>
            <a:r>
              <a:rPr lang="en-GB" sz="2000" dirty="0" smtClean="0"/>
              <a:t>What </a:t>
            </a:r>
            <a:r>
              <a:rPr lang="en-GB" sz="2000" dirty="0"/>
              <a:t>more could </a:t>
            </a:r>
            <a:r>
              <a:rPr lang="en-GB" sz="2000" dirty="0" smtClean="0"/>
              <a:t>PHSO do </a:t>
            </a:r>
            <a:r>
              <a:rPr lang="en-GB" sz="2000" dirty="0"/>
              <a:t>to support </a:t>
            </a:r>
            <a:r>
              <a:rPr lang="en-GB" sz="2000" dirty="0" smtClean="0"/>
              <a:t>you?</a:t>
            </a:r>
            <a:r>
              <a:rPr lang="en-GB" dirty="0" smtClean="0"/>
              <a:t>    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505F74E-C0C2-4F07-8B62-5FAE9D938BEB}" type="slidenum">
              <a:rPr lang="en-GB" smtClean="0"/>
              <a:t>6</a:t>
            </a:fld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>
            <a:off x="5383452" y="1290430"/>
            <a:ext cx="2860956" cy="3395821"/>
            <a:chOff x="5383452" y="1290430"/>
            <a:chExt cx="2860956" cy="3395821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5383452" y="1347614"/>
              <a:ext cx="2860956" cy="3338637"/>
            </a:xfrm>
            <a:custGeom>
              <a:avLst/>
              <a:gdLst>
                <a:gd name="T0" fmla="*/ 1126 w 2127"/>
                <a:gd name="T1" fmla="*/ 2130 h 2482"/>
                <a:gd name="T2" fmla="*/ 693 w 2127"/>
                <a:gd name="T3" fmla="*/ 2034 h 2482"/>
                <a:gd name="T4" fmla="*/ 231 w 2127"/>
                <a:gd name="T5" fmla="*/ 708 h 2482"/>
                <a:gd name="T6" fmla="*/ 1529 w 2127"/>
                <a:gd name="T7" fmla="*/ 236 h 2482"/>
                <a:gd name="T8" fmla="*/ 2034 w 2127"/>
                <a:gd name="T9" fmla="*/ 815 h 2482"/>
                <a:gd name="T10" fmla="*/ 1979 w 2127"/>
                <a:gd name="T11" fmla="*/ 1749 h 2482"/>
                <a:gd name="T12" fmla="*/ 1050 w 2127"/>
                <a:gd name="T13" fmla="*/ 2482 h 2482"/>
                <a:gd name="T14" fmla="*/ 995 w 2127"/>
                <a:gd name="T15" fmla="*/ 2355 h 2482"/>
                <a:gd name="T16" fmla="*/ 1126 w 2127"/>
                <a:gd name="T17" fmla="*/ 213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27" h="2482">
                  <a:moveTo>
                    <a:pt x="1126" y="2130"/>
                  </a:moveTo>
                  <a:cubicBezTo>
                    <a:pt x="981" y="2133"/>
                    <a:pt x="833" y="2102"/>
                    <a:pt x="693" y="2034"/>
                  </a:cubicBezTo>
                  <a:cubicBezTo>
                    <a:pt x="207" y="1798"/>
                    <a:pt x="0" y="1204"/>
                    <a:pt x="231" y="708"/>
                  </a:cubicBezTo>
                  <a:cubicBezTo>
                    <a:pt x="462" y="211"/>
                    <a:pt x="1043" y="0"/>
                    <a:pt x="1529" y="236"/>
                  </a:cubicBezTo>
                  <a:cubicBezTo>
                    <a:pt x="1777" y="356"/>
                    <a:pt x="1952" y="569"/>
                    <a:pt x="2034" y="815"/>
                  </a:cubicBezTo>
                  <a:cubicBezTo>
                    <a:pt x="2127" y="1098"/>
                    <a:pt x="2105" y="1478"/>
                    <a:pt x="1979" y="1749"/>
                  </a:cubicBezTo>
                  <a:cubicBezTo>
                    <a:pt x="1816" y="2100"/>
                    <a:pt x="1492" y="2386"/>
                    <a:pt x="1050" y="2482"/>
                  </a:cubicBezTo>
                  <a:cubicBezTo>
                    <a:pt x="995" y="2355"/>
                    <a:pt x="995" y="2355"/>
                    <a:pt x="995" y="2355"/>
                  </a:cubicBezTo>
                  <a:cubicBezTo>
                    <a:pt x="1129" y="2242"/>
                    <a:pt x="1126" y="2130"/>
                    <a:pt x="1126" y="2130"/>
                  </a:cubicBezTo>
                </a:path>
              </a:pathLst>
            </a:custGeom>
            <a:solidFill>
              <a:srgbClr val="4173B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292747" y="1290430"/>
              <a:ext cx="1327253" cy="3154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293D6B"/>
                </a:buClr>
              </a:pPr>
              <a:r>
                <a:rPr lang="en-GB" sz="19900" b="1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476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646113"/>
            <a:ext cx="8199312" cy="857250"/>
          </a:xfrm>
        </p:spPr>
        <p:txBody>
          <a:bodyPr>
            <a:noAutofit/>
          </a:bodyPr>
          <a:lstStyle/>
          <a:p>
            <a:r>
              <a:rPr lang="en-GB" sz="6000" dirty="0" smtClean="0">
                <a:solidFill>
                  <a:srgbClr val="4173B0"/>
                </a:solidFill>
              </a:rPr>
              <a:t>Thank you</a:t>
            </a:r>
            <a:endParaRPr lang="en-GB" sz="6000" dirty="0">
              <a:solidFill>
                <a:srgbClr val="4173B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27584" y="2052385"/>
            <a:ext cx="4248471" cy="2090132"/>
            <a:chOff x="4857881" y="1511081"/>
            <a:chExt cx="4248471" cy="2090132"/>
          </a:xfrm>
        </p:grpSpPr>
        <p:sp>
          <p:nvSpPr>
            <p:cNvPr id="4" name="Rounded Rectangle 3"/>
            <p:cNvSpPr/>
            <p:nvPr/>
          </p:nvSpPr>
          <p:spPr>
            <a:xfrm>
              <a:off x="4857881" y="1573766"/>
              <a:ext cx="428628" cy="428628"/>
            </a:xfrm>
            <a:prstGeom prst="roundRect">
              <a:avLst>
                <a:gd name="adj" fmla="val 5545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320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17937" y="1511081"/>
              <a:ext cx="357239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>
                  <a:latin typeface="Trebuchet MS" panose="020B0603020202020204" pitchFamily="34" charset="0"/>
                </a:rPr>
                <a:t>Website</a:t>
              </a:r>
              <a:endParaRPr lang="id-ID" sz="1400" dirty="0" smtClean="0">
                <a:latin typeface="Trebuchet MS" panose="020B0603020202020204" pitchFamily="34" charset="0"/>
              </a:endParaRPr>
            </a:p>
            <a:p>
              <a:r>
                <a:rPr lang="id-ID" sz="1400" dirty="0">
                  <a:latin typeface="Trebuchet MS" panose="020B0603020202020204" pitchFamily="34" charset="0"/>
                </a:rPr>
                <a:t>www.ombudsman.org.uk</a:t>
              </a:r>
              <a:endParaRPr lang="id-ID" sz="1400" dirty="0" smtClean="0">
                <a:latin typeface="Trebuchet MS" panose="020B0603020202020204" pitchFamily="34" charset="0"/>
              </a:endParaRPr>
            </a:p>
          </p:txBody>
        </p:sp>
        <p:sp>
          <p:nvSpPr>
            <p:cNvPr id="6" name="Freeform 83"/>
            <p:cNvSpPr>
              <a:spLocks noEditPoints="1"/>
            </p:cNvSpPr>
            <p:nvPr/>
          </p:nvSpPr>
          <p:spPr bwMode="auto">
            <a:xfrm>
              <a:off x="4962657" y="1669017"/>
              <a:ext cx="222485" cy="222485"/>
            </a:xfrm>
            <a:custGeom>
              <a:avLst/>
              <a:gdLst/>
              <a:ahLst/>
              <a:cxnLst>
                <a:cxn ang="0">
                  <a:pos x="64" y="128"/>
                </a:cxn>
                <a:cxn ang="0">
                  <a:pos x="128" y="66"/>
                </a:cxn>
                <a:cxn ang="0">
                  <a:pos x="128" y="64"/>
                </a:cxn>
                <a:cxn ang="0">
                  <a:pos x="0" y="64"/>
                </a:cxn>
                <a:cxn ang="0">
                  <a:pos x="0" y="66"/>
                </a:cxn>
                <a:cxn ang="0">
                  <a:pos x="100" y="91"/>
                </a:cxn>
                <a:cxn ang="0">
                  <a:pos x="84" y="68"/>
                </a:cxn>
                <a:cxn ang="0">
                  <a:pos x="100" y="91"/>
                </a:cxn>
                <a:cxn ang="0">
                  <a:pos x="124" y="68"/>
                </a:cxn>
                <a:cxn ang="0">
                  <a:pos x="103" y="93"/>
                </a:cxn>
                <a:cxn ang="0">
                  <a:pos x="50" y="89"/>
                </a:cxn>
                <a:cxn ang="0">
                  <a:pos x="78" y="89"/>
                </a:cxn>
                <a:cxn ang="0">
                  <a:pos x="50" y="89"/>
                </a:cxn>
                <a:cxn ang="0">
                  <a:pos x="30" y="95"/>
                </a:cxn>
                <a:cxn ang="0">
                  <a:pos x="56" y="123"/>
                </a:cxn>
                <a:cxn ang="0">
                  <a:pos x="64" y="44"/>
                </a:cxn>
                <a:cxn ang="0">
                  <a:pos x="80" y="64"/>
                </a:cxn>
                <a:cxn ang="0">
                  <a:pos x="49" y="43"/>
                </a:cxn>
                <a:cxn ang="0">
                  <a:pos x="79" y="85"/>
                </a:cxn>
                <a:cxn ang="0">
                  <a:pos x="49" y="85"/>
                </a:cxn>
                <a:cxn ang="0">
                  <a:pos x="80" y="68"/>
                </a:cxn>
                <a:cxn ang="0">
                  <a:pos x="98" y="95"/>
                </a:cxn>
                <a:cxn ang="0">
                  <a:pos x="82" y="90"/>
                </a:cxn>
                <a:cxn ang="0">
                  <a:pos x="83" y="42"/>
                </a:cxn>
                <a:cxn ang="0">
                  <a:pos x="104" y="64"/>
                </a:cxn>
                <a:cxn ang="0">
                  <a:pos x="82" y="38"/>
                </a:cxn>
                <a:cxn ang="0">
                  <a:pos x="98" y="33"/>
                </a:cxn>
                <a:cxn ang="0">
                  <a:pos x="78" y="39"/>
                </a:cxn>
                <a:cxn ang="0">
                  <a:pos x="50" y="39"/>
                </a:cxn>
                <a:cxn ang="0">
                  <a:pos x="78" y="39"/>
                </a:cxn>
                <a:cxn ang="0">
                  <a:pos x="30" y="33"/>
                </a:cxn>
                <a:cxn ang="0">
                  <a:pos x="46" y="38"/>
                </a:cxn>
                <a:cxn ang="0">
                  <a:pos x="44" y="64"/>
                </a:cxn>
                <a:cxn ang="0">
                  <a:pos x="28" y="37"/>
                </a:cxn>
                <a:cxn ang="0">
                  <a:pos x="44" y="68"/>
                </a:cxn>
                <a:cxn ang="0">
                  <a:pos x="28" y="91"/>
                </a:cxn>
                <a:cxn ang="0">
                  <a:pos x="44" y="68"/>
                </a:cxn>
                <a:cxn ang="0">
                  <a:pos x="15" y="98"/>
                </a:cxn>
                <a:cxn ang="0">
                  <a:pos x="20" y="68"/>
                </a:cxn>
                <a:cxn ang="0">
                  <a:pos x="17" y="102"/>
                </a:cxn>
                <a:cxn ang="0">
                  <a:pos x="43" y="120"/>
                </a:cxn>
                <a:cxn ang="0">
                  <a:pos x="85" y="120"/>
                </a:cxn>
                <a:cxn ang="0">
                  <a:pos x="111" y="102"/>
                </a:cxn>
                <a:cxn ang="0">
                  <a:pos x="108" y="64"/>
                </a:cxn>
                <a:cxn ang="0">
                  <a:pos x="113" y="30"/>
                </a:cxn>
                <a:cxn ang="0">
                  <a:pos x="108" y="64"/>
                </a:cxn>
                <a:cxn ang="0">
                  <a:pos x="102" y="32"/>
                </a:cxn>
                <a:cxn ang="0">
                  <a:pos x="111" y="26"/>
                </a:cxn>
                <a:cxn ang="0">
                  <a:pos x="26" y="32"/>
                </a:cxn>
                <a:cxn ang="0">
                  <a:pos x="43" y="8"/>
                </a:cxn>
                <a:cxn ang="0">
                  <a:pos x="25" y="35"/>
                </a:cxn>
                <a:cxn ang="0">
                  <a:pos x="4" y="64"/>
                </a:cxn>
              </a:cxnLst>
              <a:rect l="0" t="0" r="r" b="b"/>
              <a:pathLst>
                <a:path w="128" h="128">
                  <a:moveTo>
                    <a:pt x="0" y="67"/>
                  </a:moveTo>
                  <a:cubicBezTo>
                    <a:pt x="2" y="101"/>
                    <a:pt x="30" y="128"/>
                    <a:pt x="64" y="128"/>
                  </a:cubicBezTo>
                  <a:cubicBezTo>
                    <a:pt x="98" y="128"/>
                    <a:pt x="126" y="101"/>
                    <a:pt x="128" y="67"/>
                  </a:cubicBezTo>
                  <a:cubicBezTo>
                    <a:pt x="128" y="66"/>
                    <a:pt x="128" y="66"/>
                    <a:pt x="128" y="66"/>
                  </a:cubicBezTo>
                  <a:cubicBezTo>
                    <a:pt x="128" y="66"/>
                    <a:pt x="128" y="66"/>
                    <a:pt x="128" y="66"/>
                  </a:cubicBezTo>
                  <a:cubicBezTo>
                    <a:pt x="128" y="65"/>
                    <a:pt x="128" y="65"/>
                    <a:pt x="128" y="64"/>
                  </a:cubicBezTo>
                  <a:cubicBezTo>
                    <a:pt x="128" y="29"/>
                    <a:pt x="99" y="0"/>
                    <a:pt x="64" y="0"/>
                  </a:cubicBezTo>
                  <a:cubicBezTo>
                    <a:pt x="29" y="0"/>
                    <a:pt x="0" y="29"/>
                    <a:pt x="0" y="64"/>
                  </a:cubicBezTo>
                  <a:cubicBezTo>
                    <a:pt x="0" y="65"/>
                    <a:pt x="0" y="65"/>
                    <a:pt x="0" y="66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0" y="66"/>
                    <a:pt x="0" y="67"/>
                  </a:cubicBezTo>
                  <a:close/>
                  <a:moveTo>
                    <a:pt x="100" y="91"/>
                  </a:moveTo>
                  <a:cubicBezTo>
                    <a:pt x="94" y="89"/>
                    <a:pt x="89" y="87"/>
                    <a:pt x="83" y="86"/>
                  </a:cubicBezTo>
                  <a:cubicBezTo>
                    <a:pt x="83" y="80"/>
                    <a:pt x="84" y="74"/>
                    <a:pt x="84" y="68"/>
                  </a:cubicBezTo>
                  <a:cubicBezTo>
                    <a:pt x="104" y="68"/>
                    <a:pt x="104" y="68"/>
                    <a:pt x="104" y="68"/>
                  </a:cubicBezTo>
                  <a:cubicBezTo>
                    <a:pt x="104" y="76"/>
                    <a:pt x="102" y="84"/>
                    <a:pt x="100" y="91"/>
                  </a:cubicBezTo>
                  <a:close/>
                  <a:moveTo>
                    <a:pt x="108" y="68"/>
                  </a:moveTo>
                  <a:cubicBezTo>
                    <a:pt x="124" y="68"/>
                    <a:pt x="124" y="68"/>
                    <a:pt x="124" y="68"/>
                  </a:cubicBezTo>
                  <a:cubicBezTo>
                    <a:pt x="123" y="79"/>
                    <a:pt x="119" y="90"/>
                    <a:pt x="113" y="98"/>
                  </a:cubicBezTo>
                  <a:cubicBezTo>
                    <a:pt x="110" y="96"/>
                    <a:pt x="107" y="94"/>
                    <a:pt x="103" y="93"/>
                  </a:cubicBezTo>
                  <a:cubicBezTo>
                    <a:pt x="106" y="85"/>
                    <a:pt x="107" y="77"/>
                    <a:pt x="108" y="68"/>
                  </a:cubicBezTo>
                  <a:close/>
                  <a:moveTo>
                    <a:pt x="50" y="89"/>
                  </a:moveTo>
                  <a:cubicBezTo>
                    <a:pt x="54" y="88"/>
                    <a:pt x="59" y="88"/>
                    <a:pt x="64" y="88"/>
                  </a:cubicBezTo>
                  <a:cubicBezTo>
                    <a:pt x="69" y="88"/>
                    <a:pt x="74" y="88"/>
                    <a:pt x="78" y="89"/>
                  </a:cubicBezTo>
                  <a:cubicBezTo>
                    <a:pt x="76" y="110"/>
                    <a:pt x="70" y="124"/>
                    <a:pt x="64" y="124"/>
                  </a:cubicBezTo>
                  <a:cubicBezTo>
                    <a:pt x="58" y="124"/>
                    <a:pt x="52" y="110"/>
                    <a:pt x="50" y="89"/>
                  </a:cubicBezTo>
                  <a:close/>
                  <a:moveTo>
                    <a:pt x="56" y="123"/>
                  </a:moveTo>
                  <a:cubicBezTo>
                    <a:pt x="45" y="119"/>
                    <a:pt x="35" y="109"/>
                    <a:pt x="30" y="95"/>
                  </a:cubicBezTo>
                  <a:cubicBezTo>
                    <a:pt x="35" y="93"/>
                    <a:pt x="40" y="91"/>
                    <a:pt x="46" y="90"/>
                  </a:cubicBezTo>
                  <a:cubicBezTo>
                    <a:pt x="48" y="104"/>
                    <a:pt x="51" y="116"/>
                    <a:pt x="56" y="123"/>
                  </a:cubicBezTo>
                  <a:close/>
                  <a:moveTo>
                    <a:pt x="49" y="43"/>
                  </a:moveTo>
                  <a:cubicBezTo>
                    <a:pt x="54" y="44"/>
                    <a:pt x="59" y="44"/>
                    <a:pt x="64" y="44"/>
                  </a:cubicBezTo>
                  <a:cubicBezTo>
                    <a:pt x="69" y="44"/>
                    <a:pt x="74" y="44"/>
                    <a:pt x="79" y="43"/>
                  </a:cubicBezTo>
                  <a:cubicBezTo>
                    <a:pt x="80" y="49"/>
                    <a:pt x="80" y="56"/>
                    <a:pt x="80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56"/>
                    <a:pt x="48" y="49"/>
                    <a:pt x="49" y="43"/>
                  </a:cubicBezTo>
                  <a:close/>
                  <a:moveTo>
                    <a:pt x="80" y="68"/>
                  </a:moveTo>
                  <a:cubicBezTo>
                    <a:pt x="80" y="74"/>
                    <a:pt x="79" y="80"/>
                    <a:pt x="79" y="85"/>
                  </a:cubicBezTo>
                  <a:cubicBezTo>
                    <a:pt x="74" y="84"/>
                    <a:pt x="69" y="84"/>
                    <a:pt x="64" y="84"/>
                  </a:cubicBezTo>
                  <a:cubicBezTo>
                    <a:pt x="59" y="84"/>
                    <a:pt x="54" y="84"/>
                    <a:pt x="49" y="85"/>
                  </a:cubicBezTo>
                  <a:cubicBezTo>
                    <a:pt x="49" y="80"/>
                    <a:pt x="48" y="74"/>
                    <a:pt x="48" y="68"/>
                  </a:cubicBezTo>
                  <a:lnTo>
                    <a:pt x="80" y="68"/>
                  </a:lnTo>
                  <a:close/>
                  <a:moveTo>
                    <a:pt x="82" y="90"/>
                  </a:moveTo>
                  <a:cubicBezTo>
                    <a:pt x="88" y="91"/>
                    <a:pt x="93" y="93"/>
                    <a:pt x="98" y="95"/>
                  </a:cubicBezTo>
                  <a:cubicBezTo>
                    <a:pt x="93" y="109"/>
                    <a:pt x="83" y="119"/>
                    <a:pt x="72" y="123"/>
                  </a:cubicBezTo>
                  <a:cubicBezTo>
                    <a:pt x="77" y="116"/>
                    <a:pt x="80" y="104"/>
                    <a:pt x="82" y="90"/>
                  </a:cubicBezTo>
                  <a:close/>
                  <a:moveTo>
                    <a:pt x="84" y="64"/>
                  </a:moveTo>
                  <a:cubicBezTo>
                    <a:pt x="84" y="57"/>
                    <a:pt x="84" y="49"/>
                    <a:pt x="83" y="42"/>
                  </a:cubicBezTo>
                  <a:cubicBezTo>
                    <a:pt x="89" y="41"/>
                    <a:pt x="94" y="39"/>
                    <a:pt x="100" y="37"/>
                  </a:cubicBezTo>
                  <a:cubicBezTo>
                    <a:pt x="102" y="45"/>
                    <a:pt x="104" y="54"/>
                    <a:pt x="104" y="64"/>
                  </a:cubicBezTo>
                  <a:lnTo>
                    <a:pt x="84" y="64"/>
                  </a:lnTo>
                  <a:close/>
                  <a:moveTo>
                    <a:pt x="82" y="38"/>
                  </a:moveTo>
                  <a:cubicBezTo>
                    <a:pt x="80" y="24"/>
                    <a:pt x="77" y="12"/>
                    <a:pt x="72" y="5"/>
                  </a:cubicBezTo>
                  <a:cubicBezTo>
                    <a:pt x="83" y="9"/>
                    <a:pt x="93" y="19"/>
                    <a:pt x="98" y="33"/>
                  </a:cubicBezTo>
                  <a:cubicBezTo>
                    <a:pt x="93" y="35"/>
                    <a:pt x="88" y="37"/>
                    <a:pt x="82" y="38"/>
                  </a:cubicBezTo>
                  <a:close/>
                  <a:moveTo>
                    <a:pt x="78" y="39"/>
                  </a:moveTo>
                  <a:cubicBezTo>
                    <a:pt x="74" y="40"/>
                    <a:pt x="69" y="40"/>
                    <a:pt x="64" y="40"/>
                  </a:cubicBezTo>
                  <a:cubicBezTo>
                    <a:pt x="59" y="40"/>
                    <a:pt x="54" y="40"/>
                    <a:pt x="50" y="39"/>
                  </a:cubicBezTo>
                  <a:cubicBezTo>
                    <a:pt x="52" y="18"/>
                    <a:pt x="58" y="4"/>
                    <a:pt x="64" y="4"/>
                  </a:cubicBezTo>
                  <a:cubicBezTo>
                    <a:pt x="70" y="4"/>
                    <a:pt x="76" y="18"/>
                    <a:pt x="78" y="39"/>
                  </a:cubicBezTo>
                  <a:close/>
                  <a:moveTo>
                    <a:pt x="46" y="38"/>
                  </a:moveTo>
                  <a:cubicBezTo>
                    <a:pt x="40" y="37"/>
                    <a:pt x="35" y="35"/>
                    <a:pt x="30" y="33"/>
                  </a:cubicBezTo>
                  <a:cubicBezTo>
                    <a:pt x="35" y="19"/>
                    <a:pt x="45" y="9"/>
                    <a:pt x="56" y="5"/>
                  </a:cubicBezTo>
                  <a:cubicBezTo>
                    <a:pt x="51" y="12"/>
                    <a:pt x="48" y="24"/>
                    <a:pt x="46" y="38"/>
                  </a:cubicBezTo>
                  <a:close/>
                  <a:moveTo>
                    <a:pt x="45" y="42"/>
                  </a:moveTo>
                  <a:cubicBezTo>
                    <a:pt x="44" y="49"/>
                    <a:pt x="44" y="57"/>
                    <a:pt x="4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54"/>
                    <a:pt x="26" y="45"/>
                    <a:pt x="28" y="37"/>
                  </a:cubicBezTo>
                  <a:cubicBezTo>
                    <a:pt x="34" y="39"/>
                    <a:pt x="39" y="41"/>
                    <a:pt x="45" y="42"/>
                  </a:cubicBezTo>
                  <a:close/>
                  <a:moveTo>
                    <a:pt x="44" y="68"/>
                  </a:moveTo>
                  <a:cubicBezTo>
                    <a:pt x="44" y="74"/>
                    <a:pt x="45" y="80"/>
                    <a:pt x="45" y="86"/>
                  </a:cubicBezTo>
                  <a:cubicBezTo>
                    <a:pt x="39" y="87"/>
                    <a:pt x="34" y="89"/>
                    <a:pt x="28" y="91"/>
                  </a:cubicBezTo>
                  <a:cubicBezTo>
                    <a:pt x="26" y="84"/>
                    <a:pt x="25" y="76"/>
                    <a:pt x="24" y="68"/>
                  </a:cubicBezTo>
                  <a:lnTo>
                    <a:pt x="44" y="68"/>
                  </a:lnTo>
                  <a:close/>
                  <a:moveTo>
                    <a:pt x="25" y="93"/>
                  </a:moveTo>
                  <a:cubicBezTo>
                    <a:pt x="21" y="94"/>
                    <a:pt x="18" y="96"/>
                    <a:pt x="15" y="98"/>
                  </a:cubicBezTo>
                  <a:cubicBezTo>
                    <a:pt x="9" y="90"/>
                    <a:pt x="5" y="79"/>
                    <a:pt x="4" y="68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21" y="77"/>
                    <a:pt x="22" y="85"/>
                    <a:pt x="25" y="93"/>
                  </a:cubicBezTo>
                  <a:close/>
                  <a:moveTo>
                    <a:pt x="17" y="102"/>
                  </a:moveTo>
                  <a:cubicBezTo>
                    <a:pt x="20" y="100"/>
                    <a:pt x="23" y="98"/>
                    <a:pt x="26" y="96"/>
                  </a:cubicBezTo>
                  <a:cubicBezTo>
                    <a:pt x="30" y="106"/>
                    <a:pt x="36" y="114"/>
                    <a:pt x="43" y="120"/>
                  </a:cubicBezTo>
                  <a:cubicBezTo>
                    <a:pt x="33" y="116"/>
                    <a:pt x="24" y="110"/>
                    <a:pt x="17" y="102"/>
                  </a:cubicBezTo>
                  <a:close/>
                  <a:moveTo>
                    <a:pt x="85" y="120"/>
                  </a:moveTo>
                  <a:cubicBezTo>
                    <a:pt x="92" y="114"/>
                    <a:pt x="98" y="106"/>
                    <a:pt x="102" y="96"/>
                  </a:cubicBezTo>
                  <a:cubicBezTo>
                    <a:pt x="105" y="98"/>
                    <a:pt x="108" y="100"/>
                    <a:pt x="111" y="102"/>
                  </a:cubicBezTo>
                  <a:cubicBezTo>
                    <a:pt x="104" y="110"/>
                    <a:pt x="95" y="116"/>
                    <a:pt x="85" y="120"/>
                  </a:cubicBezTo>
                  <a:close/>
                  <a:moveTo>
                    <a:pt x="108" y="64"/>
                  </a:moveTo>
                  <a:cubicBezTo>
                    <a:pt x="108" y="54"/>
                    <a:pt x="106" y="44"/>
                    <a:pt x="103" y="35"/>
                  </a:cubicBezTo>
                  <a:cubicBezTo>
                    <a:pt x="107" y="34"/>
                    <a:pt x="110" y="32"/>
                    <a:pt x="113" y="30"/>
                  </a:cubicBezTo>
                  <a:cubicBezTo>
                    <a:pt x="120" y="39"/>
                    <a:pt x="124" y="51"/>
                    <a:pt x="124" y="64"/>
                  </a:cubicBezTo>
                  <a:lnTo>
                    <a:pt x="108" y="64"/>
                  </a:lnTo>
                  <a:close/>
                  <a:moveTo>
                    <a:pt x="111" y="26"/>
                  </a:moveTo>
                  <a:cubicBezTo>
                    <a:pt x="108" y="28"/>
                    <a:pt x="105" y="30"/>
                    <a:pt x="102" y="32"/>
                  </a:cubicBezTo>
                  <a:cubicBezTo>
                    <a:pt x="98" y="22"/>
                    <a:pt x="92" y="14"/>
                    <a:pt x="85" y="8"/>
                  </a:cubicBezTo>
                  <a:cubicBezTo>
                    <a:pt x="95" y="12"/>
                    <a:pt x="104" y="18"/>
                    <a:pt x="111" y="26"/>
                  </a:cubicBezTo>
                  <a:close/>
                  <a:moveTo>
                    <a:pt x="43" y="8"/>
                  </a:moveTo>
                  <a:cubicBezTo>
                    <a:pt x="36" y="14"/>
                    <a:pt x="30" y="22"/>
                    <a:pt x="26" y="32"/>
                  </a:cubicBezTo>
                  <a:cubicBezTo>
                    <a:pt x="23" y="30"/>
                    <a:pt x="20" y="28"/>
                    <a:pt x="17" y="26"/>
                  </a:cubicBezTo>
                  <a:cubicBezTo>
                    <a:pt x="24" y="18"/>
                    <a:pt x="33" y="12"/>
                    <a:pt x="43" y="8"/>
                  </a:cubicBezTo>
                  <a:close/>
                  <a:moveTo>
                    <a:pt x="15" y="30"/>
                  </a:moveTo>
                  <a:cubicBezTo>
                    <a:pt x="18" y="32"/>
                    <a:pt x="21" y="34"/>
                    <a:pt x="25" y="35"/>
                  </a:cubicBezTo>
                  <a:cubicBezTo>
                    <a:pt x="22" y="44"/>
                    <a:pt x="20" y="54"/>
                    <a:pt x="20" y="64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4" y="51"/>
                    <a:pt x="8" y="39"/>
                    <a:pt x="15" y="3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3200">
                <a:latin typeface="Trebuchet MS" panose="020B0603020202020204" pitchFamily="34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4857881" y="3109900"/>
              <a:ext cx="428628" cy="428628"/>
            </a:xfrm>
            <a:prstGeom prst="roundRect">
              <a:avLst>
                <a:gd name="adj" fmla="val 4534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320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7" name="Freeform 353"/>
            <p:cNvSpPr>
              <a:spLocks noEditPoints="1"/>
            </p:cNvSpPr>
            <p:nvPr/>
          </p:nvSpPr>
          <p:spPr bwMode="auto">
            <a:xfrm>
              <a:off x="4974426" y="3218995"/>
              <a:ext cx="198946" cy="167775"/>
            </a:xfrm>
            <a:custGeom>
              <a:avLst/>
              <a:gdLst/>
              <a:ahLst/>
              <a:cxnLst>
                <a:cxn ang="0">
                  <a:pos x="80" y="2"/>
                </a:cxn>
                <a:cxn ang="0">
                  <a:pos x="72" y="2"/>
                </a:cxn>
                <a:cxn ang="0">
                  <a:pos x="1" y="44"/>
                </a:cxn>
                <a:cxn ang="0">
                  <a:pos x="0" y="46"/>
                </a:cxn>
                <a:cxn ang="0">
                  <a:pos x="0" y="122"/>
                </a:cxn>
                <a:cxn ang="0">
                  <a:pos x="6" y="128"/>
                </a:cxn>
                <a:cxn ang="0">
                  <a:pos x="146" y="128"/>
                </a:cxn>
                <a:cxn ang="0">
                  <a:pos x="152" y="122"/>
                </a:cxn>
                <a:cxn ang="0">
                  <a:pos x="152" y="46"/>
                </a:cxn>
                <a:cxn ang="0">
                  <a:pos x="151" y="44"/>
                </a:cxn>
                <a:cxn ang="0">
                  <a:pos x="80" y="2"/>
                </a:cxn>
                <a:cxn ang="0">
                  <a:pos x="74" y="5"/>
                </a:cxn>
                <a:cxn ang="0">
                  <a:pos x="74" y="5"/>
                </a:cxn>
                <a:cxn ang="0">
                  <a:pos x="76" y="4"/>
                </a:cxn>
                <a:cxn ang="0">
                  <a:pos x="78" y="5"/>
                </a:cxn>
                <a:cxn ang="0">
                  <a:pos x="78" y="5"/>
                </a:cxn>
                <a:cxn ang="0">
                  <a:pos x="147" y="47"/>
                </a:cxn>
                <a:cxn ang="0">
                  <a:pos x="97" y="76"/>
                </a:cxn>
                <a:cxn ang="0">
                  <a:pos x="96" y="79"/>
                </a:cxn>
                <a:cxn ang="0">
                  <a:pos x="98" y="80"/>
                </a:cxn>
                <a:cxn ang="0">
                  <a:pos x="99" y="80"/>
                </a:cxn>
                <a:cxn ang="0">
                  <a:pos x="148" y="51"/>
                </a:cxn>
                <a:cxn ang="0">
                  <a:pos x="148" y="122"/>
                </a:cxn>
                <a:cxn ang="0">
                  <a:pos x="80" y="77"/>
                </a:cxn>
                <a:cxn ang="0">
                  <a:pos x="72" y="76"/>
                </a:cxn>
                <a:cxn ang="0">
                  <a:pos x="4" y="122"/>
                </a:cxn>
                <a:cxn ang="0">
                  <a:pos x="4" y="51"/>
                </a:cxn>
                <a:cxn ang="0">
                  <a:pos x="53" y="80"/>
                </a:cxn>
                <a:cxn ang="0">
                  <a:pos x="54" y="80"/>
                </a:cxn>
                <a:cxn ang="0">
                  <a:pos x="56" y="79"/>
                </a:cxn>
                <a:cxn ang="0">
                  <a:pos x="55" y="76"/>
                </a:cxn>
                <a:cxn ang="0">
                  <a:pos x="5" y="47"/>
                </a:cxn>
                <a:cxn ang="0">
                  <a:pos x="74" y="5"/>
                </a:cxn>
                <a:cxn ang="0">
                  <a:pos x="144" y="124"/>
                </a:cxn>
                <a:cxn ang="0">
                  <a:pos x="8" y="124"/>
                </a:cxn>
                <a:cxn ang="0">
                  <a:pos x="74" y="80"/>
                </a:cxn>
                <a:cxn ang="0">
                  <a:pos x="78" y="80"/>
                </a:cxn>
                <a:cxn ang="0">
                  <a:pos x="144" y="124"/>
                </a:cxn>
              </a:cxnLst>
              <a:rect l="0" t="0" r="r" b="b"/>
              <a:pathLst>
                <a:path w="152" h="128">
                  <a:moveTo>
                    <a:pt x="80" y="2"/>
                  </a:moveTo>
                  <a:cubicBezTo>
                    <a:pt x="78" y="0"/>
                    <a:pt x="74" y="0"/>
                    <a:pt x="72" y="2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5"/>
                    <a:pt x="0" y="45"/>
                    <a:pt x="0" y="46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5"/>
                    <a:pt x="3" y="128"/>
                    <a:pt x="6" y="128"/>
                  </a:cubicBezTo>
                  <a:cubicBezTo>
                    <a:pt x="146" y="128"/>
                    <a:pt x="146" y="128"/>
                    <a:pt x="146" y="128"/>
                  </a:cubicBezTo>
                  <a:cubicBezTo>
                    <a:pt x="149" y="128"/>
                    <a:pt x="152" y="125"/>
                    <a:pt x="152" y="122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2" y="45"/>
                    <a:pt x="152" y="45"/>
                    <a:pt x="151" y="44"/>
                  </a:cubicBezTo>
                  <a:lnTo>
                    <a:pt x="80" y="2"/>
                  </a:lnTo>
                  <a:close/>
                  <a:moveTo>
                    <a:pt x="74" y="5"/>
                  </a:moveTo>
                  <a:cubicBezTo>
                    <a:pt x="74" y="5"/>
                    <a:pt x="74" y="5"/>
                    <a:pt x="74" y="5"/>
                  </a:cubicBezTo>
                  <a:cubicBezTo>
                    <a:pt x="75" y="4"/>
                    <a:pt x="75" y="4"/>
                    <a:pt x="76" y="4"/>
                  </a:cubicBezTo>
                  <a:cubicBezTo>
                    <a:pt x="77" y="4"/>
                    <a:pt x="77" y="4"/>
                    <a:pt x="78" y="5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147" y="47"/>
                    <a:pt x="147" y="47"/>
                    <a:pt x="147" y="47"/>
                  </a:cubicBezTo>
                  <a:cubicBezTo>
                    <a:pt x="97" y="76"/>
                    <a:pt x="97" y="76"/>
                    <a:pt x="97" y="76"/>
                  </a:cubicBezTo>
                  <a:cubicBezTo>
                    <a:pt x="96" y="77"/>
                    <a:pt x="96" y="78"/>
                    <a:pt x="96" y="79"/>
                  </a:cubicBezTo>
                  <a:cubicBezTo>
                    <a:pt x="97" y="80"/>
                    <a:pt x="97" y="80"/>
                    <a:pt x="98" y="80"/>
                  </a:cubicBezTo>
                  <a:cubicBezTo>
                    <a:pt x="98" y="80"/>
                    <a:pt x="99" y="80"/>
                    <a:pt x="99" y="80"/>
                  </a:cubicBezTo>
                  <a:cubicBezTo>
                    <a:pt x="148" y="51"/>
                    <a:pt x="148" y="51"/>
                    <a:pt x="148" y="51"/>
                  </a:cubicBezTo>
                  <a:cubicBezTo>
                    <a:pt x="148" y="122"/>
                    <a:pt x="148" y="122"/>
                    <a:pt x="148" y="122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78" y="75"/>
                    <a:pt x="74" y="75"/>
                    <a:pt x="72" y="76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53" y="80"/>
                    <a:pt x="53" y="80"/>
                    <a:pt x="53" y="80"/>
                  </a:cubicBezTo>
                  <a:cubicBezTo>
                    <a:pt x="53" y="80"/>
                    <a:pt x="54" y="80"/>
                    <a:pt x="54" y="80"/>
                  </a:cubicBezTo>
                  <a:cubicBezTo>
                    <a:pt x="55" y="80"/>
                    <a:pt x="55" y="80"/>
                    <a:pt x="56" y="79"/>
                  </a:cubicBezTo>
                  <a:cubicBezTo>
                    <a:pt x="56" y="78"/>
                    <a:pt x="56" y="77"/>
                    <a:pt x="55" y="76"/>
                  </a:cubicBezTo>
                  <a:cubicBezTo>
                    <a:pt x="5" y="47"/>
                    <a:pt x="5" y="47"/>
                    <a:pt x="5" y="47"/>
                  </a:cubicBezTo>
                  <a:lnTo>
                    <a:pt x="74" y="5"/>
                  </a:lnTo>
                  <a:close/>
                  <a:moveTo>
                    <a:pt x="144" y="124"/>
                  </a:moveTo>
                  <a:cubicBezTo>
                    <a:pt x="8" y="124"/>
                    <a:pt x="8" y="124"/>
                    <a:pt x="8" y="124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75" y="79"/>
                    <a:pt x="77" y="79"/>
                    <a:pt x="78" y="80"/>
                  </a:cubicBezTo>
                  <a:lnTo>
                    <a:pt x="144" y="124"/>
                  </a:lnTo>
                  <a:close/>
                </a:path>
              </a:pathLst>
            </a:custGeom>
            <a:solidFill>
              <a:schemeClr val="bg1"/>
            </a:solidFill>
            <a:ln w="127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3200">
                <a:latin typeface="Trebuchet MS" panose="020B0603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317937" y="3047215"/>
              <a:ext cx="378841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latin typeface="Trebuchet MS" panose="020B0603020202020204" pitchFamily="34" charset="0"/>
                </a:rPr>
                <a:t>Email</a:t>
              </a:r>
              <a:endParaRPr lang="en-GB" sz="1600" dirty="0">
                <a:latin typeface="Trebuchet MS" panose="020B0603020202020204" pitchFamily="34" charset="0"/>
              </a:endParaRPr>
            </a:p>
            <a:p>
              <a:r>
                <a:rPr lang="en-GB" sz="1400" dirty="0" smtClean="0">
                  <a:latin typeface="Trebuchet MS" panose="020B0603020202020204" pitchFamily="34" charset="0"/>
                </a:rPr>
                <a:t>liaisonmanagers@ombudsman.org.uk</a:t>
              </a:r>
              <a:endParaRPr lang="en-GB" sz="1400" dirty="0">
                <a:latin typeface="Trebuchet MS" panose="020B0603020202020204" pitchFamily="34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857881" y="2256896"/>
              <a:ext cx="428628" cy="428628"/>
            </a:xfrm>
            <a:prstGeom prst="roundRect">
              <a:avLst>
                <a:gd name="adj" fmla="val 5545"/>
              </a:avLst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320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grpSp>
          <p:nvGrpSpPr>
            <p:cNvPr id="11" name="Group 36"/>
            <p:cNvGrpSpPr/>
            <p:nvPr/>
          </p:nvGrpSpPr>
          <p:grpSpPr>
            <a:xfrm>
              <a:off x="5007640" y="2363835"/>
              <a:ext cx="132518" cy="222485"/>
              <a:chOff x="2546351" y="435482"/>
              <a:chExt cx="173038" cy="290513"/>
            </a:xfrm>
            <a:solidFill>
              <a:schemeClr val="bg1"/>
            </a:solidFill>
          </p:grpSpPr>
          <p:sp>
            <p:nvSpPr>
              <p:cNvPr id="13" name="Freeform 143"/>
              <p:cNvSpPr>
                <a:spLocks noEditPoints="1"/>
              </p:cNvSpPr>
              <p:nvPr/>
            </p:nvSpPr>
            <p:spPr bwMode="auto">
              <a:xfrm>
                <a:off x="2546351" y="435482"/>
                <a:ext cx="173038" cy="290513"/>
              </a:xfrm>
              <a:custGeom>
                <a:avLst/>
                <a:gdLst/>
                <a:ahLst/>
                <a:cxnLst>
                  <a:cxn ang="0">
                    <a:pos x="6" y="128"/>
                  </a:cxn>
                  <a:cxn ang="0">
                    <a:pos x="70" y="128"/>
                  </a:cxn>
                  <a:cxn ang="0">
                    <a:pos x="76" y="122"/>
                  </a:cxn>
                  <a:cxn ang="0">
                    <a:pos x="76" y="6"/>
                  </a:cxn>
                  <a:cxn ang="0">
                    <a:pos x="70" y="0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0" y="122"/>
                  </a:cxn>
                  <a:cxn ang="0">
                    <a:pos x="6" y="128"/>
                  </a:cxn>
                  <a:cxn ang="0">
                    <a:pos x="4" y="6"/>
                  </a:cxn>
                  <a:cxn ang="0">
                    <a:pos x="6" y="4"/>
                  </a:cxn>
                  <a:cxn ang="0">
                    <a:pos x="70" y="4"/>
                  </a:cxn>
                  <a:cxn ang="0">
                    <a:pos x="72" y="6"/>
                  </a:cxn>
                  <a:cxn ang="0">
                    <a:pos x="72" y="122"/>
                  </a:cxn>
                  <a:cxn ang="0">
                    <a:pos x="70" y="124"/>
                  </a:cxn>
                  <a:cxn ang="0">
                    <a:pos x="6" y="124"/>
                  </a:cxn>
                  <a:cxn ang="0">
                    <a:pos x="4" y="122"/>
                  </a:cxn>
                  <a:cxn ang="0">
                    <a:pos x="4" y="6"/>
                  </a:cxn>
                </a:cxnLst>
                <a:rect l="0" t="0" r="r" b="b"/>
                <a:pathLst>
                  <a:path w="76" h="128">
                    <a:moveTo>
                      <a:pt x="6" y="128"/>
                    </a:moveTo>
                    <a:cubicBezTo>
                      <a:pt x="70" y="128"/>
                      <a:pt x="70" y="128"/>
                      <a:pt x="70" y="128"/>
                    </a:cubicBezTo>
                    <a:cubicBezTo>
                      <a:pt x="73" y="128"/>
                      <a:pt x="76" y="125"/>
                      <a:pt x="76" y="122"/>
                    </a:cubicBezTo>
                    <a:cubicBezTo>
                      <a:pt x="76" y="6"/>
                      <a:pt x="76" y="6"/>
                      <a:pt x="76" y="6"/>
                    </a:cubicBezTo>
                    <a:cubicBezTo>
                      <a:pt x="76" y="3"/>
                      <a:pt x="73" y="0"/>
                      <a:pt x="7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25"/>
                      <a:pt x="3" y="128"/>
                      <a:pt x="6" y="128"/>
                    </a:cubicBezTo>
                    <a:close/>
                    <a:moveTo>
                      <a:pt x="4" y="6"/>
                    </a:moveTo>
                    <a:cubicBezTo>
                      <a:pt x="4" y="5"/>
                      <a:pt x="5" y="4"/>
                      <a:pt x="6" y="4"/>
                    </a:cubicBezTo>
                    <a:cubicBezTo>
                      <a:pt x="70" y="4"/>
                      <a:pt x="70" y="4"/>
                      <a:pt x="70" y="4"/>
                    </a:cubicBezTo>
                    <a:cubicBezTo>
                      <a:pt x="71" y="4"/>
                      <a:pt x="72" y="5"/>
                      <a:pt x="72" y="6"/>
                    </a:cubicBezTo>
                    <a:cubicBezTo>
                      <a:pt x="72" y="122"/>
                      <a:pt x="72" y="122"/>
                      <a:pt x="72" y="122"/>
                    </a:cubicBezTo>
                    <a:cubicBezTo>
                      <a:pt x="72" y="123"/>
                      <a:pt x="71" y="124"/>
                      <a:pt x="70" y="124"/>
                    </a:cubicBezTo>
                    <a:cubicBezTo>
                      <a:pt x="6" y="124"/>
                      <a:pt x="6" y="124"/>
                      <a:pt x="6" y="124"/>
                    </a:cubicBezTo>
                    <a:cubicBezTo>
                      <a:pt x="5" y="124"/>
                      <a:pt x="4" y="123"/>
                      <a:pt x="4" y="122"/>
                    </a:cubicBezTo>
                    <a:lnTo>
                      <a:pt x="4" y="6"/>
                    </a:lnTo>
                    <a:close/>
                  </a:path>
                </a:pathLst>
              </a:custGeom>
              <a:grpFill/>
              <a:ln w="1270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3200">
                  <a:latin typeface="Trebuchet MS" panose="020B0603020202020204" pitchFamily="34" charset="0"/>
                </a:endParaRPr>
              </a:p>
            </p:txBody>
          </p:sp>
          <p:sp>
            <p:nvSpPr>
              <p:cNvPr id="14" name="Freeform 144"/>
              <p:cNvSpPr>
                <a:spLocks noEditPoints="1"/>
              </p:cNvSpPr>
              <p:nvPr/>
            </p:nvSpPr>
            <p:spPr bwMode="auto">
              <a:xfrm>
                <a:off x="2563814" y="481519"/>
                <a:ext cx="136525" cy="200024"/>
              </a:xfrm>
              <a:custGeom>
                <a:avLst/>
                <a:gdLst/>
                <a:ahLst/>
                <a:cxnLst>
                  <a:cxn ang="0">
                    <a:pos x="2" y="88"/>
                  </a:cxn>
                  <a:cxn ang="0">
                    <a:pos x="58" y="88"/>
                  </a:cxn>
                  <a:cxn ang="0">
                    <a:pos x="60" y="86"/>
                  </a:cxn>
                  <a:cxn ang="0">
                    <a:pos x="60" y="2"/>
                  </a:cxn>
                  <a:cxn ang="0">
                    <a:pos x="58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86"/>
                  </a:cxn>
                  <a:cxn ang="0">
                    <a:pos x="2" y="88"/>
                  </a:cxn>
                  <a:cxn ang="0">
                    <a:pos x="4" y="4"/>
                  </a:cxn>
                  <a:cxn ang="0">
                    <a:pos x="56" y="4"/>
                  </a:cxn>
                  <a:cxn ang="0">
                    <a:pos x="56" y="84"/>
                  </a:cxn>
                  <a:cxn ang="0">
                    <a:pos x="4" y="84"/>
                  </a:cxn>
                  <a:cxn ang="0">
                    <a:pos x="4" y="4"/>
                  </a:cxn>
                </a:cxnLst>
                <a:rect l="0" t="0" r="r" b="b"/>
                <a:pathLst>
                  <a:path w="60" h="88">
                    <a:moveTo>
                      <a:pt x="2" y="88"/>
                    </a:moveTo>
                    <a:cubicBezTo>
                      <a:pt x="58" y="88"/>
                      <a:pt x="58" y="88"/>
                      <a:pt x="58" y="88"/>
                    </a:cubicBezTo>
                    <a:cubicBezTo>
                      <a:pt x="59" y="88"/>
                      <a:pt x="60" y="87"/>
                      <a:pt x="60" y="86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60" y="1"/>
                      <a:pt x="59" y="0"/>
                      <a:pt x="58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7"/>
                      <a:pt x="1" y="88"/>
                      <a:pt x="2" y="88"/>
                    </a:cubicBezTo>
                    <a:close/>
                    <a:moveTo>
                      <a:pt x="4" y="4"/>
                    </a:moveTo>
                    <a:cubicBezTo>
                      <a:pt x="56" y="4"/>
                      <a:pt x="56" y="4"/>
                      <a:pt x="56" y="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4" y="84"/>
                      <a:pt x="4" y="84"/>
                      <a:pt x="4" y="84"/>
                    </a:cubicBezTo>
                    <a:lnTo>
                      <a:pt x="4" y="4"/>
                    </a:lnTo>
                    <a:close/>
                  </a:path>
                </a:pathLst>
              </a:custGeom>
              <a:grpFill/>
              <a:ln w="1270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3200">
                  <a:latin typeface="Trebuchet MS" panose="020B0603020202020204" pitchFamily="34" charset="0"/>
                </a:endParaRPr>
              </a:p>
            </p:txBody>
          </p:sp>
          <p:sp>
            <p:nvSpPr>
              <p:cNvPr id="15" name="Oval 145"/>
              <p:cNvSpPr>
                <a:spLocks noChangeArrowheads="1"/>
              </p:cNvSpPr>
              <p:nvPr/>
            </p:nvSpPr>
            <p:spPr bwMode="auto">
              <a:xfrm>
                <a:off x="2627314" y="689481"/>
                <a:ext cx="19050" cy="19050"/>
              </a:xfrm>
              <a:prstGeom prst="ellipse">
                <a:avLst/>
              </a:prstGeom>
              <a:grpFill/>
              <a:ln w="1270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3200">
                  <a:latin typeface="Trebuchet MS" panose="020B0603020202020204" pitchFamily="34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5317937" y="2165819"/>
              <a:ext cx="34283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>
                  <a:latin typeface="Trebuchet MS" panose="020B0603020202020204" pitchFamily="34" charset="0"/>
                </a:rPr>
                <a:t>Helpline</a:t>
              </a:r>
              <a:endParaRPr lang="id-ID" sz="1600" dirty="0">
                <a:latin typeface="Trebuchet MS" panose="020B0603020202020204" pitchFamily="34" charset="0"/>
              </a:endParaRPr>
            </a:p>
            <a:p>
              <a:r>
                <a:rPr lang="id-ID" sz="1400" b="1" dirty="0" smtClean="0">
                  <a:latin typeface="Trebuchet MS" panose="020B0603020202020204" pitchFamily="34" charset="0"/>
                </a:rPr>
                <a:t>0345 </a:t>
              </a:r>
              <a:r>
                <a:rPr lang="id-ID" sz="1400" b="1" dirty="0">
                  <a:latin typeface="Trebuchet MS" panose="020B0603020202020204" pitchFamily="34" charset="0"/>
                </a:rPr>
                <a:t>015 </a:t>
              </a:r>
              <a:r>
                <a:rPr lang="id-ID" sz="1400" b="1" dirty="0" smtClean="0">
                  <a:latin typeface="Trebuchet MS" panose="020B0603020202020204" pitchFamily="34" charset="0"/>
                </a:rPr>
                <a:t>4033</a:t>
              </a:r>
              <a:endParaRPr lang="en-GB" sz="1400" b="1" dirty="0" smtClean="0">
                <a:latin typeface="Trebuchet MS" panose="020B0603020202020204" pitchFamily="34" charset="0"/>
              </a:endParaRPr>
            </a:p>
            <a:p>
              <a:r>
                <a:rPr lang="en-GB" sz="1400" b="1" dirty="0">
                  <a:latin typeface="Trebuchet MS" panose="020B0603020202020204" pitchFamily="34" charset="0"/>
                </a:rPr>
                <a:t>8.30am - 5.30pm Monday to Friday</a:t>
              </a:r>
              <a:endParaRPr lang="id-ID" sz="1400" b="1" dirty="0" smtClean="0">
                <a:latin typeface="Trebuchet MS" panose="020B0603020202020204" pitchFamily="34" charset="0"/>
              </a:endParaRPr>
            </a:p>
          </p:txBody>
        </p:sp>
      </p:grpSp>
      <p:sp>
        <p:nvSpPr>
          <p:cNvPr id="37" name="AutoShape 4" descr="Image result for itunes circle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AutoShape 6" descr="Image result for itunes circle ic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AutoShape 8" descr="Image result for itunes circle ico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AutoShape 10" descr="Related imag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AutoShape 12" descr="https://vignette.wikia.nocookie.net/meghan-trainer/images/5/56/ITunes_and_Apple_Music_circle.png/revision/latest?cb=20170305062714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9" name="AutoShape 16" descr="Image result for facebook circle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0" name="AutoShape 18" descr="Image result for facebook circle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55" name="Group 54"/>
          <p:cNvGrpSpPr/>
          <p:nvPr/>
        </p:nvGrpSpPr>
        <p:grpSpPr>
          <a:xfrm>
            <a:off x="5076055" y="2091658"/>
            <a:ext cx="3704724" cy="2136276"/>
            <a:chOff x="5209147" y="1893736"/>
            <a:chExt cx="4054677" cy="2338071"/>
          </a:xfrm>
        </p:grpSpPr>
        <p:sp>
          <p:nvSpPr>
            <p:cNvPr id="33" name="Rectangle 32"/>
            <p:cNvSpPr/>
            <p:nvPr/>
          </p:nvSpPr>
          <p:spPr>
            <a:xfrm>
              <a:off x="5940151" y="2033836"/>
              <a:ext cx="160492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>
                  <a:latin typeface="Trebuchet MS" panose="020B0603020202020204" pitchFamily="34" charset="0"/>
                </a:rPr>
                <a:t>@</a:t>
              </a:r>
              <a:r>
                <a:rPr lang="en-GB" sz="1400" dirty="0" err="1">
                  <a:latin typeface="Trebuchet MS" panose="020B0603020202020204" pitchFamily="34" charset="0"/>
                </a:rPr>
                <a:t>PHSOmbudsman</a:t>
              </a:r>
              <a:endParaRPr lang="en-GB" sz="1400" dirty="0">
                <a:latin typeface="Trebuchet MS" panose="020B0603020202020204" pitchFamily="34" charset="0"/>
              </a:endParaRPr>
            </a:p>
          </p:txBody>
        </p:sp>
        <p:grpSp>
          <p:nvGrpSpPr>
            <p:cNvPr id="34" name="Group 31004"/>
            <p:cNvGrpSpPr/>
            <p:nvPr/>
          </p:nvGrpSpPr>
          <p:grpSpPr>
            <a:xfrm>
              <a:off x="5328115" y="1893736"/>
              <a:ext cx="561886" cy="561884"/>
              <a:chOff x="0" y="-119132"/>
              <a:chExt cx="980686" cy="980679"/>
            </a:xfrm>
          </p:grpSpPr>
          <p:sp>
            <p:nvSpPr>
              <p:cNvPr id="35" name="Shape 31002"/>
              <p:cNvSpPr/>
              <p:nvPr/>
            </p:nvSpPr>
            <p:spPr>
              <a:xfrm>
                <a:off x="0" y="-119132"/>
                <a:ext cx="980686" cy="980679"/>
              </a:xfrm>
              <a:prstGeom prst="ellipse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0716" tIns="10716" rIns="10716" bIns="10716" numCol="1" anchor="ctr">
                <a:noAutofit/>
              </a:bodyPr>
              <a:lstStyle/>
              <a:p>
                <a:pPr defTabSz="128585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844"/>
              </a:p>
            </p:txBody>
          </p:sp>
          <p:sp>
            <p:nvSpPr>
              <p:cNvPr id="36" name="Shape 31003"/>
              <p:cNvSpPr/>
              <p:nvPr/>
            </p:nvSpPr>
            <p:spPr>
              <a:xfrm>
                <a:off x="204722" y="153945"/>
                <a:ext cx="571241" cy="4642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557"/>
                    </a:moveTo>
                    <a:cubicBezTo>
                      <a:pt x="20807" y="2990"/>
                      <a:pt x="19951" y="3284"/>
                      <a:pt x="19056" y="3415"/>
                    </a:cubicBezTo>
                    <a:cubicBezTo>
                      <a:pt x="19970" y="2740"/>
                      <a:pt x="20672" y="1672"/>
                      <a:pt x="21004" y="398"/>
                    </a:cubicBezTo>
                    <a:cubicBezTo>
                      <a:pt x="20148" y="1023"/>
                      <a:pt x="19198" y="1476"/>
                      <a:pt x="18190" y="1722"/>
                    </a:cubicBezTo>
                    <a:cubicBezTo>
                      <a:pt x="17381" y="661"/>
                      <a:pt x="16229" y="0"/>
                      <a:pt x="14955" y="0"/>
                    </a:cubicBezTo>
                    <a:cubicBezTo>
                      <a:pt x="12506" y="0"/>
                      <a:pt x="10523" y="2442"/>
                      <a:pt x="10523" y="5452"/>
                    </a:cubicBezTo>
                    <a:cubicBezTo>
                      <a:pt x="10523" y="5879"/>
                      <a:pt x="10561" y="6296"/>
                      <a:pt x="10637" y="6696"/>
                    </a:cubicBezTo>
                    <a:cubicBezTo>
                      <a:pt x="6955" y="6468"/>
                      <a:pt x="3689" y="4297"/>
                      <a:pt x="1503" y="996"/>
                    </a:cubicBezTo>
                    <a:cubicBezTo>
                      <a:pt x="1120" y="1802"/>
                      <a:pt x="904" y="2740"/>
                      <a:pt x="904" y="3738"/>
                    </a:cubicBezTo>
                    <a:cubicBezTo>
                      <a:pt x="904" y="5631"/>
                      <a:pt x="1686" y="7300"/>
                      <a:pt x="2873" y="8278"/>
                    </a:cubicBezTo>
                    <a:cubicBezTo>
                      <a:pt x="2148" y="8250"/>
                      <a:pt x="1465" y="8004"/>
                      <a:pt x="866" y="7594"/>
                    </a:cubicBezTo>
                    <a:cubicBezTo>
                      <a:pt x="866" y="7618"/>
                      <a:pt x="866" y="7640"/>
                      <a:pt x="866" y="7664"/>
                    </a:cubicBezTo>
                    <a:cubicBezTo>
                      <a:pt x="866" y="10306"/>
                      <a:pt x="2394" y="12509"/>
                      <a:pt x="4422" y="13010"/>
                    </a:cubicBezTo>
                    <a:cubicBezTo>
                      <a:pt x="4051" y="13135"/>
                      <a:pt x="3658" y="13202"/>
                      <a:pt x="3254" y="13202"/>
                    </a:cubicBezTo>
                    <a:cubicBezTo>
                      <a:pt x="2969" y="13202"/>
                      <a:pt x="2691" y="13169"/>
                      <a:pt x="2420" y="13105"/>
                    </a:cubicBezTo>
                    <a:cubicBezTo>
                      <a:pt x="2986" y="15271"/>
                      <a:pt x="4622" y="16848"/>
                      <a:pt x="6561" y="16892"/>
                    </a:cubicBezTo>
                    <a:cubicBezTo>
                      <a:pt x="5045" y="18356"/>
                      <a:pt x="3133" y="19225"/>
                      <a:pt x="1056" y="19225"/>
                    </a:cubicBezTo>
                    <a:cubicBezTo>
                      <a:pt x="698" y="19225"/>
                      <a:pt x="345" y="19202"/>
                      <a:pt x="0" y="19151"/>
                    </a:cubicBezTo>
                    <a:cubicBezTo>
                      <a:pt x="1961" y="20697"/>
                      <a:pt x="4289" y="21600"/>
                      <a:pt x="6793" y="21600"/>
                    </a:cubicBezTo>
                    <a:cubicBezTo>
                      <a:pt x="14942" y="21600"/>
                      <a:pt x="19402" y="13290"/>
                      <a:pt x="19402" y="6084"/>
                    </a:cubicBezTo>
                    <a:cubicBezTo>
                      <a:pt x="19402" y="5847"/>
                      <a:pt x="19396" y="5613"/>
                      <a:pt x="19389" y="5379"/>
                    </a:cubicBezTo>
                    <a:cubicBezTo>
                      <a:pt x="20256" y="4610"/>
                      <a:pt x="21006" y="3650"/>
                      <a:pt x="21600" y="2557"/>
                    </a:cubicBezTo>
                    <a:cubicBezTo>
                      <a:pt x="21600" y="2557"/>
                      <a:pt x="21600" y="2557"/>
                      <a:pt x="21600" y="2557"/>
                    </a:cubicBezTo>
                    <a:close/>
                  </a:path>
                </a:pathLst>
              </a:custGeom>
              <a:solidFill>
                <a:srgbClr val="F4F5F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0716" tIns="10716" rIns="10716" bIns="10716" numCol="1" anchor="ctr">
                <a:noAutofit/>
              </a:bodyPr>
              <a:lstStyle/>
              <a:p>
                <a:pPr defTabSz="128585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844"/>
              </a:p>
            </p:txBody>
          </p:sp>
        </p:grpSp>
        <p:sp>
          <p:nvSpPr>
            <p:cNvPr id="38" name="Rectangle 37"/>
            <p:cNvSpPr/>
            <p:nvPr/>
          </p:nvSpPr>
          <p:spPr>
            <a:xfrm>
              <a:off x="6712960" y="3774185"/>
              <a:ext cx="2550864" cy="3368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latin typeface="Trebuchet MS" panose="020B0603020202020204" pitchFamily="34" charset="0"/>
                </a:rPr>
                <a:t>Radio Ombudsman Podcast</a:t>
              </a:r>
              <a:endParaRPr lang="en-GB" sz="1400" dirty="0">
                <a:latin typeface="Trebuchet MS" panose="020B0603020202020204" pitchFamily="34" charset="0"/>
              </a:endParaRP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5328115" y="3625032"/>
              <a:ext cx="1305812" cy="606775"/>
              <a:chOff x="5259858" y="3895458"/>
              <a:chExt cx="1305812" cy="606775"/>
            </a:xfrm>
          </p:grpSpPr>
          <p:pic>
            <p:nvPicPr>
              <p:cNvPr id="1026" name="Picture 2" descr="Image result for soundcloud circle icon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9858" y="3895458"/>
                <a:ext cx="561887" cy="5618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78798" y="3915361"/>
                <a:ext cx="586872" cy="586872"/>
              </a:xfrm>
              <a:prstGeom prst="rect">
                <a:avLst/>
              </a:prstGeom>
            </p:spPr>
          </p:pic>
        </p:grpSp>
        <p:sp>
          <p:nvSpPr>
            <p:cNvPr id="48" name="Rectangle 47"/>
            <p:cNvSpPr/>
            <p:nvPr/>
          </p:nvSpPr>
          <p:spPr>
            <a:xfrm>
              <a:off x="6047055" y="2656811"/>
              <a:ext cx="2629402" cy="5726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/>
              <a:r>
                <a:rPr lang="en-GB" sz="1400" dirty="0" smtClean="0">
                  <a:latin typeface="Trebuchet MS" panose="020B0603020202020204" pitchFamily="34" charset="0"/>
                </a:rPr>
                <a:t>Parliamentary and </a:t>
              </a:r>
              <a:r>
                <a:rPr lang="en-GB" sz="1400" dirty="0">
                  <a:latin typeface="Trebuchet MS" panose="020B0603020202020204" pitchFamily="34" charset="0"/>
                </a:rPr>
                <a:t>Health Service Ombudsman</a:t>
              </a:r>
            </a:p>
          </p:txBody>
        </p:sp>
        <p:pic>
          <p:nvPicPr>
            <p:cNvPr id="1038" name="Picture 14" descr="Image result for linkedin circle ico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9147" y="2618257"/>
              <a:ext cx="743763" cy="7437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05F74E-C0C2-4F07-8B62-5FAE9D938BE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65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HSO PowerPoint template - Wide Screen 16-9-2018-Light Blue 2019" id="{297F70CB-376A-4C77-973B-1A8A6CA0309B}" vid="{B5BFC116-E3CA-4E97-8947-0264C30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PHSO PowerPoint template - Wide Screen Light Blue 2019</Template>
  <TotalTime>51</TotalTime>
  <Words>253</Words>
  <Application>Microsoft Office PowerPoint</Application>
  <PresentationFormat>On-screen Show (16:9)</PresentationFormat>
  <Paragraphs>48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Gill Sans</vt:lpstr>
      <vt:lpstr>Trebuchet MS</vt:lpstr>
      <vt:lpstr>Office Theme</vt:lpstr>
      <vt:lpstr>Leadership and complaints </vt:lpstr>
      <vt:lpstr>Leadership and complaints</vt:lpstr>
      <vt:lpstr>Leadership and complaints</vt:lpstr>
      <vt:lpstr>Leadership – sharing good practice</vt:lpstr>
      <vt:lpstr>Leadership – sharing good practice </vt:lpstr>
      <vt:lpstr>Feedback and questions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Leadership and complaints </dc:title>
  <dc:creator>Maloney James</dc:creator>
  <cp:lastModifiedBy>Maloney James</cp:lastModifiedBy>
  <cp:revision>12</cp:revision>
  <dcterms:created xsi:type="dcterms:W3CDTF">2019-04-15T14:59:23Z</dcterms:created>
  <dcterms:modified xsi:type="dcterms:W3CDTF">2019-05-16T14:32:31Z</dcterms:modified>
</cp:coreProperties>
</file>