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103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91" y="1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c:style val="2"/>
  <c:chart>
    <c:title>
      <c:tx>
        <c:rich>
          <a:bodyPr lIns="0" tIns="0" rIns="0" bIns="0"/>
          <a:lstStyle/>
          <a:p>
            <a:pPr marL="0" marR="0" indent="0" algn="ctr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400" b="0" i="0" u="none" strike="noStrike" kern="1200" spc="0" baseline="0">
                <a:solidFill>
                  <a:schemeClr val="tx1"/>
                </a:solidFill>
                <a:latin typeface="Arial"/>
              </a:defRPr>
            </a:pPr>
            <a:r>
              <a:rPr lang="en-GB" sz="1400" b="0" i="0" u="none" strike="noStrike" kern="1200" cap="none" spc="0" baseline="0">
                <a:solidFill>
                  <a:schemeClr val="tx1"/>
                </a:solidFill>
                <a:uFillTx/>
                <a:latin typeface="Arial"/>
              </a:rPr>
              <a:t>Company 1</a:t>
            </a:r>
          </a:p>
        </c:rich>
      </c:tx>
      <c:layout>
        <c:manualLayout>
          <c:xMode val="edge"/>
          <c:yMode val="edge"/>
          <c:x val="0.33423935216644174"/>
          <c:y val="1.2474954527934661E-3"/>
        </c:manualLayout>
      </c:layout>
      <c:overlay val="0"/>
      <c:spPr>
        <a:noFill/>
        <a:ln>
          <a:noFill/>
        </a:ln>
      </c:spPr>
    </c:title>
    <c:autoTitleDeleted val="0"/>
    <c:plotArea>
      <c:layout>
        <c:manualLayout>
          <c:xMode val="edge"/>
          <c:yMode val="edge"/>
          <c:x val="0"/>
          <c:y val="0.10983932672674394"/>
          <c:w val="1"/>
          <c:h val="0.88795117685846159"/>
        </c:manualLayout>
      </c:layout>
      <c:lineChart>
        <c:grouping val="standard"/>
        <c:varyColors val="0"/>
        <c:ser>
          <c:idx val="0"/>
          <c:order val="0"/>
          <c:tx>
            <c:v>Company 1</c:v>
          </c:tx>
          <c:spPr>
            <a:ln w="28575" cap="rnd">
              <a:solidFill>
                <a:srgbClr val="12436D"/>
              </a:solidFill>
              <a:prstDash val="solid"/>
              <a:round/>
            </a:ln>
          </c:spPr>
          <c:marker>
            <c:symbol val="none"/>
          </c:marker>
          <c:cat>
            <c:numLit>
              <c:formatCode>General</c:formatCode>
              <c:ptCount val="11"/>
              <c:pt idx="0">
                <c:v>2010</c:v>
              </c:pt>
              <c:pt idx="1">
                <c:v>2011</c:v>
              </c:pt>
              <c:pt idx="2">
                <c:v>2012</c:v>
              </c:pt>
              <c:pt idx="3">
                <c:v>2013</c:v>
              </c:pt>
              <c:pt idx="4">
                <c:v>2014</c:v>
              </c:pt>
              <c:pt idx="5">
                <c:v>2015</c:v>
              </c:pt>
              <c:pt idx="6">
                <c:v>2016</c:v>
              </c:pt>
              <c:pt idx="7">
                <c:v>2017</c:v>
              </c:pt>
              <c:pt idx="8">
                <c:v>2018</c:v>
              </c:pt>
              <c:pt idx="9">
                <c:v>2019</c:v>
              </c:pt>
              <c:pt idx="10">
                <c:v>2020</c:v>
              </c:pt>
            </c:numLit>
          </c:cat>
          <c:val>
            <c:numLit>
              <c:formatCode>General</c:formatCode>
              <c:ptCount val="11"/>
              <c:pt idx="0">
                <c:v>58</c:v>
              </c:pt>
              <c:pt idx="1">
                <c:v>60</c:v>
              </c:pt>
              <c:pt idx="2">
                <c:v>54</c:v>
              </c:pt>
              <c:pt idx="3">
                <c:v>57</c:v>
              </c:pt>
              <c:pt idx="4">
                <c:v>54</c:v>
              </c:pt>
              <c:pt idx="5">
                <c:v>56</c:v>
              </c:pt>
              <c:pt idx="6">
                <c:v>54</c:v>
              </c:pt>
              <c:pt idx="7">
                <c:v>58</c:v>
              </c:pt>
              <c:pt idx="8">
                <c:v>57</c:v>
              </c:pt>
              <c:pt idx="9">
                <c:v>54</c:v>
              </c:pt>
              <c:pt idx="10">
                <c:v>59</c:v>
              </c:pt>
            </c:numLit>
          </c:val>
          <c:smooth val="0"/>
          <c:extLst>
            <c:ext xmlns:c16="http://schemas.microsoft.com/office/drawing/2014/chart" uri="{C3380CC4-5D6E-409C-BE32-E72D297353CC}">
              <c16:uniqueId val="{00000000-CE00-4C8C-A5C9-A714EF2F04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66154848"/>
        <c:axId val="366151568"/>
      </c:lineChart>
      <c:valAx>
        <c:axId val="366151568"/>
        <c:scaling>
          <c:orientation val="minMax"/>
          <c:min val="0"/>
        </c:scaling>
        <c:delete val="0"/>
        <c:axPos val="l"/>
        <c:majorGridlines>
          <c:spPr>
            <a:ln w="9528" cap="flat">
              <a:solidFill>
                <a:srgbClr val="D9D9D9"/>
              </a:solidFill>
              <a:prstDash val="solid"/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</c:spPr>
        <c:txPr>
          <a:bodyPr lIns="0" tIns="0" rIns="0" bIns="0"/>
          <a:lstStyle/>
          <a:p>
            <a:pPr marL="0" marR="0" indent="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200" b="0" i="0" u="none" strike="noStrike" kern="1200" baseline="0">
                <a:solidFill>
                  <a:srgbClr val="000000"/>
                </a:solidFill>
                <a:latin typeface="Arial" pitchFamily="34"/>
                <a:cs typeface="Arial" pitchFamily="34"/>
              </a:defRPr>
            </a:pPr>
            <a:endParaRPr lang="en-US"/>
          </a:p>
        </c:txPr>
        <c:crossAx val="366154848"/>
        <c:crosses val="autoZero"/>
        <c:crossBetween val="midCat"/>
      </c:valAx>
      <c:catAx>
        <c:axId val="3661548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8" cap="flat">
            <a:solidFill>
              <a:srgbClr val="D9D9D9"/>
            </a:solidFill>
            <a:prstDash val="solid"/>
            <a:round/>
          </a:ln>
        </c:spPr>
        <c:txPr>
          <a:bodyPr lIns="0" tIns="0" rIns="0" bIns="0"/>
          <a:lstStyle/>
          <a:p>
            <a:pPr marL="0" marR="0" indent="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200" b="0" i="0" u="none" strike="noStrike" kern="1200" baseline="0">
                <a:solidFill>
                  <a:srgbClr val="000000"/>
                </a:solidFill>
                <a:latin typeface="Arial" pitchFamily="34"/>
                <a:cs typeface="Arial" pitchFamily="34"/>
              </a:defRPr>
            </a:pPr>
            <a:endParaRPr lang="en-US"/>
          </a:p>
        </c:txPr>
        <c:crossAx val="366151568"/>
        <c:crosses val="autoZero"/>
        <c:auto val="1"/>
        <c:lblAlgn val="ctr"/>
        <c:lblOffset val="100"/>
        <c:tickLblSkip val="2"/>
        <c:noMultiLvlLbl val="0"/>
      </c:cat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en-US" sz="1000" b="0" i="0" u="none" strike="noStrike" kern="1200" baseline="0">
          <a:solidFill>
            <a:srgbClr val="000000"/>
          </a:solidFill>
          <a:latin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c:style val="2"/>
  <c:chart>
    <c:title>
      <c:tx>
        <c:rich>
          <a:bodyPr lIns="0" tIns="0" rIns="0" bIns="0"/>
          <a:lstStyle/>
          <a:p>
            <a:pPr marL="0" marR="0" indent="0" algn="ctr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400" b="0" i="0" u="none" strike="noStrike" kern="1200" spc="0" baseline="0">
                <a:solidFill>
                  <a:schemeClr val="tx1"/>
                </a:solidFill>
                <a:latin typeface="Arial"/>
              </a:defRPr>
            </a:pPr>
            <a:r>
              <a:rPr lang="en-GB" sz="1400" b="0" i="0" u="none" strike="noStrike" kern="1200" cap="none" spc="0" baseline="0">
                <a:solidFill>
                  <a:schemeClr val="tx1"/>
                </a:solidFill>
                <a:uFillTx/>
                <a:latin typeface="Arial"/>
              </a:rPr>
              <a:t>Company 2</a:t>
            </a:r>
          </a:p>
        </c:rich>
      </c:tx>
      <c:layout>
        <c:manualLayout>
          <c:xMode val="edge"/>
          <c:yMode val="edge"/>
          <c:x val="0.30199283522410769"/>
          <c:y val="4.8478318345868011E-3"/>
        </c:manualLayout>
      </c:layout>
      <c:overlay val="0"/>
      <c:spPr>
        <a:noFill/>
        <a:ln>
          <a:noFill/>
        </a:ln>
      </c:spPr>
    </c:title>
    <c:autoTitleDeleted val="0"/>
    <c:plotArea>
      <c:layout>
        <c:manualLayout>
          <c:xMode val="edge"/>
          <c:yMode val="edge"/>
          <c:x val="0"/>
          <c:y val="0.14374587884521658"/>
          <c:w val="1"/>
          <c:h val="0.85404422656078283"/>
        </c:manualLayout>
      </c:layout>
      <c:lineChart>
        <c:grouping val="standard"/>
        <c:varyColors val="0"/>
        <c:ser>
          <c:idx val="0"/>
          <c:order val="0"/>
          <c:tx>
            <c:v>Company 2</c:v>
          </c:tx>
          <c:spPr>
            <a:ln w="28575" cap="rnd">
              <a:solidFill>
                <a:srgbClr val="12436D"/>
              </a:solidFill>
              <a:prstDash val="solid"/>
              <a:round/>
            </a:ln>
          </c:spPr>
          <c:marker>
            <c:symbol val="none"/>
          </c:marker>
          <c:cat>
            <c:numLit>
              <c:formatCode>General</c:formatCode>
              <c:ptCount val="11"/>
              <c:pt idx="0">
                <c:v>2010</c:v>
              </c:pt>
              <c:pt idx="1">
                <c:v>2011</c:v>
              </c:pt>
              <c:pt idx="2">
                <c:v>2012</c:v>
              </c:pt>
              <c:pt idx="3">
                <c:v>2013</c:v>
              </c:pt>
              <c:pt idx="4">
                <c:v>2014</c:v>
              </c:pt>
              <c:pt idx="5">
                <c:v>2015</c:v>
              </c:pt>
              <c:pt idx="6">
                <c:v>2016</c:v>
              </c:pt>
              <c:pt idx="7">
                <c:v>2017</c:v>
              </c:pt>
              <c:pt idx="8">
                <c:v>2018</c:v>
              </c:pt>
              <c:pt idx="9">
                <c:v>2019</c:v>
              </c:pt>
              <c:pt idx="10">
                <c:v>2020</c:v>
              </c:pt>
            </c:numLit>
          </c:cat>
          <c:val>
            <c:numLit>
              <c:formatCode>General</c:formatCode>
              <c:ptCount val="11"/>
              <c:pt idx="0">
                <c:v>50</c:v>
              </c:pt>
              <c:pt idx="1">
                <c:v>57</c:v>
              </c:pt>
              <c:pt idx="2">
                <c:v>55</c:v>
              </c:pt>
              <c:pt idx="3">
                <c:v>51</c:v>
              </c:pt>
              <c:pt idx="4">
                <c:v>44</c:v>
              </c:pt>
              <c:pt idx="5">
                <c:v>55</c:v>
              </c:pt>
              <c:pt idx="6">
                <c:v>57</c:v>
              </c:pt>
              <c:pt idx="7">
                <c:v>51</c:v>
              </c:pt>
              <c:pt idx="8">
                <c:v>43</c:v>
              </c:pt>
              <c:pt idx="9">
                <c:v>43</c:v>
              </c:pt>
              <c:pt idx="10">
                <c:v>51</c:v>
              </c:pt>
            </c:numLit>
          </c:val>
          <c:smooth val="0"/>
          <c:extLst>
            <c:ext xmlns:c16="http://schemas.microsoft.com/office/drawing/2014/chart" uri="{C3380CC4-5D6E-409C-BE32-E72D297353CC}">
              <c16:uniqueId val="{00000000-FE29-41E4-A079-3B17DAB000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66155504"/>
        <c:axId val="366154192"/>
      </c:lineChart>
      <c:valAx>
        <c:axId val="366154192"/>
        <c:scaling>
          <c:orientation val="minMax"/>
          <c:max val="70"/>
        </c:scaling>
        <c:delete val="1"/>
        <c:axPos val="l"/>
        <c:majorGridlines>
          <c:spPr>
            <a:ln w="9528" cap="flat">
              <a:solidFill>
                <a:srgbClr val="D9D9D9"/>
              </a:solidFill>
              <a:prstDash val="solid"/>
              <a:round/>
            </a:ln>
          </c:spPr>
        </c:majorGridlines>
        <c:numFmt formatCode="General" sourceLinked="0"/>
        <c:majorTickMark val="none"/>
        <c:minorTickMark val="none"/>
        <c:tickLblPos val="nextTo"/>
        <c:crossAx val="366155504"/>
        <c:crosses val="autoZero"/>
        <c:crossBetween val="midCat"/>
      </c:valAx>
      <c:catAx>
        <c:axId val="3661555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8" cap="flat">
            <a:solidFill>
              <a:srgbClr val="D9D9D9"/>
            </a:solidFill>
            <a:prstDash val="solid"/>
            <a:round/>
          </a:ln>
        </c:spPr>
        <c:txPr>
          <a:bodyPr lIns="0" tIns="0" rIns="0" bIns="0"/>
          <a:lstStyle/>
          <a:p>
            <a:pPr marL="0" marR="0" indent="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200" b="0" i="0" u="none" strike="noStrike" kern="1200" baseline="0">
                <a:solidFill>
                  <a:srgbClr val="000000"/>
                </a:solidFill>
                <a:latin typeface="Arial" pitchFamily="34"/>
                <a:cs typeface="Arial" pitchFamily="34"/>
              </a:defRPr>
            </a:pPr>
            <a:endParaRPr lang="en-US"/>
          </a:p>
        </c:txPr>
        <c:crossAx val="366154192"/>
        <c:crosses val="autoZero"/>
        <c:auto val="1"/>
        <c:lblAlgn val="ctr"/>
        <c:lblOffset val="100"/>
        <c:tickLblSkip val="2"/>
        <c:noMultiLvlLbl val="0"/>
      </c:cat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en-US" sz="1000" b="0" i="0" u="none" strike="noStrike" kern="1200" baseline="0">
          <a:solidFill>
            <a:srgbClr val="000000"/>
          </a:solidFill>
          <a:latin typeface="Arial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c:style val="2"/>
  <c:chart>
    <c:title>
      <c:tx>
        <c:rich>
          <a:bodyPr lIns="0" tIns="0" rIns="0" bIns="0"/>
          <a:lstStyle/>
          <a:p>
            <a:pPr marL="0" marR="0" indent="0" algn="ctr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400" b="0" i="0" u="none" strike="noStrike" kern="1200" spc="0" baseline="0">
                <a:solidFill>
                  <a:schemeClr val="tx1"/>
                </a:solidFill>
                <a:latin typeface="Arial"/>
              </a:defRPr>
            </a:pPr>
            <a:r>
              <a:rPr lang="en-GB" sz="1400" b="0" i="0" u="none" strike="noStrike" kern="1200" cap="none" spc="0" baseline="0">
                <a:solidFill>
                  <a:schemeClr val="tx1"/>
                </a:solidFill>
                <a:uFillTx/>
                <a:latin typeface="Arial"/>
              </a:rPr>
              <a:t>Company 3</a:t>
            </a:r>
            <a:br>
              <a:rPr lang="en-GB" sz="1400" b="0" i="0" u="none" strike="noStrike" kern="1200" cap="none" spc="0" baseline="0">
                <a:solidFill>
                  <a:schemeClr val="tx1"/>
                </a:solidFill>
                <a:uFillTx/>
                <a:latin typeface="Arial"/>
              </a:rPr>
            </a:br>
            <a:endParaRPr lang="en-GB" sz="1400" b="0" i="0" u="none" strike="noStrike" kern="1200" cap="none" spc="0" baseline="0">
              <a:solidFill>
                <a:schemeClr val="tx1"/>
              </a:solidFill>
              <a:uFillTx/>
              <a:latin typeface="Arial"/>
            </a:endParaRPr>
          </a:p>
        </c:rich>
      </c:tx>
      <c:layout>
        <c:manualLayout>
          <c:xMode val="edge"/>
          <c:yMode val="edge"/>
          <c:x val="0.2759901202749141"/>
          <c:y val="1.2474954527934661E-3"/>
        </c:manualLayout>
      </c:layout>
      <c:overlay val="0"/>
      <c:spPr>
        <a:noFill/>
        <a:ln>
          <a:noFill/>
        </a:ln>
      </c:spPr>
    </c:title>
    <c:autoTitleDeleted val="0"/>
    <c:plotArea>
      <c:layout>
        <c:manualLayout>
          <c:xMode val="edge"/>
          <c:yMode val="edge"/>
          <c:x val="0"/>
          <c:y val="0.14374587884521658"/>
          <c:w val="1"/>
          <c:h val="0.85404422656078283"/>
        </c:manualLayout>
      </c:layout>
      <c:lineChart>
        <c:grouping val="standard"/>
        <c:varyColors val="0"/>
        <c:ser>
          <c:idx val="0"/>
          <c:order val="0"/>
          <c:tx>
            <c:v>Company 3</c:v>
          </c:tx>
          <c:spPr>
            <a:ln w="28575" cap="rnd">
              <a:solidFill>
                <a:srgbClr val="12436D"/>
              </a:solidFill>
              <a:prstDash val="solid"/>
              <a:round/>
            </a:ln>
          </c:spPr>
          <c:marker>
            <c:symbol val="none"/>
          </c:marker>
          <c:cat>
            <c:numLit>
              <c:formatCode>General</c:formatCode>
              <c:ptCount val="11"/>
              <c:pt idx="0">
                <c:v>2010</c:v>
              </c:pt>
              <c:pt idx="1">
                <c:v>2011</c:v>
              </c:pt>
              <c:pt idx="2">
                <c:v>2012</c:v>
              </c:pt>
              <c:pt idx="3">
                <c:v>2013</c:v>
              </c:pt>
              <c:pt idx="4">
                <c:v>2014</c:v>
              </c:pt>
              <c:pt idx="5">
                <c:v>2015</c:v>
              </c:pt>
              <c:pt idx="6">
                <c:v>2016</c:v>
              </c:pt>
              <c:pt idx="7">
                <c:v>2017</c:v>
              </c:pt>
              <c:pt idx="8">
                <c:v>2018</c:v>
              </c:pt>
              <c:pt idx="9">
                <c:v>2019</c:v>
              </c:pt>
              <c:pt idx="10">
                <c:v>2020</c:v>
              </c:pt>
            </c:numLit>
          </c:cat>
          <c:val>
            <c:numLit>
              <c:formatCode>General</c:formatCode>
              <c:ptCount val="11"/>
              <c:pt idx="0">
                <c:v>42</c:v>
              </c:pt>
              <c:pt idx="1">
                <c:v>38</c:v>
              </c:pt>
              <c:pt idx="2">
                <c:v>45</c:v>
              </c:pt>
              <c:pt idx="3">
                <c:v>42</c:v>
              </c:pt>
              <c:pt idx="4">
                <c:v>60</c:v>
              </c:pt>
              <c:pt idx="5">
                <c:v>35</c:v>
              </c:pt>
              <c:pt idx="6">
                <c:v>36</c:v>
              </c:pt>
              <c:pt idx="7">
                <c:v>43</c:v>
              </c:pt>
              <c:pt idx="8">
                <c:v>32</c:v>
              </c:pt>
              <c:pt idx="9">
                <c:v>50</c:v>
              </c:pt>
              <c:pt idx="10">
                <c:v>49</c:v>
              </c:pt>
            </c:numLit>
          </c:val>
          <c:smooth val="0"/>
          <c:extLst>
            <c:ext xmlns:c16="http://schemas.microsoft.com/office/drawing/2014/chart" uri="{C3380CC4-5D6E-409C-BE32-E72D297353CC}">
              <c16:uniqueId val="{00000000-A33B-40CC-A774-5908324B6A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66146976"/>
        <c:axId val="366146648"/>
      </c:lineChart>
      <c:valAx>
        <c:axId val="366146648"/>
        <c:scaling>
          <c:orientation val="minMax"/>
        </c:scaling>
        <c:delete val="1"/>
        <c:axPos val="l"/>
        <c:majorGridlines>
          <c:spPr>
            <a:ln w="9528" cap="flat">
              <a:solidFill>
                <a:srgbClr val="D9D9D9"/>
              </a:solidFill>
              <a:prstDash val="solid"/>
              <a:round/>
            </a:ln>
          </c:spPr>
        </c:majorGridlines>
        <c:numFmt formatCode="General" sourceLinked="0"/>
        <c:majorTickMark val="none"/>
        <c:minorTickMark val="none"/>
        <c:tickLblPos val="nextTo"/>
        <c:crossAx val="366146976"/>
        <c:crosses val="autoZero"/>
        <c:crossBetween val="midCat"/>
      </c:valAx>
      <c:catAx>
        <c:axId val="3661469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8" cap="flat">
            <a:solidFill>
              <a:srgbClr val="D9D9D9"/>
            </a:solidFill>
            <a:prstDash val="solid"/>
            <a:round/>
          </a:ln>
        </c:spPr>
        <c:txPr>
          <a:bodyPr lIns="0" tIns="0" rIns="0" bIns="0"/>
          <a:lstStyle/>
          <a:p>
            <a:pPr marL="0" marR="0" indent="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200" b="0" i="0" u="none" strike="noStrike" kern="1200" baseline="0">
                <a:solidFill>
                  <a:srgbClr val="000000"/>
                </a:solidFill>
                <a:latin typeface="Arial" pitchFamily="34"/>
                <a:cs typeface="Arial" pitchFamily="34"/>
              </a:defRPr>
            </a:pPr>
            <a:endParaRPr lang="en-US"/>
          </a:p>
        </c:txPr>
        <c:crossAx val="366146648"/>
        <c:crosses val="autoZero"/>
        <c:auto val="1"/>
        <c:lblAlgn val="ctr"/>
        <c:lblOffset val="100"/>
        <c:tickLblSkip val="2"/>
        <c:tickMarkSkip val="1"/>
        <c:noMultiLvlLbl val="0"/>
      </c:cat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en-US" sz="1000" b="0" i="0" u="none" strike="noStrike" kern="1200" baseline="0">
          <a:solidFill>
            <a:srgbClr val="000000"/>
          </a:solidFill>
          <a:latin typeface="Arial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c:style val="2"/>
  <c:chart>
    <c:title>
      <c:tx>
        <c:rich>
          <a:bodyPr lIns="0" tIns="0" rIns="0" bIns="0"/>
          <a:lstStyle/>
          <a:p>
            <a:pPr marL="0" marR="0" indent="0" algn="ctr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400" b="0" i="0" u="none" strike="noStrike" kern="1200" spc="0" baseline="0">
                <a:solidFill>
                  <a:schemeClr val="tx1"/>
                </a:solidFill>
                <a:latin typeface="Arial"/>
              </a:defRPr>
            </a:pPr>
            <a:r>
              <a:rPr lang="en-GB" sz="1400" b="0" i="0" u="none" strike="noStrike" kern="1200" cap="none" spc="0" baseline="0">
                <a:solidFill>
                  <a:schemeClr val="tx1"/>
                </a:solidFill>
                <a:uFillTx/>
                <a:latin typeface="Arial"/>
              </a:rPr>
              <a:t>Company 4</a:t>
            </a:r>
          </a:p>
        </c:rich>
      </c:tx>
      <c:layout>
        <c:manualLayout>
          <c:xMode val="edge"/>
          <c:yMode val="edge"/>
          <c:x val="0.32254868270332182"/>
          <c:y val="0"/>
        </c:manualLayout>
      </c:layout>
      <c:overlay val="0"/>
      <c:spPr>
        <a:noFill/>
        <a:ln>
          <a:noFill/>
        </a:ln>
      </c:spPr>
    </c:title>
    <c:autoTitleDeleted val="0"/>
    <c:plotArea>
      <c:layout>
        <c:manualLayout>
          <c:xMode val="edge"/>
          <c:yMode val="edge"/>
          <c:x val="0"/>
          <c:y val="0.14374602037567652"/>
          <c:w val="1"/>
          <c:h val="0.85398320598535493"/>
        </c:manualLayout>
      </c:layout>
      <c:lineChart>
        <c:grouping val="standard"/>
        <c:varyColors val="0"/>
        <c:ser>
          <c:idx val="0"/>
          <c:order val="0"/>
          <c:tx>
            <c:v>Company 4</c:v>
          </c:tx>
          <c:spPr>
            <a:ln w="28575" cap="rnd">
              <a:solidFill>
                <a:srgbClr val="12436D"/>
              </a:solidFill>
              <a:prstDash val="solid"/>
              <a:round/>
            </a:ln>
          </c:spPr>
          <c:marker>
            <c:symbol val="none"/>
          </c:marker>
          <c:cat>
            <c:numLit>
              <c:formatCode>General</c:formatCode>
              <c:ptCount val="11"/>
              <c:pt idx="0">
                <c:v>2010</c:v>
              </c:pt>
              <c:pt idx="1">
                <c:v>2011</c:v>
              </c:pt>
              <c:pt idx="2">
                <c:v>2012</c:v>
              </c:pt>
              <c:pt idx="3">
                <c:v>2013</c:v>
              </c:pt>
              <c:pt idx="4">
                <c:v>2014</c:v>
              </c:pt>
              <c:pt idx="5">
                <c:v>2015</c:v>
              </c:pt>
              <c:pt idx="6">
                <c:v>2016</c:v>
              </c:pt>
              <c:pt idx="7">
                <c:v>2017</c:v>
              </c:pt>
              <c:pt idx="8">
                <c:v>2018</c:v>
              </c:pt>
              <c:pt idx="9">
                <c:v>2019</c:v>
              </c:pt>
              <c:pt idx="10">
                <c:v>2020</c:v>
              </c:pt>
            </c:numLit>
          </c:cat>
          <c:val>
            <c:numLit>
              <c:formatCode>General</c:formatCode>
              <c:ptCount val="11"/>
              <c:pt idx="0">
                <c:v>43</c:v>
              </c:pt>
              <c:pt idx="1">
                <c:v>37</c:v>
              </c:pt>
              <c:pt idx="2">
                <c:v>53</c:v>
              </c:pt>
              <c:pt idx="3">
                <c:v>57</c:v>
              </c:pt>
              <c:pt idx="4">
                <c:v>28</c:v>
              </c:pt>
              <c:pt idx="5">
                <c:v>55</c:v>
              </c:pt>
              <c:pt idx="6">
                <c:v>30</c:v>
              </c:pt>
              <c:pt idx="7">
                <c:v>32</c:v>
              </c:pt>
              <c:pt idx="8">
                <c:v>23</c:v>
              </c:pt>
              <c:pt idx="9">
                <c:v>42</c:v>
              </c:pt>
              <c:pt idx="10">
                <c:v>47</c:v>
              </c:pt>
            </c:numLit>
          </c:val>
          <c:smooth val="0"/>
          <c:extLst>
            <c:ext xmlns:c16="http://schemas.microsoft.com/office/drawing/2014/chart" uri="{C3380CC4-5D6E-409C-BE32-E72D297353CC}">
              <c16:uniqueId val="{00000000-1E76-40D1-A8C4-CDF764444A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39375952"/>
        <c:axId val="339382840"/>
      </c:lineChart>
      <c:valAx>
        <c:axId val="339382840"/>
        <c:scaling>
          <c:orientation val="minMax"/>
          <c:max val="70"/>
        </c:scaling>
        <c:delete val="1"/>
        <c:axPos val="l"/>
        <c:majorGridlines>
          <c:spPr>
            <a:ln w="9528" cap="flat">
              <a:solidFill>
                <a:srgbClr val="D9D9D9"/>
              </a:solidFill>
              <a:prstDash val="solid"/>
              <a:round/>
            </a:ln>
          </c:spPr>
        </c:majorGridlines>
        <c:numFmt formatCode="General" sourceLinked="0"/>
        <c:majorTickMark val="none"/>
        <c:minorTickMark val="none"/>
        <c:tickLblPos val="nextTo"/>
        <c:crossAx val="339375952"/>
        <c:crosses val="autoZero"/>
        <c:crossBetween val="midCat"/>
      </c:valAx>
      <c:catAx>
        <c:axId val="3393759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8" cap="flat">
            <a:solidFill>
              <a:srgbClr val="D9D9D9"/>
            </a:solidFill>
            <a:prstDash val="solid"/>
            <a:round/>
          </a:ln>
        </c:spPr>
        <c:txPr>
          <a:bodyPr lIns="0" tIns="0" rIns="0" bIns="0"/>
          <a:lstStyle/>
          <a:p>
            <a:pPr marL="0" marR="0" indent="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200" b="0" i="0" u="none" strike="noStrike" kern="1200" baseline="0">
                <a:solidFill>
                  <a:srgbClr val="000000"/>
                </a:solidFill>
                <a:latin typeface="Arial" pitchFamily="34"/>
                <a:cs typeface="Arial" pitchFamily="34"/>
              </a:defRPr>
            </a:pPr>
            <a:endParaRPr lang="en-US"/>
          </a:p>
        </c:txPr>
        <c:crossAx val="339382840"/>
        <c:crosses val="autoZero"/>
        <c:auto val="1"/>
        <c:lblAlgn val="ctr"/>
        <c:lblOffset val="100"/>
        <c:tickLblSkip val="2"/>
        <c:noMultiLvlLbl val="0"/>
      </c:cat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en-US" sz="1000" b="0" i="0" u="none" strike="noStrike" kern="1200" baseline="0">
          <a:solidFill>
            <a:srgbClr val="000000"/>
          </a:solidFill>
          <a:latin typeface="Arial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9B35F4-084E-4869-A290-F3887C25263A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9C7817-FE16-46D3-A891-7A601862C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4795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C281A1-DE8E-63FE-3DC5-2B7CC8A9A2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4D3558-7198-F6A0-8330-E365289A0D4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F48DB-F9F7-4AE2-BF85-E555FF0C2E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076E20-CF58-41D4-8644-BBD41E6025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165E0-96F3-4B3F-93E8-A8522CBA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C16B3-B127-4FD4-B1E7-C2F48AD6E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F2EF4E-5E96-42E9-93CF-83B97C490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1604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275BD-3A4A-4F28-8301-D9445FFC2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6DC51A-56CB-4053-B358-D79D0197B3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9BB9FA-F93F-4322-B430-81B1DFB0D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9EEF18-C9BE-4ADF-AB58-6C3A726D4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6E10AB-CD9E-440B-AFD0-73122EFA8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583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DCB0B5-EC63-4937-AF54-5754F3C3A8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3D10F9-51F6-4BC3-B9AC-E28731A520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5B941D-FB81-469D-8F8E-AAD911F44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A9C440-1474-4A0A-A428-F8D57B8B3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F8C94A-26FA-48D7-A966-5B18687C1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75214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6">
            <a:extLst>
              <a:ext uri="{FF2B5EF4-FFF2-40B4-BE49-F238E27FC236}">
                <a16:creationId xmlns:a16="http://schemas.microsoft.com/office/drawing/2014/main" id="{8EEB1EEB-38A5-1BFF-2DFB-30D98E4ADBE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GB" sz="5600"/>
            </a:lvl1pPr>
          </a:lstStyle>
          <a:p>
            <a:pPr lvl="0"/>
            <a:r>
              <a:rPr lang="en-GB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145309150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F2E1A-D733-4DCE-929B-6619A65B4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CBD6A-F766-46BD-860E-1A8A71E7F6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317474-6D46-490B-A107-805072681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735AB-A41E-44D6-B5B3-09A2245B2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E8E839-A358-4C0C-953F-D8CD98088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6572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6E2E5-CA76-480B-BC9E-AA728759D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5513A2-302D-423A-A2E0-0078C1F581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0ADCD4-FDC8-4533-AF96-08A70823F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E84CA6-E066-48BD-8225-6BEA27E83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8C334-6B62-4459-9122-925FDB695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844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F92AF-1CA2-454F-A682-142B5B15F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0F9319-CFF4-47C8-9945-926F38C7D6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8E63F6-2535-4CA2-8DE0-CC1C36D564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089DAF-5847-4A7D-B16A-0C4BEFD1F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57B67A-8175-45FB-9627-378E8FC5C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3C14D5-FD81-4015-81FB-AA99ADE5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200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C9DEE-C2E1-47F3-8E85-51944DA11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21A12E-8298-4935-A6AE-8BCB856887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EE456A-EAE8-42EE-9942-6715388D81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81ED4F-E93E-4F73-A901-87E5E551F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659BA6-E124-4C29-A4F5-93DA519E14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B669F8-B65F-4D0B-A67C-9246A6C8C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ABE0D1-19A7-441A-B269-D8EB9E7A5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C6060C-B3B6-4DBA-AC99-8A909C5BF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2270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3481E-5DF2-4174-95F8-CFAF28A13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EEFE09-BC44-44D9-8CC5-61D032232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0F7DA3-AD58-49CC-BD76-8099AF44F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2CB411-A791-47CF-AC4C-994BF6B47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5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7CD8C6-A670-4997-BF7A-DB09E1D2B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5C554-5E73-41A7-BF0C-6FD5B1C31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F9A826-5BA6-4B71-AE91-06A5A42EB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0777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AE3E1-5695-4EE5-9B0A-537D714F0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7D5FE-C6D9-49E6-BB23-10BF71014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172839-3E31-4C6F-9CBA-B10984BC5C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58396E-ED46-4A29-A1B4-23FB07EC0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DEF291-1B56-46C8-A95C-E96587E56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B2467-717D-4EF6-8B82-E6BE35516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643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18707-F436-4B62-B8AE-B555C8900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0DFD57-3663-411B-8B76-2BEA389067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F1917-9555-4E74-8488-6E681633AA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E25E8C-28E8-41A3-BD20-A4E776774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28A56A-5A3F-49D3-B1BF-A93C77711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925AAA-1434-4FB6-867B-1E7EE5064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9339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303EFA-9456-4587-9048-7B6A74134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52560C-CC63-4BEC-99CC-353481E096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3B4C8F-07CC-40C9-AF7C-5F09612019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2A4B3-6C78-4478-8FC9-45E97051CF5F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F226FC-9151-45C4-90F6-CCD7BDDB91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828BC3-BA9E-4528-B132-D91AE80404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3679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2906DB9E-EE42-9DF9-D5F0-6C2098DA7F2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3315" y="-14721"/>
            <a:ext cx="11903844" cy="1139141"/>
          </a:xfrm>
        </p:spPr>
        <p:txBody>
          <a:bodyPr>
            <a:noAutofit/>
          </a:bodyPr>
          <a:lstStyle/>
          <a:p>
            <a:pPr lvl="0"/>
            <a:r>
              <a:rPr lang="en-GB" sz="4000" dirty="0">
                <a:latin typeface="Arial Rounded MT Bold" panose="020F0704030504030204" pitchFamily="34" charset="0"/>
                <a:cs typeface="Arial" pitchFamily="34"/>
              </a:rPr>
              <a:t>Solution: making small multiples</a:t>
            </a:r>
            <a:endParaRPr lang="en-US" sz="4200" dirty="0">
              <a:latin typeface="Arial Rounded MT Bold" panose="020F0704030504030204" pitchFamily="34" charset="0"/>
              <a:cs typeface="Arial" pitchFamily="34"/>
            </a:endParaRPr>
          </a:p>
        </p:txBody>
      </p:sp>
      <p:sp>
        <p:nvSpPr>
          <p:cNvPr id="3" name="TextBox 12">
            <a:extLst>
              <a:ext uri="{FF2B5EF4-FFF2-40B4-BE49-F238E27FC236}">
                <a16:creationId xmlns:a16="http://schemas.microsoft.com/office/drawing/2014/main" id="{A25C0D94-328F-F384-172B-302F3C8802FA}"/>
              </a:ext>
            </a:extLst>
          </p:cNvPr>
          <p:cNvSpPr txBox="1"/>
          <p:nvPr/>
        </p:nvSpPr>
        <p:spPr>
          <a:xfrm>
            <a:off x="315589" y="1266667"/>
            <a:ext cx="6096003" cy="4001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228974" algn="l"/>
              </a:tabLst>
              <a:defRPr sz="1400" b="0" i="0" u="none" strike="noStrike" kern="1200" cap="none" spc="0" baseline="0">
                <a:solidFill>
                  <a:srgbClr val="595959"/>
                </a:solidFill>
                <a:uFillTx/>
                <a:latin typeface="Arial"/>
              </a:defRPr>
            </a:pPr>
            <a:r>
              <a:rPr lang="en-GB" sz="20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Profit for four companies, 2010 to 2020</a:t>
            </a:r>
            <a:endParaRPr lang="en-GB" sz="20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4" name="TextBox 9">
            <a:extLst>
              <a:ext uri="{FF2B5EF4-FFF2-40B4-BE49-F238E27FC236}">
                <a16:creationId xmlns:a16="http://schemas.microsoft.com/office/drawing/2014/main" id="{D03D548E-8BF7-481D-F223-F4E68366B60B}"/>
              </a:ext>
            </a:extLst>
          </p:cNvPr>
          <p:cNvSpPr txBox="1"/>
          <p:nvPr/>
        </p:nvSpPr>
        <p:spPr>
          <a:xfrm>
            <a:off x="315589" y="1844893"/>
            <a:ext cx="6144210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£million</a:t>
            </a:r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graphicFrame>
        <p:nvGraphicFramePr>
          <p:cNvPr id="5" name="Chart 4" descr="Line chart showing fictional data about profit for company 1.">
            <a:extLst>
              <a:ext uri="{FF2B5EF4-FFF2-40B4-BE49-F238E27FC236}">
                <a16:creationId xmlns:a16="http://schemas.microsoft.com/office/drawing/2014/main" id="{1D206C1D-5515-57C7-0374-D490E30231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6507149"/>
              </p:ext>
            </p:extLst>
          </p:nvPr>
        </p:nvGraphicFramePr>
        <p:xfrm>
          <a:off x="584559" y="1844893"/>
          <a:ext cx="2880003" cy="2511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13" descr="Line chart showing fictional data about profit for company 2.">
            <a:extLst>
              <a:ext uri="{FF2B5EF4-FFF2-40B4-BE49-F238E27FC236}">
                <a16:creationId xmlns:a16="http://schemas.microsoft.com/office/drawing/2014/main" id="{BDF51417-2DDE-F092-2139-80A13C8EB8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9093819"/>
              </p:ext>
            </p:extLst>
          </p:nvPr>
        </p:nvGraphicFramePr>
        <p:xfrm>
          <a:off x="3458701" y="1840897"/>
          <a:ext cx="2795064" cy="2511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8" descr="Line chart showing fictional data about profit for company 3.">
            <a:extLst>
              <a:ext uri="{FF2B5EF4-FFF2-40B4-BE49-F238E27FC236}">
                <a16:creationId xmlns:a16="http://schemas.microsoft.com/office/drawing/2014/main" id="{2343AA26-0068-01F2-FDC0-98E23C32B2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4238403"/>
              </p:ext>
            </p:extLst>
          </p:nvPr>
        </p:nvGraphicFramePr>
        <p:xfrm>
          <a:off x="6184528" y="1840897"/>
          <a:ext cx="2793601" cy="2511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Chart 14" descr="Line chart showing fictional data about profit for company 4.">
            <a:extLst>
              <a:ext uri="{FF2B5EF4-FFF2-40B4-BE49-F238E27FC236}">
                <a16:creationId xmlns:a16="http://schemas.microsoft.com/office/drawing/2014/main" id="{339633AE-6964-3547-FF57-3CD441C2B4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3205787"/>
              </p:ext>
            </p:extLst>
          </p:nvPr>
        </p:nvGraphicFramePr>
        <p:xfrm>
          <a:off x="8998063" y="1841693"/>
          <a:ext cx="2793601" cy="25127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9" name="TextBox 10">
            <a:extLst>
              <a:ext uri="{FF2B5EF4-FFF2-40B4-BE49-F238E27FC236}">
                <a16:creationId xmlns:a16="http://schemas.microsoft.com/office/drawing/2014/main" id="{FD0011C0-57E2-EC1D-02AF-9773EF307250}"/>
              </a:ext>
            </a:extLst>
          </p:cNvPr>
          <p:cNvSpPr txBox="1"/>
          <p:nvPr/>
        </p:nvSpPr>
        <p:spPr>
          <a:xfrm>
            <a:off x="220763" y="4726506"/>
            <a:ext cx="6730642" cy="17543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6A25"/>
              </a:buClr>
              <a:buSzPct val="10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This solution shows the lines for the four companies on four separate smaller charts. 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6A25"/>
              </a:buClr>
              <a:buSzPct val="10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The axes are identical so it is possible to compare the lines across the four charts. 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6A25"/>
              </a:buClr>
              <a:buSzPct val="10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It is easier to see and compare the experience of each company when viewing the lines in this way.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AF">
  <a:themeElements>
    <a:clrScheme name="Categorical colour palett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2436D"/>
      </a:accent1>
      <a:accent2>
        <a:srgbClr val="28A197"/>
      </a:accent2>
      <a:accent3>
        <a:srgbClr val="801650"/>
      </a:accent3>
      <a:accent4>
        <a:srgbClr val="F46A25"/>
      </a:accent4>
      <a:accent5>
        <a:srgbClr val="3D3D3D"/>
      </a:accent5>
      <a:accent6>
        <a:srgbClr val="A285D1"/>
      </a:accent6>
      <a:hlink>
        <a:srgbClr val="0563C1"/>
      </a:hlink>
      <a:folHlink>
        <a:srgbClr val="954F72"/>
      </a:folHlink>
    </a:clrScheme>
    <a:fontScheme name="Arial - sans serif">
      <a:majorFont>
        <a:latin typeface="Arial Rounded MT 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AF" id="{6AAF2156-90A8-43FA-BE29-4C79A8FAA699}" vid="{A1AF6579-3DBB-4996-87E5-FDCECB7C6BD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10</TotalTime>
  <Words>76</Words>
  <Application>Microsoft Office PowerPoint</Application>
  <PresentationFormat>Widescreen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Rounded MT Bold</vt:lpstr>
      <vt:lpstr>Calibri</vt:lpstr>
      <vt:lpstr>Wingdings</vt:lpstr>
      <vt:lpstr>ThemeAF</vt:lpstr>
      <vt:lpstr>Solution: making small multiples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Solution: making small multiples</dc:title>
  <dc:creator>Thomas, Hannah</dc:creator>
  <cp:lastModifiedBy>Thomas, Hannah</cp:lastModifiedBy>
  <cp:revision>2</cp:revision>
  <dcterms:created xsi:type="dcterms:W3CDTF">2023-01-19T10:25:20Z</dcterms:created>
  <dcterms:modified xsi:type="dcterms:W3CDTF">2023-01-19T10:36:07Z</dcterms:modified>
</cp:coreProperties>
</file>