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1" r:id="rId5"/>
    <p:sldId id="2562" r:id="rId6"/>
    <p:sldId id="2563" r:id="rId7"/>
    <p:sldId id="2564" r:id="rId8"/>
    <p:sldId id="2565" r:id="rId9"/>
    <p:sldId id="2573" r:id="rId10"/>
    <p:sldId id="2574" r:id="rId11"/>
    <p:sldId id="2566" r:id="rId12"/>
    <p:sldId id="2567" r:id="rId13"/>
    <p:sldId id="2569" r:id="rId14"/>
    <p:sldId id="2570" r:id="rId15"/>
    <p:sldId id="2571" r:id="rId16"/>
    <p:sldId id="2587" r:id="rId17"/>
    <p:sldId id="2590" r:id="rId18"/>
    <p:sldId id="2588" r:id="rId19"/>
    <p:sldId id="2589" r:id="rId20"/>
    <p:sldId id="2576" r:id="rId21"/>
    <p:sldId id="2578" r:id="rId22"/>
    <p:sldId id="2579" r:id="rId23"/>
    <p:sldId id="2580" r:id="rId24"/>
    <p:sldId id="2586" r:id="rId25"/>
  </p:sldIdLst>
  <p:sldSz cx="12192000" cy="6858000"/>
  <p:notesSz cx="6800850" cy="98075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tting Up and Leading the North Northamptonshire Shadow Authority" id="{C466A692-7294-4468-A450-8CB600EAFDE3}">
          <p14:sldIdLst>
            <p14:sldId id="2561"/>
            <p14:sldId id="2562"/>
          </p14:sldIdLst>
        </p14:section>
        <p14:section name="Background and Context of Northamptonshire Reorganisation" id="{5224BDEC-047A-4176-8479-B8EDD6A3D9A6}">
          <p14:sldIdLst>
            <p14:sldId id="2563"/>
            <p14:sldId id="2564"/>
            <p14:sldId id="2565"/>
            <p14:sldId id="2573"/>
            <p14:sldId id="2574"/>
          </p14:sldIdLst>
        </p14:section>
        <p14:section name="Legal and Structural Foundations: The Structural Changes Order and Shadow Authority Roles" id="{0B22854C-6B4A-43D0-8B5E-0DF8CE4025B4}">
          <p14:sldIdLst>
            <p14:sldId id="2566"/>
            <p14:sldId id="2567"/>
          </p14:sldIdLst>
        </p14:section>
        <p14:section name="Governance and Leadership During the Shadow Year" id="{CCBEF7BC-FACC-44E7-A153-DBE30E8EF87B}">
          <p14:sldIdLst>
            <p14:sldId id="2569"/>
            <p14:sldId id="2570"/>
            <p14:sldId id="2571"/>
            <p14:sldId id="2587"/>
            <p14:sldId id="2590"/>
            <p14:sldId id="2588"/>
            <p14:sldId id="2589"/>
            <p14:sldId id="2576"/>
          </p14:sldIdLst>
        </p14:section>
        <p14:section name="Lessons Learned and Practical Advice" id="{88ABEF25-6AD4-4161-AA03-FDA9DD8580DB}">
          <p14:sldIdLst>
            <p14:sldId id="2578"/>
            <p14:sldId id="2579"/>
            <p14:sldId id="2580"/>
          </p14:sldIdLst>
        </p14:section>
        <p14:section name="Conclusion" id="{A13FA5C7-F222-4A9A-9AA5-5EAA908A3721}">
          <p14:sldIdLst>
            <p14:sldId id="25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150" d="100"/>
          <a:sy n="150" d="100"/>
        </p:scale>
        <p:origin x="546" y="1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371AE2-BADF-429A-A135-3C43AFC628AE}"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5C89708E-9417-43E2-9E40-E3068BCF3AE4}">
      <dgm:prSet custT="1"/>
      <dgm:spPr/>
      <dgm:t>
        <a:bodyPr/>
        <a:lstStyle/>
        <a:p>
          <a:pPr marL="0" lvl="0" indent="0" algn="l" defTabSz="1066800">
            <a:lnSpc>
              <a:spcPct val="100000"/>
            </a:lnSpc>
            <a:spcBef>
              <a:spcPct val="0"/>
            </a:spcBef>
            <a:spcAft>
              <a:spcPct val="35000"/>
            </a:spcAft>
            <a:buNone/>
            <a:defRPr b="1"/>
          </a:pPr>
          <a:r>
            <a:rPr lang="en-US" sz="2400" b="1" kern="1200" dirty="0">
              <a:solidFill>
                <a:srgbClr val="1973EB">
                  <a:lumMod val="75000"/>
                </a:srgbClr>
              </a:solidFill>
              <a:latin typeface="Grandview Display"/>
              <a:ea typeface="+mn-ea"/>
              <a:cs typeface="+mn-cs"/>
            </a:rPr>
            <a:t>Managing Complex </a:t>
          </a:r>
          <a:r>
            <a:rPr lang="en-US" sz="2400" b="1" kern="1200" dirty="0" err="1">
              <a:solidFill>
                <a:srgbClr val="1973EB">
                  <a:lumMod val="75000"/>
                </a:srgbClr>
              </a:solidFill>
              <a:latin typeface="Grandview Display"/>
              <a:ea typeface="+mn-ea"/>
              <a:cs typeface="+mn-cs"/>
            </a:rPr>
            <a:t>Reorganisations</a:t>
          </a:r>
          <a:endParaRPr lang="en-US" sz="2400" b="1" kern="1200" dirty="0">
            <a:solidFill>
              <a:srgbClr val="1973EB">
                <a:lumMod val="75000"/>
              </a:srgbClr>
            </a:solidFill>
            <a:latin typeface="Grandview Display"/>
            <a:ea typeface="+mn-ea"/>
            <a:cs typeface="+mn-cs"/>
          </a:endParaRPr>
        </a:p>
      </dgm:t>
    </dgm:pt>
    <dgm:pt modelId="{6D7289C8-9B8B-4B15-A0CA-D381A8EEED60}" type="parTrans" cxnId="{16499C2B-BDD2-4FC9-80A8-03DF2680BD49}">
      <dgm:prSet/>
      <dgm:spPr/>
      <dgm:t>
        <a:bodyPr/>
        <a:lstStyle/>
        <a:p>
          <a:endParaRPr lang="en-US"/>
        </a:p>
      </dgm:t>
    </dgm:pt>
    <dgm:pt modelId="{8903AADB-38AD-4436-8D6A-6742F5222E35}" type="sibTrans" cxnId="{16499C2B-BDD2-4FC9-80A8-03DF2680BD49}">
      <dgm:prSet/>
      <dgm:spPr/>
      <dgm:t>
        <a:bodyPr/>
        <a:lstStyle/>
        <a:p>
          <a:pPr>
            <a:lnSpc>
              <a:spcPct val="100000"/>
            </a:lnSpc>
            <a:defRPr b="1"/>
          </a:pPr>
          <a:endParaRPr lang="en-US"/>
        </a:p>
      </dgm:t>
    </dgm:pt>
    <dgm:pt modelId="{BBB069E6-16F2-40DF-B532-722F35E3A7ED}">
      <dgm:prSet custT="1"/>
      <dgm:spPr/>
      <dgm:t>
        <a:bodyPr/>
        <a:lstStyle/>
        <a:p>
          <a:pPr>
            <a:lnSpc>
              <a:spcPct val="100000"/>
            </a:lnSpc>
          </a:pPr>
          <a:r>
            <a:rPr lang="en-US" sz="2000" dirty="0"/>
            <a:t>Establishing the authority is complex but also exciting and an opportunity to create something better than the sum of its old parts ! .</a:t>
          </a:r>
        </a:p>
      </dgm:t>
    </dgm:pt>
    <dgm:pt modelId="{1769F1ED-E4B2-4FAA-8635-A6D0D2069E28}" type="parTrans" cxnId="{2EB4E43A-FA95-4363-AA25-CF94D9819939}">
      <dgm:prSet/>
      <dgm:spPr/>
      <dgm:t>
        <a:bodyPr/>
        <a:lstStyle/>
        <a:p>
          <a:endParaRPr lang="en-US"/>
        </a:p>
      </dgm:t>
    </dgm:pt>
    <dgm:pt modelId="{3EBBFB97-FE2B-4DB5-92BB-251798E07DC8}" type="sibTrans" cxnId="{2EB4E43A-FA95-4363-AA25-CF94D9819939}">
      <dgm:prSet/>
      <dgm:spPr/>
      <dgm:t>
        <a:bodyPr/>
        <a:lstStyle/>
        <a:p>
          <a:endParaRPr lang="en-US"/>
        </a:p>
      </dgm:t>
    </dgm:pt>
    <dgm:pt modelId="{A7F14CE2-2C5C-45E0-A973-19BED246460E}">
      <dgm:prSet custT="1"/>
      <dgm:spPr/>
      <dgm:t>
        <a:bodyPr/>
        <a:lstStyle/>
        <a:p>
          <a:pPr marL="0" lvl="0" indent="0" algn="l" defTabSz="1066800">
            <a:lnSpc>
              <a:spcPct val="100000"/>
            </a:lnSpc>
            <a:spcBef>
              <a:spcPct val="0"/>
            </a:spcBef>
            <a:spcAft>
              <a:spcPct val="35000"/>
            </a:spcAft>
            <a:buNone/>
            <a:defRPr b="1"/>
          </a:pPr>
          <a:r>
            <a:rPr lang="en-US" sz="2400" b="1" kern="1200" dirty="0">
              <a:solidFill>
                <a:srgbClr val="1973EB">
                  <a:lumMod val="75000"/>
                </a:srgbClr>
              </a:solidFill>
              <a:latin typeface="Grandview Display"/>
              <a:ea typeface="+mn-ea"/>
              <a:cs typeface="+mn-cs"/>
            </a:rPr>
            <a:t>Strong Governance Importance</a:t>
          </a:r>
        </a:p>
      </dgm:t>
    </dgm:pt>
    <dgm:pt modelId="{5165B968-3D60-46BA-8AB9-442962F80108}" type="parTrans" cxnId="{FED7E759-51EE-4968-B991-97845CAF9D00}">
      <dgm:prSet/>
      <dgm:spPr/>
      <dgm:t>
        <a:bodyPr/>
        <a:lstStyle/>
        <a:p>
          <a:endParaRPr lang="en-US"/>
        </a:p>
      </dgm:t>
    </dgm:pt>
    <dgm:pt modelId="{E90EBF6F-05B5-4C4D-8726-63F060607278}" type="sibTrans" cxnId="{FED7E759-51EE-4968-B991-97845CAF9D00}">
      <dgm:prSet/>
      <dgm:spPr/>
      <dgm:t>
        <a:bodyPr/>
        <a:lstStyle/>
        <a:p>
          <a:pPr>
            <a:lnSpc>
              <a:spcPct val="100000"/>
            </a:lnSpc>
            <a:defRPr b="1"/>
          </a:pPr>
          <a:endParaRPr lang="en-US"/>
        </a:p>
      </dgm:t>
    </dgm:pt>
    <dgm:pt modelId="{B1658B45-33F2-43F6-976B-1102B79DD307}">
      <dgm:prSet custT="1"/>
      <dgm:spPr/>
      <dgm:t>
        <a:bodyPr/>
        <a:lstStyle/>
        <a:p>
          <a:pPr>
            <a:lnSpc>
              <a:spcPct val="100000"/>
            </a:lnSpc>
          </a:pPr>
          <a:r>
            <a:rPr lang="en-US" sz="2000" dirty="0"/>
            <a:t>Strong governance frameworks are crucial for guiding successful </a:t>
          </a:r>
          <a:r>
            <a:rPr lang="en-US" sz="2000" dirty="0" err="1"/>
            <a:t>organisational</a:t>
          </a:r>
          <a:r>
            <a:rPr lang="en-US" sz="2000" dirty="0"/>
            <a:t> transitions and ensuring safe and legal on day 1.</a:t>
          </a:r>
        </a:p>
      </dgm:t>
    </dgm:pt>
    <dgm:pt modelId="{79301207-E785-4D65-B9D1-9AA1C6DEE3FF}" type="parTrans" cxnId="{55AD1497-EAF1-42EF-AA53-06649FB42DD9}">
      <dgm:prSet/>
      <dgm:spPr/>
      <dgm:t>
        <a:bodyPr/>
        <a:lstStyle/>
        <a:p>
          <a:endParaRPr lang="en-US"/>
        </a:p>
      </dgm:t>
    </dgm:pt>
    <dgm:pt modelId="{79F186BE-22E7-402C-ACCC-D96541314880}" type="sibTrans" cxnId="{55AD1497-EAF1-42EF-AA53-06649FB42DD9}">
      <dgm:prSet/>
      <dgm:spPr/>
      <dgm:t>
        <a:bodyPr/>
        <a:lstStyle/>
        <a:p>
          <a:endParaRPr lang="en-US"/>
        </a:p>
      </dgm:t>
    </dgm:pt>
    <dgm:pt modelId="{E0424FCF-0072-4C58-9C88-69F4CB9F30EB}">
      <dgm:prSet custT="1"/>
      <dgm:spPr/>
      <dgm:t>
        <a:bodyPr/>
        <a:lstStyle/>
        <a:p>
          <a:pPr>
            <a:lnSpc>
              <a:spcPct val="100000"/>
            </a:lnSpc>
            <a:defRPr b="1"/>
          </a:pPr>
          <a:r>
            <a:rPr lang="en-US" sz="2400" dirty="0">
              <a:solidFill>
                <a:schemeClr val="accent1">
                  <a:lumMod val="75000"/>
                </a:schemeClr>
              </a:solidFill>
            </a:rPr>
            <a:t>Leadership and Planning</a:t>
          </a:r>
        </a:p>
      </dgm:t>
    </dgm:pt>
    <dgm:pt modelId="{C6A7CC26-2D5F-47D9-ACDA-7ED3288CAD51}" type="parTrans" cxnId="{E3A8BE8B-AEF2-4AB5-895C-1EFF0989A128}">
      <dgm:prSet/>
      <dgm:spPr/>
      <dgm:t>
        <a:bodyPr/>
        <a:lstStyle/>
        <a:p>
          <a:endParaRPr lang="en-US"/>
        </a:p>
      </dgm:t>
    </dgm:pt>
    <dgm:pt modelId="{E6432426-B000-4BAB-ABCB-B6FF8954024C}" type="sibTrans" cxnId="{E3A8BE8B-AEF2-4AB5-895C-1EFF0989A128}">
      <dgm:prSet/>
      <dgm:spPr/>
      <dgm:t>
        <a:bodyPr/>
        <a:lstStyle/>
        <a:p>
          <a:endParaRPr lang="en-US"/>
        </a:p>
      </dgm:t>
    </dgm:pt>
    <dgm:pt modelId="{78916348-81FE-4DD9-B0CD-4945A369F3C9}">
      <dgm:prSet custT="1"/>
      <dgm:spPr/>
      <dgm:t>
        <a:bodyPr/>
        <a:lstStyle/>
        <a:p>
          <a:pPr>
            <a:lnSpc>
              <a:spcPct val="100000"/>
            </a:lnSpc>
          </a:pPr>
          <a:r>
            <a:rPr lang="en-US" sz="2000" dirty="0"/>
            <a:t>Clear planning combined with effective leadership drives successful outcomes in </a:t>
          </a:r>
          <a:r>
            <a:rPr lang="en-US" sz="2000" dirty="0" err="1"/>
            <a:t>reorganisation</a:t>
          </a:r>
          <a:r>
            <a:rPr lang="en-US" sz="2000" dirty="0"/>
            <a:t> efforts and ultimately improves peoples lives ….</a:t>
          </a:r>
        </a:p>
      </dgm:t>
    </dgm:pt>
    <dgm:pt modelId="{E90ED982-BB56-4AEB-BAC1-BB1B6BF665D0}" type="parTrans" cxnId="{53CA357A-5E1A-4C9A-B415-4B4A78258C60}">
      <dgm:prSet/>
      <dgm:spPr/>
      <dgm:t>
        <a:bodyPr/>
        <a:lstStyle/>
        <a:p>
          <a:endParaRPr lang="en-US"/>
        </a:p>
      </dgm:t>
    </dgm:pt>
    <dgm:pt modelId="{EE63EF05-C5B0-43E7-8449-5692A2DDDF7A}" type="sibTrans" cxnId="{53CA357A-5E1A-4C9A-B415-4B4A78258C60}">
      <dgm:prSet/>
      <dgm:spPr/>
      <dgm:t>
        <a:bodyPr/>
        <a:lstStyle/>
        <a:p>
          <a:endParaRPr lang="en-US"/>
        </a:p>
      </dgm:t>
    </dgm:pt>
    <dgm:pt modelId="{3AED5A3B-BE2E-45DE-A546-881FEC2C5395}" type="pres">
      <dgm:prSet presAssocID="{BE371AE2-BADF-429A-A135-3C43AFC628AE}" presName="Name0" presStyleCnt="0">
        <dgm:presLayoutVars>
          <dgm:dir/>
          <dgm:resizeHandles val="exact"/>
        </dgm:presLayoutVars>
      </dgm:prSet>
      <dgm:spPr/>
    </dgm:pt>
    <dgm:pt modelId="{05D45C94-1687-42F4-8667-C4518F389832}" type="pres">
      <dgm:prSet presAssocID="{5C89708E-9417-43E2-9E40-E3068BCF3AE4}" presName="compNode" presStyleCnt="0"/>
      <dgm:spPr/>
    </dgm:pt>
    <dgm:pt modelId="{21713C0B-C467-415C-982B-3937CCDE357D}" type="pres">
      <dgm:prSet presAssocID="{5C89708E-9417-43E2-9E40-E3068BCF3AE4}" presName="pictRect" presStyleLbl="revTx" presStyleIdx="0" presStyleCnt="6" custScaleY="238493">
        <dgm:presLayoutVars>
          <dgm:chMax val="0"/>
          <dgm:bulletEnabled/>
        </dgm:presLayoutVars>
      </dgm:prSet>
      <dgm:spPr/>
    </dgm:pt>
    <dgm:pt modelId="{209E6FAC-3A48-4B67-88E3-4F2F7B6AFB90}" type="pres">
      <dgm:prSet presAssocID="{5C89708E-9417-43E2-9E40-E3068BCF3AE4}" presName="textRect" presStyleLbl="revTx" presStyleIdx="1" presStyleCnt="6">
        <dgm:presLayoutVars>
          <dgm:bulletEnabled/>
        </dgm:presLayoutVars>
      </dgm:prSet>
      <dgm:spPr/>
    </dgm:pt>
    <dgm:pt modelId="{731F9C29-A62C-4380-A78F-E6EE431AC81B}" type="pres">
      <dgm:prSet presAssocID="{8903AADB-38AD-4436-8D6A-6742F5222E35}" presName="sibTrans" presStyleLbl="sibTrans2D1" presStyleIdx="0" presStyleCnt="0"/>
      <dgm:spPr/>
    </dgm:pt>
    <dgm:pt modelId="{4D3FBB91-3BD7-4F5B-863D-A8DD9CAD460F}" type="pres">
      <dgm:prSet presAssocID="{A7F14CE2-2C5C-45E0-A973-19BED246460E}" presName="compNode" presStyleCnt="0"/>
      <dgm:spPr/>
    </dgm:pt>
    <dgm:pt modelId="{416745A5-71B9-478A-BDD8-82269B80ECF7}" type="pres">
      <dgm:prSet presAssocID="{A7F14CE2-2C5C-45E0-A973-19BED246460E}" presName="pictRect" presStyleLbl="revTx" presStyleIdx="2" presStyleCnt="6" custScaleY="220097">
        <dgm:presLayoutVars>
          <dgm:chMax val="0"/>
          <dgm:bulletEnabled/>
        </dgm:presLayoutVars>
      </dgm:prSet>
      <dgm:spPr/>
    </dgm:pt>
    <dgm:pt modelId="{4673AB10-E23F-4874-8B9A-A9D64D6C69E1}" type="pres">
      <dgm:prSet presAssocID="{A7F14CE2-2C5C-45E0-A973-19BED246460E}" presName="textRect" presStyleLbl="revTx" presStyleIdx="3" presStyleCnt="6">
        <dgm:presLayoutVars>
          <dgm:bulletEnabled/>
        </dgm:presLayoutVars>
      </dgm:prSet>
      <dgm:spPr/>
    </dgm:pt>
    <dgm:pt modelId="{C3137034-45FA-4C80-923D-7C72D08658F9}" type="pres">
      <dgm:prSet presAssocID="{E90EBF6F-05B5-4C4D-8726-63F060607278}" presName="sibTrans" presStyleLbl="sibTrans2D1" presStyleIdx="0" presStyleCnt="0"/>
      <dgm:spPr/>
    </dgm:pt>
    <dgm:pt modelId="{20A947D2-E566-4DAB-95B3-DD851C89A32A}" type="pres">
      <dgm:prSet presAssocID="{E0424FCF-0072-4C58-9C88-69F4CB9F30EB}" presName="compNode" presStyleCnt="0"/>
      <dgm:spPr/>
    </dgm:pt>
    <dgm:pt modelId="{AB5590D6-8966-40AD-A5BA-14220EEA4D57}" type="pres">
      <dgm:prSet presAssocID="{E0424FCF-0072-4C58-9C88-69F4CB9F30EB}" presName="pictRect" presStyleLbl="revTx" presStyleIdx="4" presStyleCnt="6" custScaleY="244485">
        <dgm:presLayoutVars>
          <dgm:chMax val="0"/>
          <dgm:bulletEnabled/>
        </dgm:presLayoutVars>
      </dgm:prSet>
      <dgm:spPr/>
    </dgm:pt>
    <dgm:pt modelId="{57D84F02-593E-4C41-A566-951ED4B983F0}" type="pres">
      <dgm:prSet presAssocID="{E0424FCF-0072-4C58-9C88-69F4CB9F30EB}" presName="textRect" presStyleLbl="revTx" presStyleIdx="5" presStyleCnt="6">
        <dgm:presLayoutVars>
          <dgm:bulletEnabled/>
        </dgm:presLayoutVars>
      </dgm:prSet>
      <dgm:spPr/>
    </dgm:pt>
  </dgm:ptLst>
  <dgm:cxnLst>
    <dgm:cxn modelId="{62E1FD12-3F1C-4F1C-9C18-518FCD26806A}" type="presOf" srcId="{A7F14CE2-2C5C-45E0-A973-19BED246460E}" destId="{416745A5-71B9-478A-BDD8-82269B80ECF7}" srcOrd="0" destOrd="0" presId="urn:microsoft.com/office/officeart/2024/3/layout/hArchList1"/>
    <dgm:cxn modelId="{63E0BB23-A3C1-4FD6-8401-08347163A061}" type="presOf" srcId="{78916348-81FE-4DD9-B0CD-4945A369F3C9}" destId="{57D84F02-593E-4C41-A566-951ED4B983F0}" srcOrd="0" destOrd="0" presId="urn:microsoft.com/office/officeart/2024/3/layout/hArchList1"/>
    <dgm:cxn modelId="{16499C2B-BDD2-4FC9-80A8-03DF2680BD49}" srcId="{BE371AE2-BADF-429A-A135-3C43AFC628AE}" destId="{5C89708E-9417-43E2-9E40-E3068BCF3AE4}" srcOrd="0" destOrd="0" parTransId="{6D7289C8-9B8B-4B15-A0CA-D381A8EEED60}" sibTransId="{8903AADB-38AD-4436-8D6A-6742F5222E35}"/>
    <dgm:cxn modelId="{69C1C42F-6A5C-47E7-8464-6512116BC42D}" type="presOf" srcId="{E90EBF6F-05B5-4C4D-8726-63F060607278}" destId="{C3137034-45FA-4C80-923D-7C72D08658F9}" srcOrd="0" destOrd="0" presId="urn:microsoft.com/office/officeart/2024/3/layout/hArchList1"/>
    <dgm:cxn modelId="{2EB4E43A-FA95-4363-AA25-CF94D9819939}" srcId="{5C89708E-9417-43E2-9E40-E3068BCF3AE4}" destId="{BBB069E6-16F2-40DF-B532-722F35E3A7ED}" srcOrd="0" destOrd="0" parTransId="{1769F1ED-E4B2-4FAA-8635-A6D0D2069E28}" sibTransId="{3EBBFB97-FE2B-4DB5-92BB-251798E07DC8}"/>
    <dgm:cxn modelId="{F44C1640-6F8E-49F4-AD96-6ECA426B7718}" type="presOf" srcId="{BBB069E6-16F2-40DF-B532-722F35E3A7ED}" destId="{209E6FAC-3A48-4B67-88E3-4F2F7B6AFB90}" srcOrd="0" destOrd="0" presId="urn:microsoft.com/office/officeart/2024/3/layout/hArchList1"/>
    <dgm:cxn modelId="{EB410C43-E676-42EE-89A2-E423BE093A21}" type="presOf" srcId="{BE371AE2-BADF-429A-A135-3C43AFC628AE}" destId="{3AED5A3B-BE2E-45DE-A546-881FEC2C5395}" srcOrd="0" destOrd="0" presId="urn:microsoft.com/office/officeart/2024/3/layout/hArchList1"/>
    <dgm:cxn modelId="{FED7E759-51EE-4968-B991-97845CAF9D00}" srcId="{BE371AE2-BADF-429A-A135-3C43AFC628AE}" destId="{A7F14CE2-2C5C-45E0-A973-19BED246460E}" srcOrd="1" destOrd="0" parTransId="{5165B968-3D60-46BA-8AB9-442962F80108}" sibTransId="{E90EBF6F-05B5-4C4D-8726-63F060607278}"/>
    <dgm:cxn modelId="{53CA357A-5E1A-4C9A-B415-4B4A78258C60}" srcId="{E0424FCF-0072-4C58-9C88-69F4CB9F30EB}" destId="{78916348-81FE-4DD9-B0CD-4945A369F3C9}" srcOrd="0" destOrd="0" parTransId="{E90ED982-BB56-4AEB-BAC1-BB1B6BF665D0}" sibTransId="{EE63EF05-C5B0-43E7-8449-5692A2DDDF7A}"/>
    <dgm:cxn modelId="{E3A8BE8B-AEF2-4AB5-895C-1EFF0989A128}" srcId="{BE371AE2-BADF-429A-A135-3C43AFC628AE}" destId="{E0424FCF-0072-4C58-9C88-69F4CB9F30EB}" srcOrd="2" destOrd="0" parTransId="{C6A7CC26-2D5F-47D9-ACDA-7ED3288CAD51}" sibTransId="{E6432426-B000-4BAB-ABCB-B6FF8954024C}"/>
    <dgm:cxn modelId="{52243195-327B-4129-AB80-61DC058AEC9F}" type="presOf" srcId="{5C89708E-9417-43E2-9E40-E3068BCF3AE4}" destId="{21713C0B-C467-415C-982B-3937CCDE357D}" srcOrd="0" destOrd="0" presId="urn:microsoft.com/office/officeart/2024/3/layout/hArchList1"/>
    <dgm:cxn modelId="{55AD1497-EAF1-42EF-AA53-06649FB42DD9}" srcId="{A7F14CE2-2C5C-45E0-A973-19BED246460E}" destId="{B1658B45-33F2-43F6-976B-1102B79DD307}" srcOrd="0" destOrd="0" parTransId="{79301207-E785-4D65-B9D1-9AA1C6DEE3FF}" sibTransId="{79F186BE-22E7-402C-ACCC-D96541314880}"/>
    <dgm:cxn modelId="{6168ADBB-C177-4FDA-8F83-5ADD3B5F5DF9}" type="presOf" srcId="{B1658B45-33F2-43F6-976B-1102B79DD307}" destId="{4673AB10-E23F-4874-8B9A-A9D64D6C69E1}" srcOrd="0" destOrd="0" presId="urn:microsoft.com/office/officeart/2024/3/layout/hArchList1"/>
    <dgm:cxn modelId="{F7BC15C2-6E71-4E7B-BCEF-AA46AABF5B18}" type="presOf" srcId="{8903AADB-38AD-4436-8D6A-6742F5222E35}" destId="{731F9C29-A62C-4380-A78F-E6EE431AC81B}" srcOrd="0" destOrd="0" presId="urn:microsoft.com/office/officeart/2024/3/layout/hArchList1"/>
    <dgm:cxn modelId="{9D813AD4-45A4-48CA-AC5D-E8C26B0CAD4A}" type="presOf" srcId="{E0424FCF-0072-4C58-9C88-69F4CB9F30EB}" destId="{AB5590D6-8966-40AD-A5BA-14220EEA4D57}" srcOrd="0" destOrd="0" presId="urn:microsoft.com/office/officeart/2024/3/layout/hArchList1"/>
    <dgm:cxn modelId="{E29217A2-494B-428C-A4EF-AE5E76CC0407}" type="presParOf" srcId="{3AED5A3B-BE2E-45DE-A546-881FEC2C5395}" destId="{05D45C94-1687-42F4-8667-C4518F389832}" srcOrd="0" destOrd="0" presId="urn:microsoft.com/office/officeart/2024/3/layout/hArchList1"/>
    <dgm:cxn modelId="{725A995D-705D-4233-B0C4-DA17CF4B7736}" type="presParOf" srcId="{05D45C94-1687-42F4-8667-C4518F389832}" destId="{21713C0B-C467-415C-982B-3937CCDE357D}" srcOrd="0" destOrd="0" presId="urn:microsoft.com/office/officeart/2024/3/layout/hArchList1"/>
    <dgm:cxn modelId="{7BC648EB-2130-40AE-B287-F0E632475AEA}" type="presParOf" srcId="{05D45C94-1687-42F4-8667-C4518F389832}" destId="{209E6FAC-3A48-4B67-88E3-4F2F7B6AFB90}" srcOrd="1" destOrd="0" presId="urn:microsoft.com/office/officeart/2024/3/layout/hArchList1"/>
    <dgm:cxn modelId="{E9FB56C6-A115-49BF-931E-3B1AC0564BC6}" type="presParOf" srcId="{3AED5A3B-BE2E-45DE-A546-881FEC2C5395}" destId="{731F9C29-A62C-4380-A78F-E6EE431AC81B}" srcOrd="1" destOrd="0" presId="urn:microsoft.com/office/officeart/2024/3/layout/hArchList1"/>
    <dgm:cxn modelId="{99288549-31A2-45BE-85AD-57F54A67CC39}" type="presParOf" srcId="{3AED5A3B-BE2E-45DE-A546-881FEC2C5395}" destId="{4D3FBB91-3BD7-4F5B-863D-A8DD9CAD460F}" srcOrd="2" destOrd="0" presId="urn:microsoft.com/office/officeart/2024/3/layout/hArchList1"/>
    <dgm:cxn modelId="{1D4EBB12-279C-495D-BA6B-6553F64CB4DE}" type="presParOf" srcId="{4D3FBB91-3BD7-4F5B-863D-A8DD9CAD460F}" destId="{416745A5-71B9-478A-BDD8-82269B80ECF7}" srcOrd="0" destOrd="0" presId="urn:microsoft.com/office/officeart/2024/3/layout/hArchList1"/>
    <dgm:cxn modelId="{9CEDF4BD-A7A6-4C81-935D-476E8B196CBC}" type="presParOf" srcId="{4D3FBB91-3BD7-4F5B-863D-A8DD9CAD460F}" destId="{4673AB10-E23F-4874-8B9A-A9D64D6C69E1}" srcOrd="1" destOrd="0" presId="urn:microsoft.com/office/officeart/2024/3/layout/hArchList1"/>
    <dgm:cxn modelId="{9A228ED8-E25A-4C5E-9FF6-B291BDCE1B86}" type="presParOf" srcId="{3AED5A3B-BE2E-45DE-A546-881FEC2C5395}" destId="{C3137034-45FA-4C80-923D-7C72D08658F9}" srcOrd="3" destOrd="0" presId="urn:microsoft.com/office/officeart/2024/3/layout/hArchList1"/>
    <dgm:cxn modelId="{0CD5719F-A236-42B0-90A3-19739E10D983}" type="presParOf" srcId="{3AED5A3B-BE2E-45DE-A546-881FEC2C5395}" destId="{20A947D2-E566-4DAB-95B3-DD851C89A32A}" srcOrd="4" destOrd="0" presId="urn:microsoft.com/office/officeart/2024/3/layout/hArchList1"/>
    <dgm:cxn modelId="{F9182BF2-F9F6-4412-9F6F-5FA2D19417F7}" type="presParOf" srcId="{20A947D2-E566-4DAB-95B3-DD851C89A32A}" destId="{AB5590D6-8966-40AD-A5BA-14220EEA4D57}" srcOrd="0" destOrd="0" presId="urn:microsoft.com/office/officeart/2024/3/layout/hArchList1"/>
    <dgm:cxn modelId="{51FB8FDA-A4FC-40CB-B3AA-E83A826615C0}" type="presParOf" srcId="{20A947D2-E566-4DAB-95B3-DD851C89A32A}" destId="{57D84F02-593E-4C41-A566-951ED4B983F0}"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713C0B-C467-415C-982B-3937CCDE357D}">
      <dsp:nvSpPr>
        <dsp:cNvPr id="0" name=""/>
        <dsp:cNvSpPr/>
      </dsp:nvSpPr>
      <dsp:spPr>
        <a:xfrm>
          <a:off x="0" y="14755"/>
          <a:ext cx="3374266" cy="131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b="1" kern="1200" dirty="0">
              <a:solidFill>
                <a:srgbClr val="1973EB">
                  <a:lumMod val="75000"/>
                </a:srgbClr>
              </a:solidFill>
              <a:latin typeface="Grandview Display"/>
              <a:ea typeface="+mn-ea"/>
              <a:cs typeface="+mn-cs"/>
            </a:rPr>
            <a:t>Managing Complex </a:t>
          </a:r>
          <a:r>
            <a:rPr lang="en-US" sz="2400" b="1" kern="1200" dirty="0" err="1">
              <a:solidFill>
                <a:srgbClr val="1973EB">
                  <a:lumMod val="75000"/>
                </a:srgbClr>
              </a:solidFill>
              <a:latin typeface="Grandview Display"/>
              <a:ea typeface="+mn-ea"/>
              <a:cs typeface="+mn-cs"/>
            </a:rPr>
            <a:t>Reorganisations</a:t>
          </a:r>
          <a:endParaRPr lang="en-US" sz="2400" b="1" kern="1200" dirty="0">
            <a:solidFill>
              <a:srgbClr val="1973EB">
                <a:lumMod val="75000"/>
              </a:srgbClr>
            </a:solidFill>
            <a:latin typeface="Grandview Display"/>
            <a:ea typeface="+mn-ea"/>
            <a:cs typeface="+mn-cs"/>
          </a:endParaRPr>
        </a:p>
      </dsp:txBody>
      <dsp:txXfrm>
        <a:off x="0" y="14755"/>
        <a:ext cx="3374266" cy="1317914"/>
      </dsp:txXfrm>
    </dsp:sp>
    <dsp:sp modelId="{209E6FAC-3A48-4B67-88E3-4F2F7B6AFB90}">
      <dsp:nvSpPr>
        <dsp:cNvPr id="0" name=""/>
        <dsp:cNvSpPr/>
      </dsp:nvSpPr>
      <dsp:spPr>
        <a:xfrm>
          <a:off x="0" y="950012"/>
          <a:ext cx="3374266" cy="2778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r>
            <a:rPr lang="en-US" sz="2000" kern="1200" dirty="0"/>
            <a:t>Establishing the authority is complex but also exciting and an opportunity to create something better than the sum of its old parts ! .</a:t>
          </a:r>
        </a:p>
      </dsp:txBody>
      <dsp:txXfrm>
        <a:off x="0" y="950012"/>
        <a:ext cx="3374266" cy="2778089"/>
      </dsp:txXfrm>
    </dsp:sp>
    <dsp:sp modelId="{416745A5-71B9-478A-BDD8-82269B80ECF7}">
      <dsp:nvSpPr>
        <dsp:cNvPr id="0" name=""/>
        <dsp:cNvSpPr/>
      </dsp:nvSpPr>
      <dsp:spPr>
        <a:xfrm>
          <a:off x="3711693" y="63842"/>
          <a:ext cx="3374266" cy="1216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b="1" kern="1200" dirty="0">
              <a:solidFill>
                <a:srgbClr val="1973EB">
                  <a:lumMod val="75000"/>
                </a:srgbClr>
              </a:solidFill>
              <a:latin typeface="Grandview Display"/>
              <a:ea typeface="+mn-ea"/>
              <a:cs typeface="+mn-cs"/>
            </a:rPr>
            <a:t>Strong Governance Importance</a:t>
          </a:r>
        </a:p>
      </dsp:txBody>
      <dsp:txXfrm>
        <a:off x="3711693" y="63842"/>
        <a:ext cx="3374266" cy="1216257"/>
      </dsp:txXfrm>
    </dsp:sp>
    <dsp:sp modelId="{4673AB10-E23F-4874-8B9A-A9D64D6C69E1}">
      <dsp:nvSpPr>
        <dsp:cNvPr id="0" name=""/>
        <dsp:cNvSpPr/>
      </dsp:nvSpPr>
      <dsp:spPr>
        <a:xfrm>
          <a:off x="3711693" y="948272"/>
          <a:ext cx="3374266" cy="2730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r>
            <a:rPr lang="en-US" sz="2000" kern="1200" dirty="0"/>
            <a:t>Strong governance frameworks are crucial for guiding successful </a:t>
          </a:r>
          <a:r>
            <a:rPr lang="en-US" sz="2000" kern="1200" dirty="0" err="1"/>
            <a:t>organisational</a:t>
          </a:r>
          <a:r>
            <a:rPr lang="en-US" sz="2000" kern="1200" dirty="0"/>
            <a:t> transitions and ensuring safe and legal on day 1.</a:t>
          </a:r>
        </a:p>
      </dsp:txBody>
      <dsp:txXfrm>
        <a:off x="3711693" y="948272"/>
        <a:ext cx="3374266" cy="2730741"/>
      </dsp:txXfrm>
    </dsp:sp>
    <dsp:sp modelId="{AB5590D6-8966-40AD-A5BA-14220EEA4D57}">
      <dsp:nvSpPr>
        <dsp:cNvPr id="0" name=""/>
        <dsp:cNvSpPr/>
      </dsp:nvSpPr>
      <dsp:spPr>
        <a:xfrm>
          <a:off x="7423386" y="0"/>
          <a:ext cx="3374266" cy="134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kern="1200" dirty="0">
              <a:solidFill>
                <a:schemeClr val="accent1">
                  <a:lumMod val="75000"/>
                </a:schemeClr>
              </a:solidFill>
            </a:rPr>
            <a:t>Leadership and Planning</a:t>
          </a:r>
        </a:p>
      </dsp:txBody>
      <dsp:txXfrm>
        <a:off x="7423386" y="0"/>
        <a:ext cx="3374266" cy="1349706"/>
      </dsp:txXfrm>
    </dsp:sp>
    <dsp:sp modelId="{57D84F02-593E-4C41-A566-951ED4B983F0}">
      <dsp:nvSpPr>
        <dsp:cNvPr id="0" name=""/>
        <dsp:cNvSpPr/>
      </dsp:nvSpPr>
      <dsp:spPr>
        <a:xfrm>
          <a:off x="7423386" y="950883"/>
          <a:ext cx="3374266" cy="2791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r>
            <a:rPr lang="en-US" sz="2000" kern="1200" dirty="0"/>
            <a:t>Clear planning combined with effective leadership drives successful outcomes in </a:t>
          </a:r>
          <a:r>
            <a:rPr lang="en-US" sz="2000" kern="1200" dirty="0" err="1"/>
            <a:t>reorganisation</a:t>
          </a:r>
          <a:r>
            <a:rPr lang="en-US" sz="2000" kern="1200" dirty="0"/>
            <a:t> efforts and ultimately improves peoples lives ….</a:t>
          </a:r>
        </a:p>
      </dsp:txBody>
      <dsp:txXfrm>
        <a:off x="7423386" y="950883"/>
        <a:ext cx="3374266" cy="2791973"/>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2241" y="0"/>
            <a:ext cx="2947035" cy="492082"/>
          </a:xfrm>
          <a:prstGeom prst="rect">
            <a:avLst/>
          </a:prstGeom>
        </p:spPr>
        <p:txBody>
          <a:bodyPr vert="horz" lIns="91440" tIns="45720" rIns="91440" bIns="45720" rtlCol="0"/>
          <a:lstStyle>
            <a:lvl1pPr algn="r">
              <a:defRPr sz="1200"/>
            </a:lvl1pPr>
          </a:lstStyle>
          <a:p>
            <a:fld id="{77BF8B7D-E73F-4077-8386-23C21F01F779}" type="datetimeFigureOut">
              <a:rPr lang="en-GB" smtClean="0"/>
              <a:t>21/10/2025</a:t>
            </a:fld>
            <a:endParaRPr lang="en-GB"/>
          </a:p>
        </p:txBody>
      </p:sp>
      <p:sp>
        <p:nvSpPr>
          <p:cNvPr id="4" name="Slide Image Placeholder 3"/>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085" y="4719895"/>
            <a:ext cx="5440680" cy="386173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2241" y="9315495"/>
            <a:ext cx="2947035" cy="492081"/>
          </a:xfrm>
          <a:prstGeom prst="rect">
            <a:avLst/>
          </a:prstGeom>
        </p:spPr>
        <p:txBody>
          <a:bodyPr vert="horz" lIns="91440" tIns="45720" rIns="91440" bIns="45720" rtlCol="0" anchor="b"/>
          <a:lstStyle>
            <a:lvl1pPr algn="r">
              <a:defRPr sz="1200"/>
            </a:lvl1pPr>
          </a:lstStyle>
          <a:p>
            <a:fld id="{667A29DE-97FD-4581-A337-DFB19B7E465C}" type="slidenum">
              <a:rPr lang="en-GB" smtClean="0"/>
              <a:t>‹#›</a:t>
            </a:fld>
            <a:endParaRPr lang="en-GB"/>
          </a:p>
        </p:txBody>
      </p:sp>
    </p:spTree>
    <p:extLst>
      <p:ext uri="{BB962C8B-B14F-4D97-AF65-F5344CB8AC3E}">
        <p14:creationId xmlns:p14="http://schemas.microsoft.com/office/powerpoint/2010/main" val="4189330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AI-generated content may be incorrect.
---
This presentation covers the background, structural changes, roles, timelines, challenges, and lessons learned during the formation and leadership of the North Northamptonshire Shadow Authority.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1</a:t>
            </a:fld>
            <a:endParaRPr lang="en-GB"/>
          </a:p>
        </p:txBody>
      </p:sp>
    </p:spTree>
    <p:extLst>
      <p:ext uri="{BB962C8B-B14F-4D97-AF65-F5344CB8AC3E}">
        <p14:creationId xmlns:p14="http://schemas.microsoft.com/office/powerpoint/2010/main" val="1726447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We will explore the background and context of Northamptonshire reorganisation, legal foundations, governance during the shadow year, key timelines, core challenges faced, lessons learned, best practices, and summary frameworks.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2</a:t>
            </a:fld>
            <a:endParaRPr lang="en-GB"/>
          </a:p>
        </p:txBody>
      </p:sp>
    </p:spTree>
    <p:extLst>
      <p:ext uri="{BB962C8B-B14F-4D97-AF65-F5344CB8AC3E}">
        <p14:creationId xmlns:p14="http://schemas.microsoft.com/office/powerpoint/2010/main" val="1289953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Financial collapse and drivers for reorganisation, Creation of new unitary councils and establishment of shadow authorities
</a:t>
            </a:r>
          </a:p>
        </p:txBody>
      </p:sp>
      <p:sp>
        <p:nvSpPr>
          <p:cNvPr id="4" name="Slide Number Placeholder 3"/>
          <p:cNvSpPr>
            <a:spLocks noGrp="1"/>
          </p:cNvSpPr>
          <p:nvPr>
            <p:ph type="sldNum" sz="quarter" idx="5"/>
          </p:nvPr>
        </p:nvSpPr>
        <p:spPr/>
        <p:txBody>
          <a:bodyPr/>
          <a:lstStyle/>
          <a:p>
            <a:fld id="{73A1EA80-E18B-4A0C-9673-F1FB00363400}" type="slidenum">
              <a:rPr lang="en-GB" smtClean="0"/>
              <a:t>3</a:t>
            </a:fld>
            <a:endParaRPr lang="en-GB"/>
          </a:p>
        </p:txBody>
      </p:sp>
    </p:spTree>
    <p:extLst>
      <p:ext uri="{BB962C8B-B14F-4D97-AF65-F5344CB8AC3E}">
        <p14:creationId xmlns:p14="http://schemas.microsoft.com/office/powerpoint/2010/main" val="2518120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The financial collapse of Northamptonshire County Council led to the creation of two new unitary councils, North and West Northamptonshire, which vested in April 2021. Shadow authorities were established to prepare essential elements such as constitution, budget, staffing, and service continuity during the transition period. The reorganisation was driven by both financial failure and governance concerns, with a tight timetable complicated by the COVID-19 pandemic. Notably, the division of legacy financial assets and liabilities took years to resolve, highlighting the complexity of the transition   .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4</a:t>
            </a:fld>
            <a:endParaRPr lang="en-GB"/>
          </a:p>
        </p:txBody>
      </p:sp>
    </p:spTree>
    <p:extLst>
      <p:ext uri="{BB962C8B-B14F-4D97-AF65-F5344CB8AC3E}">
        <p14:creationId xmlns:p14="http://schemas.microsoft.com/office/powerpoint/2010/main" val="1980483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Financial collapse of Northamptonshire County      Council prompted reorganisation.
Two new unitary councils: North &amp; West      Northamptonshire (vested Apr 2021).
Shadow authorities established to prepare      constitution, budget, staffing, and service continuity.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5</a:t>
            </a:fld>
            <a:endParaRPr lang="en-GB"/>
          </a:p>
        </p:txBody>
      </p:sp>
    </p:spTree>
    <p:extLst>
      <p:ext uri="{BB962C8B-B14F-4D97-AF65-F5344CB8AC3E}">
        <p14:creationId xmlns:p14="http://schemas.microsoft.com/office/powerpoint/2010/main" val="3518263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Phase 1: Pre-Shadow Period — “Setting the Ground” (Months -18 to -12)
Goal: Prepare for the legal creation of the shadow authority and ensure smooth political and officer transitions.
Key Tasks:
🏛️ Government decision made      and statutory instrument laid before Parliament.
⚖️ Implementation Order defines the new area,      powers, membership, and timetable.
📘 Establish a Joint Implementation Board (JIB)      or Implementation Executive made up of Leaders and Chief Executives of      existing councils.
👥 Begin baseline work: service mapping,      financial due diligence, workforce data, ICT and asset audits.
💬 Early communications with staff and members      to set out process and reassure about continuity.
Outputs:
Draft transition plan and governance      blueprint.
Agreed principles for collaboration and      culture-building.
Initial risk register and resource plan.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6</a:t>
            </a:fld>
            <a:endParaRPr lang="en-GB"/>
          </a:p>
        </p:txBody>
      </p:sp>
    </p:spTree>
    <p:extLst>
      <p:ext uri="{BB962C8B-B14F-4D97-AF65-F5344CB8AC3E}">
        <p14:creationId xmlns:p14="http://schemas.microsoft.com/office/powerpoint/2010/main" val="2103120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 Example High-Level Timeline Summary
</a:t>
            </a:r>
          </a:p>
        </p:txBody>
      </p:sp>
      <p:sp>
        <p:nvSpPr>
          <p:cNvPr id="4" name="Slide Number Placeholder 3"/>
          <p:cNvSpPr>
            <a:spLocks noGrp="1"/>
          </p:cNvSpPr>
          <p:nvPr>
            <p:ph type="sldNum" sz="quarter" idx="5"/>
          </p:nvPr>
        </p:nvSpPr>
        <p:spPr/>
        <p:txBody>
          <a:bodyPr/>
          <a:lstStyle/>
          <a:p>
            <a:fld id="{73A1EA80-E18B-4A0C-9673-F1FB00363400}" type="slidenum">
              <a:rPr lang="en-GB" smtClean="0"/>
              <a:t>7</a:t>
            </a:fld>
            <a:endParaRPr lang="en-GB"/>
          </a:p>
        </p:txBody>
      </p:sp>
    </p:spTree>
    <p:extLst>
      <p:ext uri="{BB962C8B-B14F-4D97-AF65-F5344CB8AC3E}">
        <p14:creationId xmlns:p14="http://schemas.microsoft.com/office/powerpoint/2010/main" val="3278079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Statutory and constitutional basis for the shadow authority, Roles and composition of the shadow authority and shadow executive
</a:t>
            </a:r>
          </a:p>
        </p:txBody>
      </p:sp>
      <p:sp>
        <p:nvSpPr>
          <p:cNvPr id="4" name="Slide Number Placeholder 3"/>
          <p:cNvSpPr>
            <a:spLocks noGrp="1"/>
          </p:cNvSpPr>
          <p:nvPr>
            <p:ph type="sldNum" sz="quarter" idx="5"/>
          </p:nvPr>
        </p:nvSpPr>
        <p:spPr/>
        <p:txBody>
          <a:bodyPr/>
          <a:lstStyle/>
          <a:p>
            <a:fld id="{73A1EA80-E18B-4A0C-9673-F1FB00363400}" type="slidenum">
              <a:rPr lang="en-GB" smtClean="0"/>
              <a:t>8</a:t>
            </a:fld>
            <a:endParaRPr lang="en-GB"/>
          </a:p>
        </p:txBody>
      </p:sp>
    </p:spTree>
    <p:extLst>
      <p:ext uri="{BB962C8B-B14F-4D97-AF65-F5344CB8AC3E}">
        <p14:creationId xmlns:p14="http://schemas.microsoft.com/office/powerpoint/2010/main" val="1929308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The full Structural Changes Order 2020 —      especially parts defining the shadow authority and shadow executive.
The Draft Shadow Authority Constitution (May      2020) — to see structure, powers, membership.
Minutes / agendas from the first few meetings      of the shadow authority &amp; shadow executive (e.g. 2020      meetings).
Reports or reviews by Commissioners (financial      oversight) such as the “Fourth Commissioners’ Report”.
Task &amp; Finish group terms of reference and      how their outputs were handled.
Any reports / minutes showing how statutory      officers (CEO, s.151, Monitoring Officer) were appointed, interim      arrangements, resignations.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9</a:t>
            </a:fld>
            <a:endParaRPr lang="en-GB"/>
          </a:p>
        </p:txBody>
      </p:sp>
    </p:spTree>
    <p:extLst>
      <p:ext uri="{BB962C8B-B14F-4D97-AF65-F5344CB8AC3E}">
        <p14:creationId xmlns:p14="http://schemas.microsoft.com/office/powerpoint/2010/main" val="2035769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Governance structures and leadership arrangements, Political leadership, culture, and decision-making
</a:t>
            </a:r>
          </a:p>
        </p:txBody>
      </p:sp>
      <p:sp>
        <p:nvSpPr>
          <p:cNvPr id="4" name="Slide Number Placeholder 3"/>
          <p:cNvSpPr>
            <a:spLocks noGrp="1"/>
          </p:cNvSpPr>
          <p:nvPr>
            <p:ph type="sldNum" sz="quarter" idx="5"/>
          </p:nvPr>
        </p:nvSpPr>
        <p:spPr/>
        <p:txBody>
          <a:bodyPr/>
          <a:lstStyle/>
          <a:p>
            <a:fld id="{73A1EA80-E18B-4A0C-9673-F1FB00363400}" type="slidenum">
              <a:rPr lang="en-GB" smtClean="0"/>
              <a:t>10</a:t>
            </a:fld>
            <a:endParaRPr lang="en-GB"/>
          </a:p>
        </p:txBody>
      </p:sp>
    </p:spTree>
    <p:extLst>
      <p:ext uri="{BB962C8B-B14F-4D97-AF65-F5344CB8AC3E}">
        <p14:creationId xmlns:p14="http://schemas.microsoft.com/office/powerpoint/2010/main" val="1581384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Governance in the shadow year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11</a:t>
            </a:fld>
            <a:endParaRPr lang="en-GB"/>
          </a:p>
        </p:txBody>
      </p:sp>
    </p:spTree>
    <p:extLst>
      <p:ext uri="{BB962C8B-B14F-4D97-AF65-F5344CB8AC3E}">
        <p14:creationId xmlns:p14="http://schemas.microsoft.com/office/powerpoint/2010/main" val="3378936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 3. Political Leadership and Culture
Purpose: Create stability, trust, and collaboration among members from predecessor councils.
Promote a shared vision and purpose for the new council.
Manage political differences and legacy loyalties constructively.
Communicate regularly and transparently with all members.
Model collaborative and inclusive leadership—avoid a      “takeover” culture.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12</a:t>
            </a:fld>
            <a:endParaRPr lang="en-GB"/>
          </a:p>
        </p:txBody>
      </p:sp>
    </p:spTree>
    <p:extLst>
      <p:ext uri="{BB962C8B-B14F-4D97-AF65-F5344CB8AC3E}">
        <p14:creationId xmlns:p14="http://schemas.microsoft.com/office/powerpoint/2010/main" val="386669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F997E-09BA-D0E2-0E8E-DC426D6D0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616E2-7F97-31BD-7A4F-CAE80F428E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75CFC-99F3-9908-E318-380B306A1A0F}"/>
              </a:ext>
            </a:extLst>
          </p:cNvPr>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Governance in the shadow year
Image source: Microsoft 365 content library
</a:t>
            </a:r>
          </a:p>
        </p:txBody>
      </p:sp>
      <p:sp>
        <p:nvSpPr>
          <p:cNvPr id="4" name="Slide Number Placeholder 3">
            <a:extLst>
              <a:ext uri="{FF2B5EF4-FFF2-40B4-BE49-F238E27FC236}">
                <a16:creationId xmlns:a16="http://schemas.microsoft.com/office/drawing/2014/main" id="{5EFFE2C3-7C73-2C20-4F1F-C30B76E93D20}"/>
              </a:ext>
            </a:extLst>
          </p:cNvPr>
          <p:cNvSpPr>
            <a:spLocks noGrp="1"/>
          </p:cNvSpPr>
          <p:nvPr>
            <p:ph type="sldNum" sz="quarter" idx="5"/>
          </p:nvPr>
        </p:nvSpPr>
        <p:spPr/>
        <p:txBody>
          <a:bodyPr/>
          <a:lstStyle/>
          <a:p>
            <a:fld id="{73A1EA80-E18B-4A0C-9673-F1FB00363400}" type="slidenum">
              <a:rPr lang="en-GB" smtClean="0"/>
              <a:t>13</a:t>
            </a:fld>
            <a:endParaRPr lang="en-GB"/>
          </a:p>
        </p:txBody>
      </p:sp>
    </p:spTree>
    <p:extLst>
      <p:ext uri="{BB962C8B-B14F-4D97-AF65-F5344CB8AC3E}">
        <p14:creationId xmlns:p14="http://schemas.microsoft.com/office/powerpoint/2010/main" val="1617433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0AA2-017D-B62D-2F0C-34B1CE4C9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45EC1-BC78-96EF-C649-EEBCB10870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1E0E6C-8E40-98ED-5DE2-E54ED0F0B08D}"/>
              </a:ext>
            </a:extLst>
          </p:cNvPr>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Governance in the shadow year
Image source: Microsoft 365 content library
</a:t>
            </a:r>
          </a:p>
        </p:txBody>
      </p:sp>
      <p:sp>
        <p:nvSpPr>
          <p:cNvPr id="4" name="Slide Number Placeholder 3">
            <a:extLst>
              <a:ext uri="{FF2B5EF4-FFF2-40B4-BE49-F238E27FC236}">
                <a16:creationId xmlns:a16="http://schemas.microsoft.com/office/drawing/2014/main" id="{EBE6B3EF-7381-FDA9-8A65-F13BB12E8FAA}"/>
              </a:ext>
            </a:extLst>
          </p:cNvPr>
          <p:cNvSpPr>
            <a:spLocks noGrp="1"/>
          </p:cNvSpPr>
          <p:nvPr>
            <p:ph type="sldNum" sz="quarter" idx="5"/>
          </p:nvPr>
        </p:nvSpPr>
        <p:spPr/>
        <p:txBody>
          <a:bodyPr/>
          <a:lstStyle/>
          <a:p>
            <a:fld id="{73A1EA80-E18B-4A0C-9673-F1FB00363400}" type="slidenum">
              <a:rPr lang="en-GB" smtClean="0"/>
              <a:t>14</a:t>
            </a:fld>
            <a:endParaRPr lang="en-GB"/>
          </a:p>
        </p:txBody>
      </p:sp>
    </p:spTree>
    <p:extLst>
      <p:ext uri="{BB962C8B-B14F-4D97-AF65-F5344CB8AC3E}">
        <p14:creationId xmlns:p14="http://schemas.microsoft.com/office/powerpoint/2010/main" val="1686657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98234-E920-D768-D55D-6C29E6749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F2EE9-6CB8-F2FB-6D66-C52A355DE5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530CC5-52FF-639E-9E84-7A81CC12D5FC}"/>
              </a:ext>
            </a:extLst>
          </p:cNvPr>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Governance in the shadow year
Image source: Microsoft 365 content library
</a:t>
            </a:r>
          </a:p>
        </p:txBody>
      </p:sp>
      <p:sp>
        <p:nvSpPr>
          <p:cNvPr id="4" name="Slide Number Placeholder 3">
            <a:extLst>
              <a:ext uri="{FF2B5EF4-FFF2-40B4-BE49-F238E27FC236}">
                <a16:creationId xmlns:a16="http://schemas.microsoft.com/office/drawing/2014/main" id="{C425328A-C23F-ADF2-F7AB-38C111380E01}"/>
              </a:ext>
            </a:extLst>
          </p:cNvPr>
          <p:cNvSpPr>
            <a:spLocks noGrp="1"/>
          </p:cNvSpPr>
          <p:nvPr>
            <p:ph type="sldNum" sz="quarter" idx="5"/>
          </p:nvPr>
        </p:nvSpPr>
        <p:spPr/>
        <p:txBody>
          <a:bodyPr/>
          <a:lstStyle/>
          <a:p>
            <a:fld id="{73A1EA80-E18B-4A0C-9673-F1FB00363400}" type="slidenum">
              <a:rPr lang="en-GB" smtClean="0"/>
              <a:t>15</a:t>
            </a:fld>
            <a:endParaRPr lang="en-GB"/>
          </a:p>
        </p:txBody>
      </p:sp>
    </p:spTree>
    <p:extLst>
      <p:ext uri="{BB962C8B-B14F-4D97-AF65-F5344CB8AC3E}">
        <p14:creationId xmlns:p14="http://schemas.microsoft.com/office/powerpoint/2010/main" val="842628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6931-E69D-A4E9-3610-1BDDC85E8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53411-E167-D1A6-8CB4-DC0CB0BE8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A23C7D-1138-D051-16BC-0F4A9026CE84}"/>
              </a:ext>
            </a:extLst>
          </p:cNvPr>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Governance in the shadow year
Image source: Microsoft 365 content library
</a:t>
            </a:r>
          </a:p>
        </p:txBody>
      </p:sp>
      <p:sp>
        <p:nvSpPr>
          <p:cNvPr id="4" name="Slide Number Placeholder 3">
            <a:extLst>
              <a:ext uri="{FF2B5EF4-FFF2-40B4-BE49-F238E27FC236}">
                <a16:creationId xmlns:a16="http://schemas.microsoft.com/office/drawing/2014/main" id="{FE1791EB-727D-B137-6979-912735BF71C0}"/>
              </a:ext>
            </a:extLst>
          </p:cNvPr>
          <p:cNvSpPr>
            <a:spLocks noGrp="1"/>
          </p:cNvSpPr>
          <p:nvPr>
            <p:ph type="sldNum" sz="quarter" idx="5"/>
          </p:nvPr>
        </p:nvSpPr>
        <p:spPr/>
        <p:txBody>
          <a:bodyPr/>
          <a:lstStyle/>
          <a:p>
            <a:fld id="{73A1EA80-E18B-4A0C-9673-F1FB00363400}" type="slidenum">
              <a:rPr lang="en-GB" smtClean="0"/>
              <a:t>16</a:t>
            </a:fld>
            <a:endParaRPr lang="en-GB"/>
          </a:p>
        </p:txBody>
      </p:sp>
    </p:spTree>
    <p:extLst>
      <p:ext uri="{BB962C8B-B14F-4D97-AF65-F5344CB8AC3E}">
        <p14:creationId xmlns:p14="http://schemas.microsoft.com/office/powerpoint/2010/main" val="2410269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Key challenges faced by the North Northamptonshire Shadow Authority included:
Financial      clarity: Addressing legacy debts, asset division, and      establishing a transparent financial baseline.
Governance      and leadership: Managing an interim executive, senior staff turnover,      and decision-making under pressure.
Workforce      and culture: Handling TUPE transfers, pay harmonisation, morale,      and integrating diverse organisational cultures.
Service      continuity and ICT: Ensuring critical services operated safely and      rebuilding in-house systems.
Transparency      and trust: Dealing with closed-door task groups and rebuilding      public and member confidence.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17</a:t>
            </a:fld>
            <a:endParaRPr lang="en-GB"/>
          </a:p>
        </p:txBody>
      </p:sp>
    </p:spTree>
    <p:extLst>
      <p:ext uri="{BB962C8B-B14F-4D97-AF65-F5344CB8AC3E}">
        <p14:creationId xmlns:p14="http://schemas.microsoft.com/office/powerpoint/2010/main" val="4158609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Key lessons and practical recommendations from the North Northamptonshire experience, Specific lessons on finance, governance, staff, and communication
</a:t>
            </a:r>
          </a:p>
        </p:txBody>
      </p:sp>
      <p:sp>
        <p:nvSpPr>
          <p:cNvPr id="4" name="Slide Number Placeholder 3"/>
          <p:cNvSpPr>
            <a:spLocks noGrp="1"/>
          </p:cNvSpPr>
          <p:nvPr>
            <p:ph type="sldNum" sz="quarter" idx="5"/>
          </p:nvPr>
        </p:nvSpPr>
        <p:spPr/>
        <p:txBody>
          <a:bodyPr/>
          <a:lstStyle/>
          <a:p>
            <a:fld id="{73A1EA80-E18B-4A0C-9673-F1FB00363400}" type="slidenum">
              <a:rPr lang="en-GB" smtClean="0"/>
              <a:t>18</a:t>
            </a:fld>
            <a:endParaRPr lang="en-GB"/>
          </a:p>
        </p:txBody>
      </p:sp>
    </p:spTree>
    <p:extLst>
      <p:ext uri="{BB962C8B-B14F-4D97-AF65-F5344CB8AC3E}">
        <p14:creationId xmlns:p14="http://schemas.microsoft.com/office/powerpoint/2010/main" val="2507320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The document distills practical lessons from the North Northamptonshire experience:
Financial      baseline first: Early independent forensic financial reviews and      transparency are critical to avoid crises.
Safe      and legal before transformation: Prioritise service      continuity and legal compliance before pursuing wider transformation, with      flexibility to adjust scope due to external shocks like the pandemic.
Embed      scrutiny and transparency: Open governance and      meaningful scrutiny rebuild public trust.
Invest      in people and culture: Staff morale, engagement, and leadership continuity      are essential.
Expect      long-tail issues: Financial, operational, and cultural harmonisation can      take years.
Communicate      relentlessly: Clear, honest updates for staff, members, and      residents maintain confidence   .
</a:t>
            </a:r>
          </a:p>
        </p:txBody>
      </p:sp>
      <p:sp>
        <p:nvSpPr>
          <p:cNvPr id="4" name="Slide Number Placeholder 3"/>
          <p:cNvSpPr>
            <a:spLocks noGrp="1"/>
          </p:cNvSpPr>
          <p:nvPr>
            <p:ph type="sldNum" sz="quarter" idx="5"/>
          </p:nvPr>
        </p:nvSpPr>
        <p:spPr/>
        <p:txBody>
          <a:bodyPr/>
          <a:lstStyle/>
          <a:p>
            <a:fld id="{73A1EA80-E18B-4A0C-9673-F1FB00363400}" type="slidenum">
              <a:rPr lang="en-GB" smtClean="0"/>
              <a:t>19</a:t>
            </a:fld>
            <a:endParaRPr lang="en-GB"/>
          </a:p>
        </p:txBody>
      </p:sp>
    </p:spTree>
    <p:extLst>
      <p:ext uri="{BB962C8B-B14F-4D97-AF65-F5344CB8AC3E}">
        <p14:creationId xmlns:p14="http://schemas.microsoft.com/office/powerpoint/2010/main" val="2137100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This slide references information from the following file: https://harboroughcouncil-my.sharepoint.com/personal/l_elliott_harborough_gov_uk/_layouts/15/Doc.aspx?sourcedoc=%7B526BC7E4-9A34-49C1-9214-209074A9F029%7D&amp;file=LGA%20webinar%20prep%202.docx&amp;action=default&amp;mobileredirect=true&amp;DefaultItemOpen=1
Financial   Discipline &amp; Early Transparency
The financial   collapse of the old county council meant huge deficits, misuse of reserves,   and lack of a credible baseline. It took intervention, forensic review to   ascertain true finances.
Lesson: Don’t wait   until the financial situation becomes a crisis. Early forensic financial   reviews, full transparency, and recognition of liabilities are essential. The   shadow or intervention authority must insist on a reliable financial baseline   early.
Managing Legacy   Liabilities &amp; Asset Allocation
Dividing old   county council assets and liabilities between the two new unitaries   (West vs North) was technically difficult; political stress over fairness;   took years to resolve.
Lesson: Clear   legal agreements at the outset, ideally enshrined in the reorganisation order   or transitional documents, about who gets what (buildings, debts, contracts)   are vital. Try to avoid long tail disputes.
Urgency vs Safe   &amp; Legal
The “safe &amp;   legal plus” approach: Northamptonshire emphasised getting to safe and legal   operations by vesting day, but recognised that   transformation beyond that would be necessary. COVID-19 forced scaling back of ambitions for what could be done by   Go-Live.
Lesson: Prioritise   what must be in place for legal, service continuity. Build transformation in,   but don’t over-load pre-vesting timetable with projects that risk   compromising Day-1 stability. Be ready to adjust scope in   light of external shocks (e.g. pandemic).
Staff, Pay, Terms   &amp; Conditions
There were   concerns from unions that the new unitary councils should not replicate past   mistakes; worry over pay harmonisation and   conditions. Some staff left amid uncertainty.
Lesson: Employee   morale, retention depend on early clarity on pay, terms, TUPE, conditions.   Engagement with unions and staff is crucial. Uncertainty causes attrition,   higher costs for interim cover, etc.
Governance &amp;   Decision-Making Structures
North   Northamptonshire Council adopted Executive arrangements with cross-party   Advisory Panels; there was debate about which governance model to use (e.g.   executive vs committee). The constitution was approved but expected to need   review. Planning committees and scrutiny arrangements have been subject to   peer review and adjustment.
Lesson: Governance   model choices matter and may need to evolve. Embedding robust scrutiny, clear   decision lines, and reviewing governance once some initial operation   experience is gained is helpful. Also   hybrid/advisory layers can help include wider views without slowing core   decision-making.
Shared Services   &amp; Outsourcing
Prior to collapse,   Northamptonshire had relied heavily on shared services (LGSS etc.) for   back-office functions. But governance and cost/performance issues emerged:   the authority was “hollowed-out,” lacking in its own corporate capacity.   After the turnaround, more corporate centre functions were brought back in   house.
Lesson: Shared   services or outsourcing can bring economies but also risks:   loss of control, inability to audit, performance issues hidden by partner   arrangements. Evaluate what core corporate / strategic functions you need to   maintain directly. Secure strong contracts with shared service partners,   clear oversight.
Communication,   Stakeholder Confidence, and Trust
The county had a   long period of low trust due to financial mismanagement. Building   transparency, oversight, scrutiny, regular reporting etc., were part of the   intervention’s focus. Unions pushed for protecting staff, residents had   concerns over service continuity, especially in more vulnerable service areas   like social care.
Lesson: For any   reorganization, but especially where failure precedes it, restoring trust is   vital. That requires transparency, honest communications about what can /   cannot be done by vesting day, acknowledgement of past failings, and visible   improvements even before Go-Live.
Capacity &amp;   Resource Constraints
The legacy   councils had variation in capacity; recruitment/retention issues; some   services burdened; also having to build up unified IT/software, dealing with   legacy locations, multiple sites. Also, COVID stretched capacity.
Lesson: Be   realistic about staff capacity, budget pressures, and operational resource   constraints. Plan for redundancy/overlaps, but also for gaps. Central resources   (corporate centre, commissioning, IT, legal) are critical and often   under-estimated.
Image source: Microsoft 365 content library
</a:t>
            </a:r>
          </a:p>
        </p:txBody>
      </p:sp>
      <p:sp>
        <p:nvSpPr>
          <p:cNvPr id="4" name="Slide Number Placeholder 3"/>
          <p:cNvSpPr>
            <a:spLocks noGrp="1"/>
          </p:cNvSpPr>
          <p:nvPr>
            <p:ph type="sldNum" sz="quarter" idx="5"/>
          </p:nvPr>
        </p:nvSpPr>
        <p:spPr/>
        <p:txBody>
          <a:bodyPr/>
          <a:lstStyle/>
          <a:p>
            <a:fld id="{73A1EA80-E18B-4A0C-9673-F1FB00363400}" type="slidenum">
              <a:rPr lang="en-GB" smtClean="0"/>
              <a:t>20</a:t>
            </a:fld>
            <a:endParaRPr lang="en-GB"/>
          </a:p>
        </p:txBody>
      </p:sp>
    </p:spTree>
    <p:extLst>
      <p:ext uri="{BB962C8B-B14F-4D97-AF65-F5344CB8AC3E}">
        <p14:creationId xmlns:p14="http://schemas.microsoft.com/office/powerpoint/2010/main" val="725167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journey of establishing and leading the North Northamptonshire Shadow Authority offers valuable insights into managing complex reorganisations. Strong governance, clear planning, and effective leadership are key to success.</a:t>
            </a:r>
          </a:p>
        </p:txBody>
      </p:sp>
      <p:sp>
        <p:nvSpPr>
          <p:cNvPr id="4" name="Slide Number Placeholder 3"/>
          <p:cNvSpPr>
            <a:spLocks noGrp="1"/>
          </p:cNvSpPr>
          <p:nvPr>
            <p:ph type="sldNum" sz="quarter" idx="5"/>
          </p:nvPr>
        </p:nvSpPr>
        <p:spPr/>
        <p:txBody>
          <a:bodyPr/>
          <a:lstStyle/>
          <a:p>
            <a:fld id="{73A1EA80-E18B-4A0C-9673-F1FB00363400}" type="slidenum">
              <a:rPr lang="en-GB" smtClean="0"/>
              <a:t>21</a:t>
            </a:fld>
            <a:endParaRPr lang="en-GB"/>
          </a:p>
        </p:txBody>
      </p:sp>
    </p:spTree>
    <p:extLst>
      <p:ext uri="{BB962C8B-B14F-4D97-AF65-F5344CB8AC3E}">
        <p14:creationId xmlns:p14="http://schemas.microsoft.com/office/powerpoint/2010/main" val="3779394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10/21/2025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286465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10/21/2025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82514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10/21/2025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2015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10/21/2025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73248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10/21/2025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70992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10/21/2025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985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10/21/2025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725468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10/21/2025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991746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10/21/2025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34279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10/21/2025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0199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10/21/2025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2144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10/21/2025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191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1A12C-1162-2448-1165-0B1E340342EE}"/>
              </a:ext>
            </a:extLst>
          </p:cNvPr>
          <p:cNvSpPr>
            <a:spLocks noGrp="1"/>
          </p:cNvSpPr>
          <p:nvPr>
            <p:ph type="ctrTitle"/>
          </p:nvPr>
        </p:nvSpPr>
        <p:spPr>
          <a:xfrm>
            <a:off x="1946564" y="1249217"/>
            <a:ext cx="8298873" cy="2258284"/>
          </a:xfrm>
        </p:spPr>
        <p:txBody>
          <a:bodyPr anchor="b">
            <a:normAutofit/>
          </a:bodyPr>
          <a:lstStyle/>
          <a:p>
            <a:pPr algn="ctr">
              <a:lnSpc>
                <a:spcPct val="90000"/>
              </a:lnSpc>
            </a:pPr>
            <a:r>
              <a:rPr lang="en-GB" sz="5100"/>
              <a:t>Setting Up and Leading the North Northamptonshire Shadow Authority</a:t>
            </a:r>
          </a:p>
        </p:txBody>
      </p:sp>
      <p:sp>
        <p:nvSpPr>
          <p:cNvPr id="3" name="Subtitle 2">
            <a:extLst>
              <a:ext uri="{FF2B5EF4-FFF2-40B4-BE49-F238E27FC236}">
                <a16:creationId xmlns:a16="http://schemas.microsoft.com/office/drawing/2014/main" id="{D69F434C-5A08-6CE3-5E1C-1651BCAD82E3}"/>
              </a:ext>
            </a:extLst>
          </p:cNvPr>
          <p:cNvSpPr>
            <a:spLocks noGrp="1"/>
          </p:cNvSpPr>
          <p:nvPr>
            <p:ph type="subTitle" idx="1"/>
          </p:nvPr>
        </p:nvSpPr>
        <p:spPr>
          <a:xfrm>
            <a:off x="782128" y="4490100"/>
            <a:ext cx="10397706" cy="1282843"/>
          </a:xfrm>
        </p:spPr>
        <p:txBody>
          <a:bodyPr anchor="t">
            <a:normAutofit/>
          </a:bodyPr>
          <a:lstStyle/>
          <a:p>
            <a:pPr algn="ctr"/>
            <a:r>
              <a:rPr lang="en-GB" sz="2800" dirty="0">
                <a:solidFill>
                  <a:schemeClr val="accent1">
                    <a:lumMod val="75000"/>
                  </a:schemeClr>
                </a:solidFill>
                <a:latin typeface="+mj-lt"/>
                <a:ea typeface="+mj-ea"/>
                <a:cs typeface="+mj-cs"/>
              </a:rPr>
              <a:t>Overview of formation and leadership challenges</a:t>
            </a:r>
          </a:p>
        </p:txBody>
      </p:sp>
      <p:cxnSp>
        <p:nvCxnSpPr>
          <p:cNvPr id="18" name="Straight Connector 17">
            <a:extLst>
              <a:ext uri="{FF2B5EF4-FFF2-40B4-BE49-F238E27FC236}">
                <a16:creationId xmlns:a16="http://schemas.microsoft.com/office/drawing/2014/main" id="{5E10C1D6-7EDE-467F-89EA-E0244EB623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0240" y="4290504"/>
            <a:ext cx="73152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91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7452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61289"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B774F8-9DEF-BDCD-6B22-FFA83CFA00FD}"/>
              </a:ext>
            </a:extLst>
          </p:cNvPr>
          <p:cNvSpPr>
            <a:spLocks noGrp="1"/>
          </p:cNvSpPr>
          <p:nvPr>
            <p:ph type="title"/>
          </p:nvPr>
        </p:nvSpPr>
        <p:spPr>
          <a:xfrm>
            <a:off x="2801369" y="570750"/>
            <a:ext cx="10890929" cy="1387934"/>
          </a:xfrm>
        </p:spPr>
        <p:txBody>
          <a:bodyPr vert="horz" lIns="91440" tIns="45720" rIns="91440" bIns="45720" rtlCol="0" anchor="b">
            <a:normAutofit/>
          </a:bodyPr>
          <a:lstStyle/>
          <a:p>
            <a:r>
              <a:rPr lang="en-US" dirty="0"/>
              <a:t>Today's Presentation Agenda</a:t>
            </a:r>
          </a:p>
        </p:txBody>
      </p:sp>
      <p:sp>
        <p:nvSpPr>
          <p:cNvPr id="4" name="Content Placeholder 3">
            <a:extLst>
              <a:ext uri="{FF2B5EF4-FFF2-40B4-BE49-F238E27FC236}">
                <a16:creationId xmlns:a16="http://schemas.microsoft.com/office/drawing/2014/main" id="{175E08F6-2640-091E-C08D-BCE995CD3030}"/>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2801370" y="2761673"/>
            <a:ext cx="9038636" cy="3536241"/>
          </a:xfrm>
        </p:spPr>
        <p:txBody>
          <a:bodyPr vert="horz" lIns="91440" tIns="45720" rIns="91440" bIns="45720" rtlCol="0">
            <a:normAutofit fontScale="92500" lnSpcReduction="10000"/>
          </a:bodyPr>
          <a:lstStyle/>
          <a:p>
            <a:pPr>
              <a:lnSpc>
                <a:spcPct val="110000"/>
              </a:lnSpc>
            </a:pPr>
            <a:r>
              <a:rPr lang="en-US" sz="2800" dirty="0"/>
              <a:t>Background and Context of Northamptonshire </a:t>
            </a:r>
            <a:r>
              <a:rPr lang="en-US" sz="2800" dirty="0" err="1"/>
              <a:t>Reorganisation</a:t>
            </a:r>
            <a:endParaRPr lang="en-US" sz="2800" dirty="0"/>
          </a:p>
          <a:p>
            <a:pPr>
              <a:lnSpc>
                <a:spcPct val="110000"/>
              </a:lnSpc>
            </a:pPr>
            <a:r>
              <a:rPr lang="en-US" sz="2800" dirty="0"/>
              <a:t>Legal and Structural Foundations: The Structural Changes Order and Shadow Authority Roles</a:t>
            </a:r>
          </a:p>
          <a:p>
            <a:pPr>
              <a:lnSpc>
                <a:spcPct val="110000"/>
              </a:lnSpc>
            </a:pPr>
            <a:r>
              <a:rPr lang="en-US" sz="2800" dirty="0"/>
              <a:t>Governance and Leadership During the Shadow Year</a:t>
            </a:r>
          </a:p>
          <a:p>
            <a:pPr>
              <a:lnSpc>
                <a:spcPct val="110000"/>
              </a:lnSpc>
            </a:pPr>
            <a:r>
              <a:rPr lang="en-US" sz="2800" dirty="0"/>
              <a:t>Core Challenges in Setting Up the Shadow Authority</a:t>
            </a:r>
          </a:p>
          <a:p>
            <a:pPr>
              <a:lnSpc>
                <a:spcPct val="110000"/>
              </a:lnSpc>
            </a:pPr>
            <a:r>
              <a:rPr lang="en-US" sz="2800" dirty="0"/>
              <a:t>Lessons Learned and Practical Advice</a:t>
            </a:r>
          </a:p>
        </p:txBody>
      </p:sp>
      <p:cxnSp>
        <p:nvCxnSpPr>
          <p:cNvPr id="33" name="Straight Connector 32">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74521"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01F1C48-F489-CDC6-82A5-A0BC1D84A020}"/>
              </a:ext>
            </a:extLst>
          </p:cNvPr>
          <p:cNvPicPr>
            <a:picLocks noChangeAspect="1"/>
          </p:cNvPicPr>
          <p:nvPr/>
        </p:nvPicPr>
        <p:blipFill>
          <a:blip r:embed="rId3"/>
          <a:srcRect l="15272" r="37445" b="-1"/>
          <a:stretch>
            <a:fillRect/>
          </a:stretch>
        </p:blipFill>
        <p:spPr>
          <a:xfrm>
            <a:off x="20" y="10"/>
            <a:ext cx="2161289" cy="6857990"/>
          </a:xfrm>
          <a:prstGeom prst="rect">
            <a:avLst/>
          </a:prstGeom>
        </p:spPr>
      </p:pic>
    </p:spTree>
    <p:extLst>
      <p:ext uri="{BB962C8B-B14F-4D97-AF65-F5344CB8AC3E}">
        <p14:creationId xmlns:p14="http://schemas.microsoft.com/office/powerpoint/2010/main" val="446664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1E83BD-10E1-A577-A9FC-1C5FF1118999}"/>
              </a:ext>
            </a:extLst>
          </p:cNvPr>
          <p:cNvSpPr>
            <a:spLocks noGrp="1"/>
          </p:cNvSpPr>
          <p:nvPr>
            <p:ph type="ctrTitle"/>
          </p:nvPr>
        </p:nvSpPr>
        <p:spPr>
          <a:xfrm>
            <a:off x="902897" y="1923156"/>
            <a:ext cx="9420045" cy="2884107"/>
          </a:xfrm>
        </p:spPr>
        <p:txBody>
          <a:bodyPr anchor="b">
            <a:normAutofit/>
          </a:bodyPr>
          <a:lstStyle/>
          <a:p>
            <a:pPr>
              <a:lnSpc>
                <a:spcPct val="90000"/>
              </a:lnSpc>
            </a:pPr>
            <a:r>
              <a:rPr lang="en-GB" sz="5000" dirty="0"/>
              <a:t>Background and Context of Northamptonshire Reorganisation</a:t>
            </a:r>
          </a:p>
        </p:txBody>
      </p:sp>
      <p:cxnSp>
        <p:nvCxnSpPr>
          <p:cNvPr id="25" name="Straight Connector 24">
            <a:extLst>
              <a:ext uri="{FF2B5EF4-FFF2-40B4-BE49-F238E27FC236}">
                <a16:creationId xmlns:a16="http://schemas.microsoft.com/office/drawing/2014/main" id="{8A5C8BF2-C035-4BFF-8802-A397238344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2570" y="5832631"/>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26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6FEDA2-E4F4-0E74-CD37-8961618D1BA5}"/>
              </a:ext>
            </a:extLst>
          </p:cNvPr>
          <p:cNvSpPr>
            <a:spLocks noGrp="1"/>
          </p:cNvSpPr>
          <p:nvPr>
            <p:ph type="title"/>
          </p:nvPr>
        </p:nvSpPr>
        <p:spPr>
          <a:xfrm>
            <a:off x="635231" y="658091"/>
            <a:ext cx="10921538" cy="1097280"/>
          </a:xfrm>
        </p:spPr>
        <p:txBody>
          <a:bodyPr anchor="t">
            <a:normAutofit/>
          </a:bodyPr>
          <a:lstStyle/>
          <a:p>
            <a:pPr>
              <a:lnSpc>
                <a:spcPct val="90000"/>
              </a:lnSpc>
            </a:pPr>
            <a:r>
              <a:rPr lang="en-GB" sz="3400" dirty="0">
                <a:solidFill>
                  <a:schemeClr val="accent1">
                    <a:lumMod val="75000"/>
                  </a:schemeClr>
                </a:solidFill>
              </a:rPr>
              <a:t>Financial collapse and drivers for reorganisation</a:t>
            </a:r>
          </a:p>
        </p:txBody>
      </p:sp>
      <p:cxnSp>
        <p:nvCxnSpPr>
          <p:cNvPr id="16" name="Straight Connector 15">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8E75DD8D-5DD2-DC3D-97AF-98A5112E8E49}"/>
              </a:ext>
            </a:extLst>
          </p:cNvPr>
          <p:cNvSpPr>
            <a:spLocks noGrp="1"/>
          </p:cNvSpPr>
          <p:nvPr>
            <p:ph idx="1"/>
          </p:nvPr>
        </p:nvSpPr>
        <p:spPr>
          <a:xfrm>
            <a:off x="479054" y="1696069"/>
            <a:ext cx="10890928" cy="3566160"/>
          </a:xfrm>
        </p:spPr>
        <p:txBody>
          <a:bodyPr/>
          <a:lstStyle/>
          <a:p>
            <a:r>
              <a:rPr lang="en-US" dirty="0"/>
              <a:t>Northamptonshire County Council’s financial collapse prompted </a:t>
            </a:r>
            <a:r>
              <a:rPr lang="en-US" dirty="0" err="1"/>
              <a:t>reorganisation</a:t>
            </a:r>
            <a:r>
              <a:rPr lang="en-US" dirty="0"/>
              <a:t>. ( Max Caller BV report – MHCLG and DFE commissioners… S114s!)</a:t>
            </a:r>
          </a:p>
          <a:p>
            <a:r>
              <a:rPr lang="en-US" dirty="0"/>
              <a:t>Two new unitary authorities created: West Northamptonshire and North Northamptonshire (2021).</a:t>
            </a:r>
          </a:p>
          <a:p>
            <a:r>
              <a:rPr lang="en-US" dirty="0" err="1"/>
              <a:t>Reorganisation</a:t>
            </a:r>
            <a:r>
              <a:rPr lang="en-US" dirty="0"/>
              <a:t> occurred under severe financial and governance stress, Brexit, General Election, pandemic….</a:t>
            </a:r>
          </a:p>
          <a:p>
            <a:r>
              <a:rPr lang="en-US" dirty="0"/>
              <a:t>COVID-19 pandemic forced scaled-back transition plans and delayed elections to Shadow Authority.</a:t>
            </a:r>
          </a:p>
          <a:p>
            <a:endParaRPr lang="en-GB" dirty="0"/>
          </a:p>
        </p:txBody>
      </p:sp>
    </p:spTree>
    <p:extLst>
      <p:ext uri="{BB962C8B-B14F-4D97-AF65-F5344CB8AC3E}">
        <p14:creationId xmlns:p14="http://schemas.microsoft.com/office/powerpoint/2010/main" val="232437735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2990075B-E806-9CE8-BA1B-C080C974D1B1}"/>
              </a:ext>
            </a:extLst>
          </p:cNvPr>
          <p:cNvSpPr>
            <a:spLocks noGrp="1"/>
          </p:cNvSpPr>
          <p:nvPr>
            <p:ph type="title"/>
          </p:nvPr>
        </p:nvSpPr>
        <p:spPr>
          <a:xfrm>
            <a:off x="467553" y="672861"/>
            <a:ext cx="3598364" cy="3719945"/>
          </a:xfrm>
        </p:spPr>
        <p:txBody>
          <a:bodyPr vert="horz" lIns="91440" tIns="45720" rIns="91440" bIns="45720" rtlCol="0" anchor="t">
            <a:normAutofit/>
          </a:bodyPr>
          <a:lstStyle/>
          <a:p>
            <a:pPr>
              <a:lnSpc>
                <a:spcPct val="90000"/>
              </a:lnSpc>
            </a:pPr>
            <a:r>
              <a:rPr lang="en-US" sz="2800" dirty="0">
                <a:solidFill>
                  <a:schemeClr val="accent1">
                    <a:lumMod val="75000"/>
                  </a:schemeClr>
                </a:solidFill>
              </a:rPr>
              <a:t>Creation of new unitary councils and establishment of shadow authorities</a:t>
            </a:r>
            <a:br>
              <a:rPr lang="en-US" sz="2800" dirty="0">
                <a:solidFill>
                  <a:schemeClr val="accent1">
                    <a:lumMod val="75000"/>
                  </a:schemeClr>
                </a:solidFill>
              </a:rPr>
            </a:br>
            <a:r>
              <a:rPr lang="en-US" sz="2800" dirty="0">
                <a:solidFill>
                  <a:schemeClr val="accent1">
                    <a:lumMod val="75000"/>
                  </a:schemeClr>
                </a:solidFill>
              </a:rPr>
              <a:t>- a high level timeline</a:t>
            </a:r>
          </a:p>
        </p:txBody>
      </p:sp>
      <p:sp>
        <p:nvSpPr>
          <p:cNvPr id="4" name="Content Placeholder 3">
            <a:extLst>
              <a:ext uri="{FF2B5EF4-FFF2-40B4-BE49-F238E27FC236}">
                <a16:creationId xmlns:a16="http://schemas.microsoft.com/office/drawing/2014/main" id="{DFBA55C0-0E81-3848-524B-B6D600C4BB8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96518" y="723805"/>
            <a:ext cx="7250084" cy="5410383"/>
          </a:xfrm>
        </p:spPr>
        <p:txBody>
          <a:bodyPr>
            <a:normAutofit/>
          </a:bodyPr>
          <a:lstStyle/>
          <a:p>
            <a:pPr marL="0" indent="0">
              <a:spcBef>
                <a:spcPts val="2500"/>
              </a:spcBef>
              <a:buFont typeface="Arial" panose="020B0604020202020204" pitchFamily="34" charset="0"/>
              <a:buNone/>
            </a:pPr>
            <a:r>
              <a:rPr lang="en-US" b="1" dirty="0"/>
              <a:t>Council Financial Collapse</a:t>
            </a:r>
          </a:p>
          <a:p>
            <a:pPr marL="0" lvl="1" indent="0">
              <a:buFont typeface="Arial" panose="020B0604020202020204" pitchFamily="34" charset="0"/>
              <a:buNone/>
            </a:pPr>
            <a:r>
              <a:rPr lang="en-US" sz="2000" dirty="0"/>
              <a:t>Max Caller BV report and Commissioners appointed 2018 </a:t>
            </a:r>
          </a:p>
          <a:p>
            <a:pPr marL="0" lvl="1" indent="0">
              <a:buFont typeface="Arial" panose="020B0604020202020204" pitchFamily="34" charset="0"/>
              <a:buNone/>
            </a:pPr>
            <a:r>
              <a:rPr lang="en-US" sz="2000" dirty="0"/>
              <a:t>– 2 S114 Notices</a:t>
            </a:r>
          </a:p>
          <a:p>
            <a:pPr marL="0" indent="0">
              <a:spcBef>
                <a:spcPts val="2500"/>
              </a:spcBef>
              <a:buFont typeface="Arial" panose="020B0604020202020204" pitchFamily="34" charset="0"/>
              <a:buNone/>
            </a:pPr>
            <a:r>
              <a:rPr lang="en-US" b="1" dirty="0"/>
              <a:t>New Unitary Councils Established</a:t>
            </a:r>
          </a:p>
          <a:p>
            <a:pPr marL="0" lvl="1" indent="0">
              <a:buFont typeface="Arial" panose="020B0604020202020204" pitchFamily="34" charset="0"/>
              <a:buNone/>
            </a:pPr>
            <a:r>
              <a:rPr lang="en-US" sz="2000" dirty="0"/>
              <a:t>Proposal to Government 2018, Structural changes order 2020, vesting Day 2021</a:t>
            </a:r>
          </a:p>
          <a:p>
            <a:pPr marL="0" lvl="1" indent="0">
              <a:buFont typeface="Arial" panose="020B0604020202020204" pitchFamily="34" charset="0"/>
              <a:buNone/>
            </a:pPr>
            <a:r>
              <a:rPr lang="en-US" sz="2000" i="1" dirty="0"/>
              <a:t>But … Brexit, general election and Pandemic !!</a:t>
            </a:r>
          </a:p>
          <a:p>
            <a:pPr marL="0" indent="0">
              <a:spcBef>
                <a:spcPts val="2500"/>
              </a:spcBef>
              <a:buFont typeface="Arial" panose="020B0604020202020204" pitchFamily="34" charset="0"/>
              <a:buNone/>
            </a:pPr>
            <a:r>
              <a:rPr lang="en-US" b="1" dirty="0"/>
              <a:t>Shadow Authorities from 2020 ( Joint committee before that)</a:t>
            </a:r>
          </a:p>
          <a:p>
            <a:pPr marL="0" lvl="1" indent="0">
              <a:buFont typeface="Arial" panose="020B0604020202020204" pitchFamily="34" charset="0"/>
              <a:buNone/>
            </a:pPr>
            <a:r>
              <a:rPr lang="en-US" sz="2000" dirty="0"/>
              <a:t>Shadow authorities were set up to prepare constitutions, budgets, staffing, and ensure delivery of the implementation plan and service continuity – safe and legal for Vesting Day</a:t>
            </a:r>
            <a:r>
              <a:rPr lang="en-US" sz="1400" dirty="0"/>
              <a:t>.</a:t>
            </a:r>
          </a:p>
        </p:txBody>
      </p:sp>
    </p:spTree>
    <p:extLst>
      <p:ext uri="{BB962C8B-B14F-4D97-AF65-F5344CB8AC3E}">
        <p14:creationId xmlns:p14="http://schemas.microsoft.com/office/powerpoint/2010/main" val="2229152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BE46BB6-99D8-9350-118C-399C65E9A8B2}"/>
              </a:ext>
            </a:extLst>
          </p:cNvPr>
          <p:cNvSpPr>
            <a:spLocks noGrp="1"/>
          </p:cNvSpPr>
          <p:nvPr>
            <p:ph type="title"/>
          </p:nvPr>
        </p:nvSpPr>
        <p:spPr>
          <a:xfrm>
            <a:off x="640080" y="914400"/>
            <a:ext cx="1947845" cy="4144684"/>
          </a:xfrm>
        </p:spPr>
        <p:txBody>
          <a:bodyPr vert="horz" lIns="91440" tIns="45720" rIns="91440" bIns="45720" rtlCol="0" anchor="t">
            <a:normAutofit/>
          </a:bodyPr>
          <a:lstStyle/>
          <a:p>
            <a:r>
              <a:rPr lang="en-US" sz="3100" dirty="0">
                <a:solidFill>
                  <a:schemeClr val="accent1">
                    <a:lumMod val="75000"/>
                  </a:schemeClr>
                </a:solidFill>
              </a:rPr>
              <a:t>Phased transition timeline and major outputs</a:t>
            </a:r>
          </a:p>
        </p:txBody>
      </p:sp>
      <p:sp>
        <p:nvSpPr>
          <p:cNvPr id="4" name="Content Placeholder 3">
            <a:extLst>
              <a:ext uri="{FF2B5EF4-FFF2-40B4-BE49-F238E27FC236}">
                <a16:creationId xmlns:a16="http://schemas.microsoft.com/office/drawing/2014/main" id="{01B87485-737C-DCAF-A20F-9DB018DF31D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228005" y="718004"/>
            <a:ext cx="8250763" cy="5248656"/>
          </a:xfrm>
        </p:spPr>
        <p:txBody>
          <a:bodyPr>
            <a:normAutofit/>
          </a:bodyPr>
          <a:lstStyle/>
          <a:p>
            <a:pPr marL="0" indent="0">
              <a:spcBef>
                <a:spcPts val="2500"/>
              </a:spcBef>
              <a:buFont typeface="Arial" panose="020B0604020202020204" pitchFamily="34" charset="0"/>
              <a:buNone/>
            </a:pPr>
            <a:r>
              <a:rPr lang="en-US" sz="1400" b="1" dirty="0"/>
              <a:t>Legal and Statutory Preparation</a:t>
            </a:r>
          </a:p>
          <a:p>
            <a:pPr marL="0" lvl="1" indent="0">
              <a:buFont typeface="Arial" panose="020B0604020202020204" pitchFamily="34" charset="0"/>
              <a:buNone/>
            </a:pPr>
            <a:r>
              <a:rPr lang="en-US" sz="1400" dirty="0"/>
              <a:t>Government decisions and statutory instruments establish the legal framework for the shadow authority.</a:t>
            </a:r>
          </a:p>
          <a:p>
            <a:pPr marL="0" indent="0">
              <a:spcBef>
                <a:spcPts val="2500"/>
              </a:spcBef>
              <a:buFont typeface="Arial" panose="020B0604020202020204" pitchFamily="34" charset="0"/>
              <a:buNone/>
            </a:pPr>
            <a:r>
              <a:rPr lang="en-US" sz="1400" b="1" dirty="0"/>
              <a:t>Joint Implementation Board Setup</a:t>
            </a:r>
          </a:p>
          <a:p>
            <a:pPr marL="0" lvl="1" indent="0">
              <a:buFont typeface="Arial" panose="020B0604020202020204" pitchFamily="34" charset="0"/>
              <a:buNone/>
            </a:pPr>
            <a:r>
              <a:rPr lang="en-US" sz="1400" dirty="0"/>
              <a:t>A board with council leaders and executives oversees the transition and implementation process.</a:t>
            </a:r>
          </a:p>
          <a:p>
            <a:pPr marL="0" indent="0">
              <a:spcBef>
                <a:spcPts val="2500"/>
              </a:spcBef>
              <a:buFont typeface="Arial" panose="020B0604020202020204" pitchFamily="34" charset="0"/>
              <a:buNone/>
            </a:pPr>
            <a:r>
              <a:rPr lang="en-US" sz="1400" b="1" dirty="0"/>
              <a:t>Baseline Work and Audits</a:t>
            </a:r>
          </a:p>
          <a:p>
            <a:pPr marL="0" lvl="1" indent="0">
              <a:buFont typeface="Arial" panose="020B0604020202020204" pitchFamily="34" charset="0"/>
              <a:buNone/>
            </a:pPr>
            <a:r>
              <a:rPr lang="en-US" sz="1400" dirty="0"/>
              <a:t>Comprehensive audits on services, finances, workforce, ICT, and assets prepare for smooth transition.</a:t>
            </a:r>
          </a:p>
          <a:p>
            <a:pPr marL="0" indent="0">
              <a:spcBef>
                <a:spcPts val="2500"/>
              </a:spcBef>
              <a:buFont typeface="Arial" panose="020B0604020202020204" pitchFamily="34" charset="0"/>
              <a:buNone/>
            </a:pPr>
            <a:r>
              <a:rPr lang="en-US" sz="1400" b="1" dirty="0"/>
              <a:t>Communication and Planning Outputs</a:t>
            </a:r>
          </a:p>
          <a:p>
            <a:pPr marL="0" lvl="1" indent="0">
              <a:buFont typeface="Arial" panose="020B0604020202020204" pitchFamily="34" charset="0"/>
              <a:buNone/>
            </a:pPr>
            <a:r>
              <a:rPr lang="en-US" sz="1400" dirty="0"/>
              <a:t>Early communication ensures continuity, producing a transition plan, governance blueprint, and risk register.</a:t>
            </a:r>
          </a:p>
        </p:txBody>
      </p:sp>
      <p:cxnSp>
        <p:nvCxnSpPr>
          <p:cNvPr id="23" name="Straight Connector 22">
            <a:extLst>
              <a:ext uri="{FF2B5EF4-FFF2-40B4-BE49-F238E27FC236}">
                <a16:creationId xmlns:a16="http://schemas.microsoft.com/office/drawing/2014/main" id="{10694E1F-471C-4340-BE4B-28F2BF7D7A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939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1C69525-1BE4-4BA0-A23C-3BB6C162E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FE32C3-641C-1CA6-0D59-EB95284F7FA3}"/>
              </a:ext>
            </a:extLst>
          </p:cNvPr>
          <p:cNvSpPr>
            <a:spLocks noGrp="1"/>
          </p:cNvSpPr>
          <p:nvPr>
            <p:ph type="title"/>
          </p:nvPr>
        </p:nvSpPr>
        <p:spPr>
          <a:xfrm>
            <a:off x="587839" y="196683"/>
            <a:ext cx="10890929" cy="1097280"/>
          </a:xfrm>
        </p:spPr>
        <p:txBody>
          <a:bodyPr>
            <a:normAutofit/>
          </a:bodyPr>
          <a:lstStyle/>
          <a:p>
            <a:r>
              <a:rPr lang="en-GB" dirty="0"/>
              <a:t>Summary of high-level transition timeline</a:t>
            </a:r>
          </a:p>
        </p:txBody>
      </p:sp>
      <p:cxnSp>
        <p:nvCxnSpPr>
          <p:cNvPr id="19" name="Straight Connector 18">
            <a:extLst>
              <a:ext uri="{FF2B5EF4-FFF2-40B4-BE49-F238E27FC236}">
                <a16:creationId xmlns:a16="http://schemas.microsoft.com/office/drawing/2014/main" id="{B68AF875-C18B-4B48-AE4C-A63FD3CEFB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4">
            <a:extLst>
              <a:ext uri="{FF2B5EF4-FFF2-40B4-BE49-F238E27FC236}">
                <a16:creationId xmlns:a16="http://schemas.microsoft.com/office/drawing/2014/main" id="{1F2B0123-1C1A-4F8B-B731-1C8316950453}"/>
              </a:ext>
            </a:extLst>
          </p:cNvPr>
          <p:cNvGraphicFramePr>
            <a:graphicFrameLocks noGrp="1"/>
          </p:cNvGraphicFramePr>
          <p:nvPr>
            <p:ph idx="1"/>
            <p:extLst>
              <p:ext uri="{D42A27DB-BD31-4B8C-83A1-F6EECF244321}">
                <p14:modId xmlns:p14="http://schemas.microsoft.com/office/powerpoint/2010/main" val="3644600131"/>
              </p:ext>
            </p:extLst>
          </p:nvPr>
        </p:nvGraphicFramePr>
        <p:xfrm>
          <a:off x="587837" y="1348739"/>
          <a:ext cx="10890931" cy="4823772"/>
        </p:xfrm>
        <a:graphic>
          <a:graphicData uri="http://schemas.openxmlformats.org/drawingml/2006/table">
            <a:tbl>
              <a:tblPr firstRow="1" firstCol="1" bandRow="1">
                <a:noFill/>
                <a:tableStyleId>{5C22544A-7EE6-4342-B048-85BDC9FD1C3A}</a:tableStyleId>
              </a:tblPr>
              <a:tblGrid>
                <a:gridCol w="2128610">
                  <a:extLst>
                    <a:ext uri="{9D8B030D-6E8A-4147-A177-3AD203B41FA5}">
                      <a16:colId xmlns:a16="http://schemas.microsoft.com/office/drawing/2014/main" val="1163236407"/>
                    </a:ext>
                  </a:extLst>
                </a:gridCol>
                <a:gridCol w="1324993">
                  <a:extLst>
                    <a:ext uri="{9D8B030D-6E8A-4147-A177-3AD203B41FA5}">
                      <a16:colId xmlns:a16="http://schemas.microsoft.com/office/drawing/2014/main" val="1544634268"/>
                    </a:ext>
                  </a:extLst>
                </a:gridCol>
                <a:gridCol w="3292516">
                  <a:extLst>
                    <a:ext uri="{9D8B030D-6E8A-4147-A177-3AD203B41FA5}">
                      <a16:colId xmlns:a16="http://schemas.microsoft.com/office/drawing/2014/main" val="1788467799"/>
                    </a:ext>
                  </a:extLst>
                </a:gridCol>
                <a:gridCol w="4144812">
                  <a:extLst>
                    <a:ext uri="{9D8B030D-6E8A-4147-A177-3AD203B41FA5}">
                      <a16:colId xmlns:a16="http://schemas.microsoft.com/office/drawing/2014/main" val="420589403"/>
                    </a:ext>
                  </a:extLst>
                </a:gridCol>
              </a:tblGrid>
              <a:tr h="546025">
                <a:tc>
                  <a:txBody>
                    <a:bodyPr/>
                    <a:lstStyle/>
                    <a:p>
                      <a:pPr marL="5080" marR="5080">
                        <a:buNone/>
                      </a:pPr>
                      <a:r>
                        <a:rPr lang="en-GB" sz="1600" b="1" cap="all" spc="150" dirty="0">
                          <a:solidFill>
                            <a:schemeClr val="tx1"/>
                          </a:solidFill>
                          <a:effectLst/>
                        </a:rPr>
                        <a:t>Phase</a:t>
                      </a:r>
                    </a:p>
                  </a:txBody>
                  <a:tcPr marL="133167" marR="133167" marT="133167" marB="133167" anchor="ctr">
                    <a:lnL w="12700" cmpd="sng">
                      <a:noFill/>
                    </a:lnL>
                    <a:lnR w="12700" cmpd="sng">
                      <a:noFill/>
                    </a:lnR>
                    <a:lnT w="6350" cap="flat" cmpd="sng" algn="ctr">
                      <a:noFill/>
                      <a:prstDash val="solid"/>
                    </a:lnT>
                    <a:lnB w="6350" cap="flat" cmpd="sng" algn="ctr">
                      <a:noFill/>
                      <a:prstDash val="solid"/>
                    </a:lnB>
                    <a:solidFill>
                      <a:schemeClr val="accent1"/>
                    </a:solidFill>
                  </a:tcPr>
                </a:tc>
                <a:tc>
                  <a:txBody>
                    <a:bodyPr/>
                    <a:lstStyle/>
                    <a:p>
                      <a:pPr marL="5080" marR="5080">
                        <a:buNone/>
                      </a:pPr>
                      <a:r>
                        <a:rPr lang="en-GB" sz="1600" b="1" cap="all" spc="150">
                          <a:solidFill>
                            <a:schemeClr val="tx1"/>
                          </a:solidFill>
                          <a:effectLst/>
                        </a:rPr>
                        <a:t>Months</a:t>
                      </a:r>
                    </a:p>
                  </a:txBody>
                  <a:tcPr marL="133167" marR="133167" marT="133167" marB="133167" anchor="ctr">
                    <a:lnL w="12700" cmpd="sng">
                      <a:noFill/>
                    </a:lnL>
                    <a:lnR w="12700" cmpd="sng">
                      <a:noFill/>
                    </a:lnR>
                    <a:lnT w="6350" cap="flat" cmpd="sng" algn="ctr">
                      <a:noFill/>
                      <a:prstDash val="solid"/>
                    </a:lnT>
                    <a:lnB w="6350" cap="flat" cmpd="sng" algn="ctr">
                      <a:noFill/>
                      <a:prstDash val="solid"/>
                    </a:lnB>
                    <a:solidFill>
                      <a:schemeClr val="accent1"/>
                    </a:solidFill>
                  </a:tcPr>
                </a:tc>
                <a:tc>
                  <a:txBody>
                    <a:bodyPr/>
                    <a:lstStyle/>
                    <a:p>
                      <a:pPr marL="5080" marR="5080">
                        <a:buNone/>
                      </a:pPr>
                      <a:r>
                        <a:rPr lang="en-GB" sz="1600" b="1" cap="all" spc="150">
                          <a:solidFill>
                            <a:schemeClr val="tx1"/>
                          </a:solidFill>
                          <a:effectLst/>
                        </a:rPr>
                        <a:t>Focus</a:t>
                      </a:r>
                    </a:p>
                  </a:txBody>
                  <a:tcPr marL="133167" marR="133167" marT="133167" marB="133167" anchor="ctr">
                    <a:lnL w="12700" cmpd="sng">
                      <a:noFill/>
                    </a:lnL>
                    <a:lnR w="12700" cmpd="sng">
                      <a:noFill/>
                    </a:lnR>
                    <a:lnT w="6350" cap="flat" cmpd="sng" algn="ctr">
                      <a:noFill/>
                      <a:prstDash val="solid"/>
                    </a:lnT>
                    <a:lnB w="6350" cap="flat" cmpd="sng" algn="ctr">
                      <a:noFill/>
                      <a:prstDash val="solid"/>
                    </a:lnB>
                    <a:solidFill>
                      <a:schemeClr val="accent1"/>
                    </a:solidFill>
                  </a:tcPr>
                </a:tc>
                <a:tc>
                  <a:txBody>
                    <a:bodyPr/>
                    <a:lstStyle/>
                    <a:p>
                      <a:pPr marL="5080" marR="5080">
                        <a:buNone/>
                      </a:pPr>
                      <a:r>
                        <a:rPr lang="en-GB" sz="1600" b="1" cap="all" spc="150">
                          <a:solidFill>
                            <a:schemeClr val="tx1"/>
                          </a:solidFill>
                          <a:effectLst/>
                        </a:rPr>
                        <a:t>Key Outputs</a:t>
                      </a:r>
                    </a:p>
                  </a:txBody>
                  <a:tcPr marL="133167" marR="133167" marT="133167" marB="133167" anchor="ctr">
                    <a:lnL w="12700" cmpd="sng">
                      <a:noFill/>
                    </a:lnL>
                    <a:lnR w="12700" cmpd="sng">
                      <a:noFill/>
                    </a:lnR>
                    <a:lnT w="6350" cap="flat" cmpd="sng" algn="ctr">
                      <a:noFill/>
                      <a:prstDash val="solid"/>
                    </a:lnT>
                    <a:lnB w="6350" cap="flat" cmpd="sng" algn="ctr">
                      <a:noFill/>
                      <a:prstDash val="solid"/>
                    </a:lnB>
                    <a:solidFill>
                      <a:schemeClr val="accent1"/>
                    </a:solidFill>
                  </a:tcPr>
                </a:tc>
                <a:extLst>
                  <a:ext uri="{0D108BD9-81ED-4DB2-BD59-A6C34878D82A}">
                    <a16:rowId xmlns:a16="http://schemas.microsoft.com/office/drawing/2014/main" val="1110278062"/>
                  </a:ext>
                </a:extLst>
              </a:tr>
              <a:tr h="500423">
                <a:tc>
                  <a:txBody>
                    <a:bodyPr/>
                    <a:lstStyle/>
                    <a:p>
                      <a:pPr marL="5080" marR="5080">
                        <a:buNone/>
                      </a:pPr>
                      <a:r>
                        <a:rPr lang="en-GB" sz="1300" b="1" cap="none" spc="0">
                          <a:solidFill>
                            <a:schemeClr val="tx1"/>
                          </a:solidFill>
                          <a:effectLst/>
                        </a:rPr>
                        <a:t>1. Pre-Shadow</a:t>
                      </a:r>
                    </a:p>
                  </a:txBody>
                  <a:tcPr marL="133167" marR="133167" marT="133167" marB="133167"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marL="5080" marR="5080">
                        <a:buNone/>
                      </a:pPr>
                      <a:r>
                        <a:rPr lang="en-GB" sz="1300" cap="none" spc="0" dirty="0">
                          <a:solidFill>
                            <a:schemeClr val="tx1"/>
                          </a:solidFill>
                          <a:effectLst/>
                        </a:rPr>
                        <a:t>-24 to -12</a:t>
                      </a:r>
                    </a:p>
                  </a:txBody>
                  <a:tcPr marL="133167" marR="133167" marT="133167" marB="133167"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marL="5080" marR="5080">
                        <a:buNone/>
                      </a:pPr>
                      <a:r>
                        <a:rPr lang="en-GB" sz="1300" cap="none" spc="0" dirty="0">
                          <a:solidFill>
                            <a:schemeClr val="tx1"/>
                          </a:solidFill>
                          <a:effectLst/>
                        </a:rPr>
                        <a:t>Early planning and programme set up</a:t>
                      </a:r>
                    </a:p>
                  </a:txBody>
                  <a:tcPr marL="133167" marR="133167" marT="133167" marB="133167"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marL="5080" marR="5080">
                        <a:buNone/>
                      </a:pPr>
                      <a:r>
                        <a:rPr lang="en-GB" sz="1300" cap="none" spc="0" dirty="0">
                          <a:solidFill>
                            <a:schemeClr val="tx1"/>
                          </a:solidFill>
                          <a:effectLst/>
                        </a:rPr>
                        <a:t>Proposals agreed, Implementation begins, baseline data and audits, programme design</a:t>
                      </a:r>
                    </a:p>
                  </a:txBody>
                  <a:tcPr marL="133167" marR="133167" marT="133167" marB="133167"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43189301"/>
                  </a:ext>
                </a:extLst>
              </a:tr>
              <a:tr h="500423">
                <a:tc>
                  <a:txBody>
                    <a:bodyPr/>
                    <a:lstStyle/>
                    <a:p>
                      <a:pPr marL="5080" marR="5080">
                        <a:buNone/>
                      </a:pPr>
                      <a:r>
                        <a:rPr lang="en-GB" sz="1300" b="1" cap="none" spc="0" dirty="0">
                          <a:solidFill>
                            <a:schemeClr val="tx1"/>
                          </a:solidFill>
                          <a:effectLst/>
                        </a:rPr>
                        <a:t>2. Shadow Establishment</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a:solidFill>
                            <a:schemeClr val="tx1"/>
                          </a:solidFill>
                          <a:effectLst/>
                        </a:rPr>
                        <a:t>-12 to -9</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dirty="0">
                          <a:solidFill>
                            <a:schemeClr val="tx1"/>
                          </a:solidFill>
                          <a:effectLst/>
                        </a:rPr>
                        <a:t>Governance setup – shadow elections</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dirty="0">
                          <a:solidFill>
                            <a:schemeClr val="tx1"/>
                          </a:solidFill>
                          <a:effectLst/>
                        </a:rPr>
                        <a:t>Leadership, constitution, shadow budget, interim officers, executive arrangements</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94590309"/>
                  </a:ext>
                </a:extLst>
              </a:tr>
              <a:tr h="500423">
                <a:tc>
                  <a:txBody>
                    <a:bodyPr/>
                    <a:lstStyle/>
                    <a:p>
                      <a:pPr marL="5080" marR="5080">
                        <a:buNone/>
                      </a:pPr>
                      <a:r>
                        <a:rPr lang="en-GB" sz="1300" b="1" cap="none" spc="0">
                          <a:solidFill>
                            <a:schemeClr val="tx1"/>
                          </a:solidFill>
                          <a:effectLst/>
                        </a:rPr>
                        <a:t>3. Design</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a:solidFill>
                            <a:schemeClr val="tx1"/>
                          </a:solidFill>
                          <a:effectLst/>
                        </a:rPr>
                        <a:t>-9 to -6</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a:solidFill>
                            <a:schemeClr val="tx1"/>
                          </a:solidFill>
                          <a:effectLst/>
                        </a:rPr>
                        <a:t>Operating model design</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dirty="0">
                          <a:solidFill>
                            <a:schemeClr val="tx1"/>
                          </a:solidFill>
                          <a:effectLst/>
                        </a:rPr>
                        <a:t>MTFS draft ( size of the gaps !) , senior structure and operating model, Vision and values</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721224929"/>
                  </a:ext>
                </a:extLst>
              </a:tr>
              <a:tr h="500423">
                <a:tc>
                  <a:txBody>
                    <a:bodyPr/>
                    <a:lstStyle/>
                    <a:p>
                      <a:pPr marL="5080" marR="5080">
                        <a:buNone/>
                      </a:pPr>
                      <a:r>
                        <a:rPr lang="en-GB" sz="1300" b="1" cap="none" spc="0">
                          <a:solidFill>
                            <a:schemeClr val="tx1"/>
                          </a:solidFill>
                          <a:effectLst/>
                        </a:rPr>
                        <a:t>4. Implementation</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a:solidFill>
                            <a:schemeClr val="tx1"/>
                          </a:solidFill>
                          <a:effectLst/>
                        </a:rPr>
                        <a:t>-6 to -3</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a:solidFill>
                            <a:schemeClr val="tx1"/>
                          </a:solidFill>
                          <a:effectLst/>
                        </a:rPr>
                        <a:t>Transition delivery</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dirty="0">
                          <a:solidFill>
                            <a:schemeClr val="tx1"/>
                          </a:solidFill>
                          <a:effectLst/>
                        </a:rPr>
                        <a:t>HR, ICT, finance integration , Appointment of permanent officers</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946631198"/>
                  </a:ext>
                </a:extLst>
              </a:tr>
              <a:tr h="500423">
                <a:tc>
                  <a:txBody>
                    <a:bodyPr/>
                    <a:lstStyle/>
                    <a:p>
                      <a:pPr marL="5080" marR="5080">
                        <a:buNone/>
                      </a:pPr>
                      <a:r>
                        <a:rPr lang="en-GB" sz="1300" b="1" cap="none" spc="0">
                          <a:solidFill>
                            <a:schemeClr val="tx1"/>
                          </a:solidFill>
                          <a:effectLst/>
                        </a:rPr>
                        <a:t>5. Vesting Readiness</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a:solidFill>
                            <a:schemeClr val="tx1"/>
                          </a:solidFill>
                          <a:effectLst/>
                        </a:rPr>
                        <a:t>-3 to 0</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GB" sz="1300" cap="none" spc="0">
                          <a:solidFill>
                            <a:schemeClr val="tx1"/>
                          </a:solidFill>
                          <a:effectLst/>
                        </a:rPr>
                        <a:t>Final testing &amp; communications</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5080" marR="5080">
                        <a:buNone/>
                      </a:pPr>
                      <a:r>
                        <a:rPr lang="en-US" sz="1300" cap="none" spc="0">
                          <a:solidFill>
                            <a:schemeClr val="tx1"/>
                          </a:solidFill>
                          <a:effectLst/>
                        </a:rPr>
                        <a:t>Readiness dashboard, Day 1 plan</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776339341"/>
                  </a:ext>
                </a:extLst>
              </a:tr>
              <a:tr h="410910">
                <a:tc>
                  <a:txBody>
                    <a:bodyPr/>
                    <a:lstStyle/>
                    <a:p>
                      <a:pPr marL="5080" marR="5080">
                        <a:buNone/>
                      </a:pPr>
                      <a:r>
                        <a:rPr lang="en-GB" sz="1300" b="1" cap="none" spc="0" dirty="0">
                          <a:solidFill>
                            <a:schemeClr val="tx1"/>
                          </a:solidFill>
                          <a:effectLst/>
                        </a:rPr>
                        <a:t>6. Go Live</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marL="5080" marR="5080">
                        <a:buNone/>
                      </a:pPr>
                      <a:r>
                        <a:rPr lang="en-GB" sz="1300" cap="none" spc="0">
                          <a:solidFill>
                            <a:schemeClr val="tx1"/>
                          </a:solidFill>
                          <a:effectLst/>
                        </a:rPr>
                        <a:t>0+</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marL="5080" marR="5080">
                        <a:buNone/>
                      </a:pPr>
                      <a:r>
                        <a:rPr lang="en-GB" sz="1300" cap="none" spc="0">
                          <a:solidFill>
                            <a:schemeClr val="tx1"/>
                          </a:solidFill>
                          <a:effectLst/>
                        </a:rPr>
                        <a:t>Launch &amp; stabilisation</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marL="5080" marR="5080">
                        <a:buNone/>
                      </a:pPr>
                      <a:r>
                        <a:rPr lang="en-GB" sz="1300" cap="none" spc="0" dirty="0">
                          <a:solidFill>
                            <a:schemeClr val="tx1"/>
                          </a:solidFill>
                          <a:effectLst/>
                        </a:rPr>
                        <a:t>Fully operational council</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5316679"/>
                  </a:ext>
                </a:extLst>
              </a:tr>
              <a:tr h="410910">
                <a:tc>
                  <a:txBody>
                    <a:bodyPr/>
                    <a:lstStyle/>
                    <a:p>
                      <a:pPr marL="5080" marR="5080">
                        <a:buNone/>
                      </a:pPr>
                      <a:r>
                        <a:rPr lang="en-GB" sz="1300" b="1" cap="none" spc="0" dirty="0">
                          <a:solidFill>
                            <a:schemeClr val="tx1"/>
                          </a:solidFill>
                          <a:effectLst/>
                        </a:rPr>
                        <a:t>7. Post vesting day transition</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9525" cap="flat" cmpd="sng" algn="ctr">
                      <a:noFill/>
                      <a:prstDash val="solid"/>
                    </a:lnB>
                    <a:noFill/>
                  </a:tcPr>
                </a:tc>
                <a:tc>
                  <a:txBody>
                    <a:bodyPr/>
                    <a:lstStyle/>
                    <a:p>
                      <a:pPr marL="5080" marR="5080">
                        <a:buNone/>
                      </a:pPr>
                      <a:r>
                        <a:rPr lang="en-GB" sz="1300" cap="none" spc="0" dirty="0">
                          <a:solidFill>
                            <a:schemeClr val="tx1"/>
                          </a:solidFill>
                          <a:effectLst/>
                        </a:rPr>
                        <a:t>1- 24</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9525" cap="flat" cmpd="sng" algn="ctr">
                      <a:noFill/>
                      <a:prstDash val="solid"/>
                    </a:lnB>
                    <a:noFill/>
                  </a:tcPr>
                </a:tc>
                <a:tc>
                  <a:txBody>
                    <a:bodyPr/>
                    <a:lstStyle/>
                    <a:p>
                      <a:pPr marL="5080" marR="5080">
                        <a:buNone/>
                      </a:pPr>
                      <a:r>
                        <a:rPr lang="en-GB" sz="1300" cap="none" spc="0" dirty="0">
                          <a:solidFill>
                            <a:schemeClr val="tx1"/>
                          </a:solidFill>
                          <a:effectLst/>
                        </a:rPr>
                        <a:t>Harmonise and rationalise</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9525" cap="flat" cmpd="sng" algn="ctr">
                      <a:noFill/>
                      <a:prstDash val="solid"/>
                    </a:lnB>
                    <a:noFill/>
                  </a:tcPr>
                </a:tc>
                <a:tc>
                  <a:txBody>
                    <a:bodyPr/>
                    <a:lstStyle/>
                    <a:p>
                      <a:pPr marL="5080" marR="5080">
                        <a:buNone/>
                      </a:pPr>
                      <a:r>
                        <a:rPr lang="en-GB" sz="1300" cap="none" spc="0" dirty="0">
                          <a:solidFill>
                            <a:schemeClr val="tx1"/>
                          </a:solidFill>
                          <a:effectLst/>
                        </a:rPr>
                        <a:t>One council, foundations for transformation</a:t>
                      </a:r>
                    </a:p>
                  </a:txBody>
                  <a:tcPr marL="133167" marR="133167" marT="133167" marB="133167" anchor="ctr">
                    <a:lnL w="12700" cmpd="sng">
                      <a:noFill/>
                      <a:prstDash val="solid"/>
                    </a:lnL>
                    <a:lnR w="12700" cmpd="sng">
                      <a:noFill/>
                      <a:prstDash val="solid"/>
                    </a:lnR>
                    <a:lnT w="6350" cap="flat" cmpd="sng" algn="ctr">
                      <a:solidFill>
                        <a:schemeClr val="tx1"/>
                      </a:solidFill>
                      <a:prstDash val="solid"/>
                    </a:lnT>
                    <a:lnB w="9525" cap="flat" cmpd="sng" algn="ctr">
                      <a:noFill/>
                      <a:prstDash val="solid"/>
                    </a:lnB>
                    <a:noFill/>
                  </a:tcPr>
                </a:tc>
                <a:extLst>
                  <a:ext uri="{0D108BD9-81ED-4DB2-BD59-A6C34878D82A}">
                    <a16:rowId xmlns:a16="http://schemas.microsoft.com/office/drawing/2014/main" val="2660014320"/>
                  </a:ext>
                </a:extLst>
              </a:tr>
            </a:tbl>
          </a:graphicData>
        </a:graphic>
      </p:graphicFrame>
    </p:spTree>
    <p:extLst>
      <p:ext uri="{BB962C8B-B14F-4D97-AF65-F5344CB8AC3E}">
        <p14:creationId xmlns:p14="http://schemas.microsoft.com/office/powerpoint/2010/main" val="143254175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C2C840-1A55-4ACF-2F1C-9625D29A7A82}"/>
              </a:ext>
            </a:extLst>
          </p:cNvPr>
          <p:cNvSpPr>
            <a:spLocks noGrp="1"/>
          </p:cNvSpPr>
          <p:nvPr>
            <p:ph type="ctrTitle"/>
          </p:nvPr>
        </p:nvSpPr>
        <p:spPr>
          <a:xfrm>
            <a:off x="925902" y="1986946"/>
            <a:ext cx="6592186" cy="2884107"/>
          </a:xfrm>
        </p:spPr>
        <p:txBody>
          <a:bodyPr anchor="b">
            <a:normAutofit/>
          </a:bodyPr>
          <a:lstStyle/>
          <a:p>
            <a:pPr>
              <a:lnSpc>
                <a:spcPct val="90000"/>
              </a:lnSpc>
            </a:pPr>
            <a:r>
              <a:rPr lang="en-GB" sz="3800" dirty="0"/>
              <a:t>Legal and Structural Foundations: The Structural Changes Order and Shadow Authority Roles</a:t>
            </a:r>
          </a:p>
        </p:txBody>
      </p:sp>
      <p:cxnSp>
        <p:nvCxnSpPr>
          <p:cNvPr id="25" name="Straight Connector 24">
            <a:extLst>
              <a:ext uri="{FF2B5EF4-FFF2-40B4-BE49-F238E27FC236}">
                <a16:creationId xmlns:a16="http://schemas.microsoft.com/office/drawing/2014/main" id="{8A5C8BF2-C035-4BFF-8802-A397238344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2570" y="5832631"/>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06690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6F32F3E3-B511-1FF7-7862-EE5E80CBF367}"/>
              </a:ext>
            </a:extLst>
          </p:cNvPr>
          <p:cNvSpPr>
            <a:spLocks noGrp="1"/>
          </p:cNvSpPr>
          <p:nvPr>
            <p:ph type="title"/>
          </p:nvPr>
        </p:nvSpPr>
        <p:spPr>
          <a:xfrm>
            <a:off x="640080" y="914401"/>
            <a:ext cx="2574697" cy="3582835"/>
          </a:xfrm>
        </p:spPr>
        <p:txBody>
          <a:bodyPr vert="horz" lIns="91440" tIns="45720" rIns="91440" bIns="45720" rtlCol="0" anchor="t">
            <a:normAutofit/>
          </a:bodyPr>
          <a:lstStyle/>
          <a:p>
            <a:pPr>
              <a:lnSpc>
                <a:spcPct val="90000"/>
              </a:lnSpc>
            </a:pPr>
            <a:r>
              <a:rPr lang="en-US" sz="3100" dirty="0">
                <a:solidFill>
                  <a:schemeClr val="accent1">
                    <a:lumMod val="75000"/>
                  </a:schemeClr>
                </a:solidFill>
              </a:rPr>
              <a:t>Statutory and constitutional basis for the shadow authority</a:t>
            </a:r>
          </a:p>
        </p:txBody>
      </p:sp>
      <p:cxnSp>
        <p:nvCxnSpPr>
          <p:cNvPr id="14" name="Straight Connector 13">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74446"/>
            <a:ext cx="4946904"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543CEFC3-D2BC-8F6E-1AFB-68FEBCE6911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13048" y="613890"/>
            <a:ext cx="7665720" cy="5288267"/>
          </a:xfrm>
        </p:spPr>
        <p:txBody>
          <a:bodyPr>
            <a:normAutofit/>
          </a:bodyPr>
          <a:lstStyle/>
          <a:p>
            <a:pPr marL="0" indent="0">
              <a:spcBef>
                <a:spcPts val="2500"/>
              </a:spcBef>
              <a:buFont typeface="Arial" panose="020B0604020202020204" pitchFamily="34" charset="0"/>
              <a:buNone/>
            </a:pPr>
            <a:r>
              <a:rPr lang="en-US" sz="1400" b="1" dirty="0"/>
              <a:t>Structural Changes Order</a:t>
            </a:r>
          </a:p>
          <a:p>
            <a:pPr marL="0" lvl="1" indent="0">
              <a:buFont typeface="Arial" panose="020B0604020202020204" pitchFamily="34" charset="0"/>
              <a:buNone/>
            </a:pPr>
            <a:r>
              <a:rPr lang="en-US" sz="1400" dirty="0"/>
              <a:t>Defines the shadow authority and shadow executive, establishing legal and operational foundations. Proposes election and civic arrangements</a:t>
            </a:r>
          </a:p>
          <a:p>
            <a:pPr marL="0" indent="0">
              <a:spcBef>
                <a:spcPts val="2500"/>
              </a:spcBef>
              <a:buFont typeface="Arial" panose="020B0604020202020204" pitchFamily="34" charset="0"/>
              <a:buNone/>
            </a:pPr>
            <a:r>
              <a:rPr lang="en-US" sz="1400" b="1" dirty="0"/>
              <a:t>Draft Shadow Authority Constitution </a:t>
            </a:r>
            <a:r>
              <a:rPr lang="en-US" sz="1400" b="1" dirty="0" err="1"/>
              <a:t>inc</a:t>
            </a:r>
            <a:r>
              <a:rPr lang="en-US" sz="1400" b="1" dirty="0"/>
              <a:t> Code of Conduct</a:t>
            </a:r>
          </a:p>
          <a:p>
            <a:pPr marL="0" lvl="1" indent="0">
              <a:buFont typeface="Arial" panose="020B0604020202020204" pitchFamily="34" charset="0"/>
              <a:buNone/>
            </a:pPr>
            <a:r>
              <a:rPr lang="en-US" sz="1400" dirty="0"/>
              <a:t>Outlines the shadow authority's structure, powers, and membership</a:t>
            </a:r>
          </a:p>
          <a:p>
            <a:pPr marL="0" indent="0">
              <a:spcBef>
                <a:spcPts val="2500"/>
              </a:spcBef>
              <a:buFont typeface="Arial" panose="020B0604020202020204" pitchFamily="34" charset="0"/>
              <a:buNone/>
            </a:pPr>
            <a:r>
              <a:rPr lang="en-US" sz="1400" b="1" dirty="0"/>
              <a:t>Meetings and Decision making</a:t>
            </a:r>
          </a:p>
          <a:p>
            <a:pPr marL="0" lvl="1" indent="0">
              <a:buFont typeface="Arial" panose="020B0604020202020204" pitchFamily="34" charset="0"/>
              <a:buNone/>
            </a:pPr>
            <a:r>
              <a:rPr lang="en-US" sz="1400" dirty="0"/>
              <a:t>Creation of Leader and cabinet model , Appointment of Key Officers, members allowances, scrutiny arrangements</a:t>
            </a:r>
          </a:p>
          <a:p>
            <a:pPr marL="0" indent="0">
              <a:spcBef>
                <a:spcPts val="2500"/>
              </a:spcBef>
              <a:buFont typeface="Arial" panose="020B0604020202020204" pitchFamily="34" charset="0"/>
              <a:buNone/>
            </a:pPr>
            <a:r>
              <a:rPr lang="en-US" sz="1400" b="1" dirty="0"/>
              <a:t>Executive Arrangements </a:t>
            </a:r>
          </a:p>
          <a:p>
            <a:pPr marL="0" lvl="1" indent="0">
              <a:buFont typeface="Arial" panose="020B0604020202020204" pitchFamily="34" charset="0"/>
              <a:buNone/>
            </a:pPr>
            <a:r>
              <a:rPr lang="en-US" sz="1400" dirty="0"/>
              <a:t>Typical issues – Council tax decisions, locations, implementation monitoring, Blueprints for new </a:t>
            </a:r>
            <a:r>
              <a:rPr lang="en-US" sz="1400" dirty="0" err="1"/>
              <a:t>organisations</a:t>
            </a:r>
            <a:r>
              <a:rPr lang="en-US" sz="1400" dirty="0"/>
              <a:t> , CGR, pensions, budgets, corporate plans, vision and values, task and finish panels, S24 decisions…Logos !.</a:t>
            </a:r>
          </a:p>
        </p:txBody>
      </p:sp>
    </p:spTree>
    <p:extLst>
      <p:ext uri="{BB962C8B-B14F-4D97-AF65-F5344CB8AC3E}">
        <p14:creationId xmlns:p14="http://schemas.microsoft.com/office/powerpoint/2010/main" val="3422442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0C0591-8263-0E5D-15B0-17253540B77B}"/>
              </a:ext>
            </a:extLst>
          </p:cNvPr>
          <p:cNvSpPr>
            <a:spLocks noGrp="1"/>
          </p:cNvSpPr>
          <p:nvPr>
            <p:ph type="ctrTitle"/>
          </p:nvPr>
        </p:nvSpPr>
        <p:spPr>
          <a:xfrm>
            <a:off x="902898" y="1986946"/>
            <a:ext cx="6592186" cy="2884107"/>
          </a:xfrm>
        </p:spPr>
        <p:txBody>
          <a:bodyPr anchor="b">
            <a:normAutofit/>
          </a:bodyPr>
          <a:lstStyle/>
          <a:p>
            <a:r>
              <a:rPr lang="en-GB" dirty="0"/>
              <a:t>Governance and Leadership during the Shadow Year</a:t>
            </a:r>
          </a:p>
        </p:txBody>
      </p:sp>
      <p:cxnSp>
        <p:nvCxnSpPr>
          <p:cNvPr id="25" name="Straight Connector 24">
            <a:extLst>
              <a:ext uri="{FF2B5EF4-FFF2-40B4-BE49-F238E27FC236}">
                <a16:creationId xmlns:a16="http://schemas.microsoft.com/office/drawing/2014/main" id="{8A5C8BF2-C035-4BFF-8802-A397238344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2570" y="5832631"/>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489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6B56AD-84DA-46D5-F9D0-552F09FD00CA}"/>
              </a:ext>
            </a:extLst>
          </p:cNvPr>
          <p:cNvSpPr>
            <a:spLocks noGrp="1"/>
          </p:cNvSpPr>
          <p:nvPr>
            <p:ph type="title"/>
          </p:nvPr>
        </p:nvSpPr>
        <p:spPr>
          <a:xfrm>
            <a:off x="640080" y="914400"/>
            <a:ext cx="2821988" cy="4144684"/>
          </a:xfrm>
        </p:spPr>
        <p:txBody>
          <a:bodyPr vert="horz" lIns="91440" tIns="45720" rIns="91440" bIns="45720" rtlCol="0" anchor="t">
            <a:normAutofit/>
          </a:bodyPr>
          <a:lstStyle/>
          <a:p>
            <a:r>
              <a:rPr lang="en-US" sz="3100" dirty="0">
                <a:solidFill>
                  <a:schemeClr val="accent1">
                    <a:lumMod val="75000"/>
                  </a:schemeClr>
                </a:solidFill>
              </a:rPr>
              <a:t>Governance structures and leadership arrangements</a:t>
            </a:r>
          </a:p>
        </p:txBody>
      </p:sp>
      <p:sp>
        <p:nvSpPr>
          <p:cNvPr id="4" name="Content Placeholder 3">
            <a:extLst>
              <a:ext uri="{FF2B5EF4-FFF2-40B4-BE49-F238E27FC236}">
                <a16:creationId xmlns:a16="http://schemas.microsoft.com/office/drawing/2014/main" id="{6F7CA18F-AB6F-E452-A043-0B25728E09F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41630" y="1051559"/>
            <a:ext cx="7689379" cy="5248656"/>
          </a:xfrm>
        </p:spPr>
        <p:txBody>
          <a:bodyPr>
            <a:normAutofit/>
          </a:bodyPr>
          <a:lstStyle/>
          <a:p>
            <a:pPr marL="285750" lvl="1" indent="-285750"/>
            <a:r>
              <a:rPr lang="en-US" sz="2400" dirty="0"/>
              <a:t>Governance structures defined in SCO with Leadership Arrangements to ensure accountability, transparency, and strategic direction.</a:t>
            </a:r>
          </a:p>
          <a:p>
            <a:pPr marL="285750" lvl="1" indent="-285750"/>
            <a:r>
              <a:rPr lang="en-US" sz="2400" dirty="0"/>
              <a:t>Scrutiny and task and finish groups established to ensure transparency and inclusive decision making</a:t>
            </a:r>
          </a:p>
          <a:p>
            <a:pPr marL="285750" lvl="1" indent="-285750"/>
            <a:r>
              <a:rPr lang="en-US" sz="2400" dirty="0"/>
              <a:t>Collaborative across both new </a:t>
            </a:r>
            <a:r>
              <a:rPr lang="en-US" sz="2400" dirty="0" err="1"/>
              <a:t>unitaries</a:t>
            </a:r>
            <a:r>
              <a:rPr lang="en-US" sz="2400" dirty="0"/>
              <a:t> – joint arrangements – one </a:t>
            </a:r>
            <a:r>
              <a:rPr lang="en-US" sz="2400" dirty="0" err="1"/>
              <a:t>programme</a:t>
            </a:r>
            <a:r>
              <a:rPr lang="en-US" sz="2400" dirty="0"/>
              <a:t> </a:t>
            </a:r>
          </a:p>
          <a:p>
            <a:pPr marL="285750" lvl="1" indent="-285750"/>
            <a:r>
              <a:rPr lang="en-US" sz="2400" dirty="0"/>
              <a:t>Early agreement on the governance structure , roles and responsibilities, Terms of reference</a:t>
            </a:r>
          </a:p>
          <a:p>
            <a:pPr marL="285750" lvl="1" indent="-285750"/>
            <a:r>
              <a:rPr lang="en-US" sz="2400" dirty="0"/>
              <a:t>Visible political leadership for the new </a:t>
            </a:r>
            <a:r>
              <a:rPr lang="en-US" sz="2400" dirty="0" err="1"/>
              <a:t>organisations</a:t>
            </a:r>
            <a:endParaRPr lang="en-US" sz="2400" dirty="0"/>
          </a:p>
          <a:p>
            <a:pPr marL="285750" lvl="1" indent="-285750"/>
            <a:r>
              <a:rPr lang="en-US" sz="2400" dirty="0"/>
              <a:t>Strong message on culture</a:t>
            </a:r>
          </a:p>
        </p:txBody>
      </p:sp>
      <p:cxnSp>
        <p:nvCxnSpPr>
          <p:cNvPr id="23" name="Straight Connector 22">
            <a:extLst>
              <a:ext uri="{FF2B5EF4-FFF2-40B4-BE49-F238E27FC236}">
                <a16:creationId xmlns:a16="http://schemas.microsoft.com/office/drawing/2014/main" id="{10694E1F-471C-4340-BE4B-28F2BF7D7A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860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B7634886-CD9A-4218-617B-6D357535A7DC}"/>
              </a:ext>
            </a:extLst>
          </p:cNvPr>
          <p:cNvSpPr>
            <a:spLocks noGrp="1"/>
          </p:cNvSpPr>
          <p:nvPr>
            <p:ph type="title"/>
          </p:nvPr>
        </p:nvSpPr>
        <p:spPr>
          <a:xfrm>
            <a:off x="640079" y="914401"/>
            <a:ext cx="2206637" cy="3404557"/>
          </a:xfrm>
        </p:spPr>
        <p:txBody>
          <a:bodyPr vert="horz" lIns="91440" tIns="45720" rIns="91440" bIns="45720" rtlCol="0" anchor="t">
            <a:normAutofit/>
          </a:bodyPr>
          <a:lstStyle/>
          <a:p>
            <a:pPr>
              <a:lnSpc>
                <a:spcPct val="90000"/>
              </a:lnSpc>
            </a:pPr>
            <a:r>
              <a:rPr lang="en-US" sz="3100" dirty="0">
                <a:solidFill>
                  <a:schemeClr val="accent1">
                    <a:lumMod val="75000"/>
                  </a:schemeClr>
                </a:solidFill>
              </a:rPr>
              <a:t>Political leadership, culture, and decision-making</a:t>
            </a:r>
          </a:p>
        </p:txBody>
      </p:sp>
      <p:cxnSp>
        <p:nvCxnSpPr>
          <p:cNvPr id="14" name="Straight Connector 13">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74446"/>
            <a:ext cx="4946904"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520D5DDB-D41B-E24C-D74D-1EFF14035C7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306792" y="638360"/>
            <a:ext cx="8224217" cy="5664892"/>
          </a:xfrm>
        </p:spPr>
        <p:txBody>
          <a:bodyPr>
            <a:normAutofit/>
          </a:bodyPr>
          <a:lstStyle/>
          <a:p>
            <a:pPr marL="0" indent="0">
              <a:spcBef>
                <a:spcPts val="2500"/>
              </a:spcBef>
              <a:buFont typeface="Arial" panose="020B0604020202020204" pitchFamily="34" charset="0"/>
              <a:buNone/>
            </a:pPr>
            <a:r>
              <a:rPr lang="en-US" sz="1400" b="1" dirty="0"/>
              <a:t>Establishing Stability and Trust</a:t>
            </a:r>
          </a:p>
          <a:p>
            <a:pPr marL="0" lvl="1" indent="0">
              <a:buFont typeface="Arial" panose="020B0604020202020204" pitchFamily="34" charset="0"/>
              <a:buNone/>
            </a:pPr>
            <a:r>
              <a:rPr lang="en-US" sz="1400" dirty="0"/>
              <a:t>Create an environment of stability and trust among members from predecessor councils for effective collaboration.</a:t>
            </a:r>
          </a:p>
          <a:p>
            <a:pPr marL="0" indent="0">
              <a:spcBef>
                <a:spcPts val="2500"/>
              </a:spcBef>
              <a:buFont typeface="Arial" panose="020B0604020202020204" pitchFamily="34" charset="0"/>
              <a:buNone/>
            </a:pPr>
            <a:r>
              <a:rPr lang="en-US" sz="1400" b="1" dirty="0"/>
              <a:t>Promoting Shared Vision</a:t>
            </a:r>
          </a:p>
          <a:p>
            <a:pPr marL="0" lvl="1" indent="0">
              <a:buFont typeface="Arial" panose="020B0604020202020204" pitchFamily="34" charset="0"/>
              <a:buNone/>
            </a:pPr>
            <a:r>
              <a:rPr lang="en-US" sz="1400" dirty="0"/>
              <a:t>Encourage a shared vision and purpose to unify the new council and guide decision-making collectively and build the new culture and values</a:t>
            </a:r>
          </a:p>
          <a:p>
            <a:pPr marL="0" indent="0">
              <a:spcBef>
                <a:spcPts val="2500"/>
              </a:spcBef>
              <a:buFont typeface="Arial" panose="020B0604020202020204" pitchFamily="34" charset="0"/>
              <a:buNone/>
            </a:pPr>
            <a:r>
              <a:rPr lang="en-US" sz="1400" b="1" dirty="0"/>
              <a:t>Managing Political Differences</a:t>
            </a:r>
          </a:p>
          <a:p>
            <a:pPr marL="0" lvl="1" indent="0">
              <a:buFont typeface="Arial" panose="020B0604020202020204" pitchFamily="34" charset="0"/>
              <a:buNone/>
            </a:pPr>
            <a:r>
              <a:rPr lang="en-US" sz="1400" dirty="0"/>
              <a:t>Address political differences and legacy loyalties constructively to foster positive council dynamics and to start well, end well….</a:t>
            </a:r>
          </a:p>
          <a:p>
            <a:pPr marL="0" indent="0">
              <a:spcBef>
                <a:spcPts val="2500"/>
              </a:spcBef>
              <a:buFont typeface="Arial" panose="020B0604020202020204" pitchFamily="34" charset="0"/>
              <a:buNone/>
            </a:pPr>
            <a:r>
              <a:rPr lang="en-US" sz="1400" b="1" dirty="0"/>
              <a:t>Inclusive Leadership Approach</a:t>
            </a:r>
          </a:p>
          <a:p>
            <a:pPr marL="0" lvl="1" indent="0">
              <a:buFont typeface="Arial" panose="020B0604020202020204" pitchFamily="34" charset="0"/>
              <a:buNone/>
            </a:pPr>
            <a:r>
              <a:rPr lang="en-US" sz="1400" dirty="0"/>
              <a:t>Model collaborative and inclusive leadership to avoid a takeover culture and encourage participation , build trust in the new arrangements</a:t>
            </a:r>
          </a:p>
        </p:txBody>
      </p:sp>
    </p:spTree>
    <p:extLst>
      <p:ext uri="{BB962C8B-B14F-4D97-AF65-F5344CB8AC3E}">
        <p14:creationId xmlns:p14="http://schemas.microsoft.com/office/powerpoint/2010/main" val="3859090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33065A-3201-4AAB-09E7-408A63768390}"/>
            </a:ext>
          </a:extLst>
        </p:cNvPr>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6F158BBF-75C6-5540-4A63-D64FE3CFF1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81886202-3565-99F8-C6E1-4B1EDEAC6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15B03F-4204-72D6-2525-2512C002CB75}"/>
              </a:ext>
            </a:extLst>
          </p:cNvPr>
          <p:cNvSpPr>
            <a:spLocks noGrp="1"/>
          </p:cNvSpPr>
          <p:nvPr>
            <p:ph type="title"/>
          </p:nvPr>
        </p:nvSpPr>
        <p:spPr>
          <a:xfrm>
            <a:off x="640080" y="914400"/>
            <a:ext cx="2821988" cy="4144684"/>
          </a:xfrm>
        </p:spPr>
        <p:txBody>
          <a:bodyPr vert="horz" lIns="91440" tIns="45720" rIns="91440" bIns="45720" rtlCol="0" anchor="t">
            <a:normAutofit/>
          </a:bodyPr>
          <a:lstStyle/>
          <a:p>
            <a:r>
              <a:rPr lang="en-US" sz="3100" dirty="0">
                <a:solidFill>
                  <a:schemeClr val="accent1">
                    <a:lumMod val="75000"/>
                  </a:schemeClr>
                </a:solidFill>
              </a:rPr>
              <a:t>Resources and capacity</a:t>
            </a:r>
          </a:p>
        </p:txBody>
      </p:sp>
      <p:sp>
        <p:nvSpPr>
          <p:cNvPr id="4" name="Content Placeholder 3">
            <a:extLst>
              <a:ext uri="{FF2B5EF4-FFF2-40B4-BE49-F238E27FC236}">
                <a16:creationId xmlns:a16="http://schemas.microsoft.com/office/drawing/2014/main" id="{D69C1DFD-9218-F588-0D83-1D55D8C63F5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62541" y="505220"/>
            <a:ext cx="7689379" cy="5654040"/>
          </a:xfrm>
        </p:spPr>
        <p:txBody>
          <a:bodyPr>
            <a:noAutofit/>
          </a:bodyPr>
          <a:lstStyle/>
          <a:p>
            <a:pPr marL="0" indent="0">
              <a:spcBef>
                <a:spcPts val="2500"/>
              </a:spcBef>
              <a:buFont typeface="Arial" panose="020B0604020202020204" pitchFamily="34" charset="0"/>
              <a:buNone/>
            </a:pPr>
            <a:r>
              <a:rPr lang="en-US" b="1" dirty="0"/>
              <a:t>Workforce considerations</a:t>
            </a:r>
          </a:p>
          <a:p>
            <a:pPr marL="0" indent="0">
              <a:spcBef>
                <a:spcPts val="2500"/>
              </a:spcBef>
              <a:buFont typeface="Arial" panose="020B0604020202020204" pitchFamily="34" charset="0"/>
              <a:buNone/>
            </a:pPr>
            <a:r>
              <a:rPr lang="en-US" dirty="0"/>
              <a:t>Anxiety will be high…plan for change management early… comms and then more comms..</a:t>
            </a:r>
          </a:p>
          <a:p>
            <a:pPr marL="0" indent="0">
              <a:spcBef>
                <a:spcPts val="2500"/>
              </a:spcBef>
              <a:buFont typeface="Arial" panose="020B0604020202020204" pitchFamily="34" charset="0"/>
              <a:buNone/>
            </a:pPr>
            <a:r>
              <a:rPr lang="en-US" dirty="0"/>
              <a:t>TUPE and Ts and Cs – look for </a:t>
            </a:r>
            <a:r>
              <a:rPr lang="en-US" dirty="0" err="1"/>
              <a:t>harmonisation</a:t>
            </a:r>
            <a:r>
              <a:rPr lang="en-US" dirty="0"/>
              <a:t> on policies if possible…work with Unions early on ..</a:t>
            </a:r>
          </a:p>
          <a:p>
            <a:pPr marL="0" indent="0">
              <a:spcBef>
                <a:spcPts val="2500"/>
              </a:spcBef>
              <a:buFont typeface="Arial" panose="020B0604020202020204" pitchFamily="34" charset="0"/>
              <a:buNone/>
            </a:pPr>
            <a:r>
              <a:rPr lang="en-US" dirty="0"/>
              <a:t>Build the culture of one team asap… embrace the new but make sure you give a goodbye to the old..</a:t>
            </a:r>
          </a:p>
          <a:p>
            <a:pPr marL="0" indent="0">
              <a:spcBef>
                <a:spcPts val="2500"/>
              </a:spcBef>
              <a:buFont typeface="Arial" panose="020B0604020202020204" pitchFamily="34" charset="0"/>
              <a:buNone/>
            </a:pPr>
            <a:r>
              <a:rPr lang="en-US" dirty="0"/>
              <a:t>Support staff early on with career pathways and development </a:t>
            </a:r>
          </a:p>
          <a:p>
            <a:pPr marL="0" indent="0">
              <a:spcBef>
                <a:spcPts val="2500"/>
              </a:spcBef>
              <a:buFont typeface="Arial" panose="020B0604020202020204" pitchFamily="34" charset="0"/>
              <a:buNone/>
            </a:pPr>
            <a:r>
              <a:rPr lang="en-US" dirty="0"/>
              <a:t>Encourage joint working early on to help integration</a:t>
            </a:r>
          </a:p>
          <a:p>
            <a:pPr marL="0" indent="0">
              <a:spcBef>
                <a:spcPts val="2500"/>
              </a:spcBef>
              <a:buFont typeface="Arial" panose="020B0604020202020204" pitchFamily="34" charset="0"/>
              <a:buNone/>
            </a:pPr>
            <a:r>
              <a:rPr lang="en-US" dirty="0"/>
              <a:t>Strong visible leadership is needed.. Appoint leadership early </a:t>
            </a:r>
          </a:p>
        </p:txBody>
      </p:sp>
      <p:cxnSp>
        <p:nvCxnSpPr>
          <p:cNvPr id="23" name="Straight Connector 22">
            <a:extLst>
              <a:ext uri="{FF2B5EF4-FFF2-40B4-BE49-F238E27FC236}">
                <a16:creationId xmlns:a16="http://schemas.microsoft.com/office/drawing/2014/main" id="{8CADB0B0-A40B-299E-F831-7EB52FC6B1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8564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7F92B3-2BE8-2DE6-8289-4B9E21CB034A}"/>
            </a:ext>
          </a:extLst>
        </p:cNvPr>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AE080AE8-3E37-4C09-9E49-C2C873DF81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0AA3F13D-2EA3-D60B-DE69-2EB23FAE9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934A94-7831-5925-FD5C-8207F363824D}"/>
              </a:ext>
            </a:extLst>
          </p:cNvPr>
          <p:cNvSpPr>
            <a:spLocks noGrp="1"/>
          </p:cNvSpPr>
          <p:nvPr>
            <p:ph type="title"/>
          </p:nvPr>
        </p:nvSpPr>
        <p:spPr>
          <a:xfrm>
            <a:off x="640080" y="914400"/>
            <a:ext cx="2821988" cy="4144684"/>
          </a:xfrm>
        </p:spPr>
        <p:txBody>
          <a:bodyPr vert="horz" lIns="91440" tIns="45720" rIns="91440" bIns="45720" rtlCol="0" anchor="t">
            <a:normAutofit/>
          </a:bodyPr>
          <a:lstStyle/>
          <a:p>
            <a:r>
              <a:rPr lang="en-US" sz="3100" dirty="0">
                <a:solidFill>
                  <a:schemeClr val="accent1">
                    <a:lumMod val="75000"/>
                  </a:schemeClr>
                </a:solidFill>
              </a:rPr>
              <a:t>Resources and capacity</a:t>
            </a:r>
          </a:p>
        </p:txBody>
      </p:sp>
      <p:sp>
        <p:nvSpPr>
          <p:cNvPr id="4" name="Content Placeholder 3">
            <a:extLst>
              <a:ext uri="{FF2B5EF4-FFF2-40B4-BE49-F238E27FC236}">
                <a16:creationId xmlns:a16="http://schemas.microsoft.com/office/drawing/2014/main" id="{33F2F660-A93D-D482-FC65-40C4BF61706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62541" y="505220"/>
            <a:ext cx="7689379" cy="5654040"/>
          </a:xfrm>
        </p:spPr>
        <p:txBody>
          <a:bodyPr>
            <a:noAutofit/>
          </a:bodyPr>
          <a:lstStyle/>
          <a:p>
            <a:pPr marL="0" indent="0">
              <a:spcBef>
                <a:spcPts val="2500"/>
              </a:spcBef>
              <a:buFont typeface="Arial" panose="020B0604020202020204" pitchFamily="34" charset="0"/>
              <a:buNone/>
            </a:pPr>
            <a:r>
              <a:rPr lang="en-US" b="1" dirty="0"/>
              <a:t>Financial considerations</a:t>
            </a:r>
          </a:p>
          <a:p>
            <a:pPr marL="0" indent="0">
              <a:spcBef>
                <a:spcPts val="2500"/>
              </a:spcBef>
              <a:buFont typeface="Arial" panose="020B0604020202020204" pitchFamily="34" charset="0"/>
              <a:buNone/>
            </a:pPr>
            <a:r>
              <a:rPr lang="en-US" dirty="0"/>
              <a:t>Build strong financial information baseline and agree early the financing of transition , agree principles of cost sharing and disaggregation early if possible – one version of the truth, no shocks..</a:t>
            </a:r>
          </a:p>
          <a:p>
            <a:pPr marL="0" indent="0">
              <a:spcBef>
                <a:spcPts val="2500"/>
              </a:spcBef>
              <a:buFont typeface="Arial" panose="020B0604020202020204" pitchFamily="34" charset="0"/>
              <a:buNone/>
            </a:pPr>
            <a:r>
              <a:rPr lang="en-US" dirty="0"/>
              <a:t>Consider Council tax changes early on – </a:t>
            </a:r>
            <a:r>
              <a:rPr lang="en-US" dirty="0" err="1"/>
              <a:t>harmonisation</a:t>
            </a:r>
            <a:r>
              <a:rPr lang="en-US" dirty="0"/>
              <a:t> and CTRS</a:t>
            </a:r>
          </a:p>
          <a:p>
            <a:pPr marL="0" indent="0">
              <a:spcBef>
                <a:spcPts val="2500"/>
              </a:spcBef>
              <a:buFont typeface="Arial" panose="020B0604020202020204" pitchFamily="34" charset="0"/>
              <a:buNone/>
            </a:pPr>
            <a:r>
              <a:rPr lang="en-US" dirty="0"/>
              <a:t>Be realistic on the costs of transformation and change and the timing of savings and efficiencies</a:t>
            </a:r>
          </a:p>
          <a:p>
            <a:pPr marL="0" indent="0">
              <a:spcBef>
                <a:spcPts val="2500"/>
              </a:spcBef>
              <a:buFont typeface="Arial" panose="020B0604020202020204" pitchFamily="34" charset="0"/>
              <a:buNone/>
            </a:pPr>
            <a:r>
              <a:rPr lang="en-US" dirty="0"/>
              <a:t>Manage the transition to the new </a:t>
            </a:r>
            <a:r>
              <a:rPr lang="en-US" dirty="0" err="1"/>
              <a:t>unitaries</a:t>
            </a:r>
            <a:r>
              <a:rPr lang="en-US" dirty="0"/>
              <a:t> collaboratively – S24 , asset and liability divisions</a:t>
            </a:r>
          </a:p>
          <a:p>
            <a:pPr marL="0" indent="0">
              <a:spcBef>
                <a:spcPts val="2500"/>
              </a:spcBef>
              <a:buFont typeface="Arial" panose="020B0604020202020204" pitchFamily="34" charset="0"/>
              <a:buNone/>
            </a:pPr>
            <a:r>
              <a:rPr lang="en-US" dirty="0"/>
              <a:t>Embed strong financial management from the start</a:t>
            </a:r>
          </a:p>
        </p:txBody>
      </p:sp>
      <p:cxnSp>
        <p:nvCxnSpPr>
          <p:cNvPr id="23" name="Straight Connector 22">
            <a:extLst>
              <a:ext uri="{FF2B5EF4-FFF2-40B4-BE49-F238E27FC236}">
                <a16:creationId xmlns:a16="http://schemas.microsoft.com/office/drawing/2014/main" id="{779C0EBB-2AAE-FDCE-BB4A-3B199B91CF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7707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5ED9C1-782C-AA66-3871-9F0146D272A3}"/>
            </a:ext>
          </a:extLst>
        </p:cNvPr>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4E9CCE39-F171-D771-374C-F554109739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AEF43AE8-3EF4-F720-15C8-AE760F8D76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0A8C73-9F7B-12D0-C79D-3B31EDB40E23}"/>
              </a:ext>
            </a:extLst>
          </p:cNvPr>
          <p:cNvSpPr>
            <a:spLocks noGrp="1"/>
          </p:cNvSpPr>
          <p:nvPr>
            <p:ph type="title"/>
          </p:nvPr>
        </p:nvSpPr>
        <p:spPr>
          <a:xfrm>
            <a:off x="640080" y="914400"/>
            <a:ext cx="2821988" cy="4144684"/>
          </a:xfrm>
        </p:spPr>
        <p:txBody>
          <a:bodyPr vert="horz" lIns="91440" tIns="45720" rIns="91440" bIns="45720" rtlCol="0" anchor="t">
            <a:normAutofit/>
          </a:bodyPr>
          <a:lstStyle/>
          <a:p>
            <a:r>
              <a:rPr lang="en-US" sz="3100" dirty="0">
                <a:solidFill>
                  <a:schemeClr val="accent1">
                    <a:lumMod val="75000"/>
                  </a:schemeClr>
                </a:solidFill>
              </a:rPr>
              <a:t>Program delivery and transformation</a:t>
            </a:r>
          </a:p>
        </p:txBody>
      </p:sp>
      <p:sp>
        <p:nvSpPr>
          <p:cNvPr id="4" name="Content Placeholder 3">
            <a:extLst>
              <a:ext uri="{FF2B5EF4-FFF2-40B4-BE49-F238E27FC236}">
                <a16:creationId xmlns:a16="http://schemas.microsoft.com/office/drawing/2014/main" id="{DE8428EE-8CB8-9D3C-CCDE-F23B9B4D1AD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398325" y="362414"/>
            <a:ext cx="8304845" cy="5910370"/>
          </a:xfrm>
        </p:spPr>
        <p:txBody>
          <a:bodyPr>
            <a:normAutofit fontScale="92500"/>
          </a:bodyPr>
          <a:lstStyle/>
          <a:p>
            <a:pPr marL="0" indent="0">
              <a:spcBef>
                <a:spcPts val="2500"/>
              </a:spcBef>
              <a:buFont typeface="Arial" panose="020B0604020202020204" pitchFamily="34" charset="0"/>
              <a:buNone/>
            </a:pPr>
            <a:r>
              <a:rPr lang="en-US" b="1" dirty="0"/>
              <a:t>Day one service delivery – safe and legal </a:t>
            </a:r>
          </a:p>
          <a:p>
            <a:pPr marL="0" indent="0">
              <a:spcBef>
                <a:spcPts val="2500"/>
              </a:spcBef>
              <a:buFont typeface="Arial" panose="020B0604020202020204" pitchFamily="34" charset="0"/>
              <a:buNone/>
            </a:pPr>
            <a:r>
              <a:rPr lang="en-US" sz="1600" b="1" dirty="0"/>
              <a:t>Critical services need to be identified and contingency plans in place to ensure uninterrupted service delivery and safeguarding</a:t>
            </a:r>
          </a:p>
          <a:p>
            <a:pPr marL="0" indent="0">
              <a:spcBef>
                <a:spcPts val="2500"/>
              </a:spcBef>
              <a:buFont typeface="Arial" panose="020B0604020202020204" pitchFamily="34" charset="0"/>
              <a:buNone/>
            </a:pPr>
            <a:r>
              <a:rPr lang="en-US" sz="1600" b="1" dirty="0"/>
              <a:t>Get Blueprints of operating model agreed and look at service designs to integrate departments if possible before vesting day but at least create the basis for change in the future</a:t>
            </a:r>
          </a:p>
          <a:p>
            <a:pPr marL="0" indent="0">
              <a:spcBef>
                <a:spcPts val="2500"/>
              </a:spcBef>
              <a:buFont typeface="Arial" panose="020B0604020202020204" pitchFamily="34" charset="0"/>
              <a:buNone/>
            </a:pPr>
            <a:r>
              <a:rPr lang="en-US" sz="1600" b="1" dirty="0"/>
              <a:t>ICT is a major challenge … legacy systems .. Compatibility. Integration, data migration, cyber….Look to have basics in place day 1 but don’t expect it to be done for a long time .. Architecture ands systems need to be right so don’t rush it . </a:t>
            </a:r>
          </a:p>
          <a:p>
            <a:pPr marL="0" indent="0">
              <a:spcBef>
                <a:spcPts val="2500"/>
              </a:spcBef>
              <a:buFont typeface="Arial" panose="020B0604020202020204" pitchFamily="34" charset="0"/>
              <a:buNone/>
            </a:pPr>
            <a:r>
              <a:rPr lang="en-US" sz="1600" b="1" dirty="0" err="1"/>
              <a:t>Stabalise</a:t>
            </a:r>
            <a:r>
              <a:rPr lang="en-US" sz="1600" b="1" dirty="0"/>
              <a:t> first then innovate …launch a consistent day one identity… ICT readiness assessments and capacity underpin other transitions</a:t>
            </a:r>
          </a:p>
          <a:p>
            <a:pPr marL="0" indent="0">
              <a:spcBef>
                <a:spcPts val="2500"/>
              </a:spcBef>
              <a:buFont typeface="Arial" panose="020B0604020202020204" pitchFamily="34" charset="0"/>
              <a:buNone/>
            </a:pPr>
            <a:r>
              <a:rPr lang="en-US" sz="1600" b="1" dirty="0"/>
              <a:t>Ensure the </a:t>
            </a:r>
            <a:r>
              <a:rPr lang="en-US" sz="1600" b="1" dirty="0" err="1"/>
              <a:t>programme</a:t>
            </a:r>
            <a:r>
              <a:rPr lang="en-US" sz="1600" b="1" dirty="0"/>
              <a:t> is realistic and resourced to deliver, including change management and comms.. Have a roadmap </a:t>
            </a:r>
          </a:p>
          <a:p>
            <a:pPr marL="0" indent="0">
              <a:spcBef>
                <a:spcPts val="2500"/>
              </a:spcBef>
              <a:buFont typeface="Arial" panose="020B0604020202020204" pitchFamily="34" charset="0"/>
              <a:buNone/>
            </a:pPr>
            <a:r>
              <a:rPr lang="en-US" sz="1600" b="1" dirty="0"/>
              <a:t>Map service delivery early on to identify differences but also areas of commonality to build on</a:t>
            </a:r>
          </a:p>
          <a:p>
            <a:pPr marL="0" indent="0">
              <a:spcBef>
                <a:spcPts val="2500"/>
              </a:spcBef>
              <a:buFont typeface="Arial" panose="020B0604020202020204" pitchFamily="34" charset="0"/>
              <a:buNone/>
            </a:pPr>
            <a:endParaRPr lang="en-US" sz="1400" dirty="0"/>
          </a:p>
        </p:txBody>
      </p:sp>
      <p:cxnSp>
        <p:nvCxnSpPr>
          <p:cNvPr id="23" name="Straight Connector 22">
            <a:extLst>
              <a:ext uri="{FF2B5EF4-FFF2-40B4-BE49-F238E27FC236}">
                <a16:creationId xmlns:a16="http://schemas.microsoft.com/office/drawing/2014/main" id="{1B86086E-279C-44FE-E438-1AD0D964BC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5812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35E70C-9DF5-264D-CCD8-EF420D768CB0}"/>
            </a:ext>
          </a:extLst>
        </p:cNvPr>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95FD7E70-8086-B2D3-F786-1CDFFECA24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C220DD40-6694-83D0-01C4-EA550CFA3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62AE3A-C75C-7A79-3803-DDB96239CA30}"/>
              </a:ext>
            </a:extLst>
          </p:cNvPr>
          <p:cNvSpPr>
            <a:spLocks noGrp="1"/>
          </p:cNvSpPr>
          <p:nvPr>
            <p:ph type="title"/>
          </p:nvPr>
        </p:nvSpPr>
        <p:spPr>
          <a:xfrm>
            <a:off x="640080" y="914400"/>
            <a:ext cx="2821988" cy="4144684"/>
          </a:xfrm>
        </p:spPr>
        <p:txBody>
          <a:bodyPr vert="horz" lIns="91440" tIns="45720" rIns="91440" bIns="45720" rtlCol="0" anchor="t">
            <a:normAutofit/>
          </a:bodyPr>
          <a:lstStyle/>
          <a:p>
            <a:r>
              <a:rPr lang="en-US" sz="3100" dirty="0">
                <a:solidFill>
                  <a:schemeClr val="accent1">
                    <a:lumMod val="75000"/>
                  </a:schemeClr>
                </a:solidFill>
              </a:rPr>
              <a:t>Comms and Engagement</a:t>
            </a:r>
          </a:p>
        </p:txBody>
      </p:sp>
      <p:sp>
        <p:nvSpPr>
          <p:cNvPr id="4" name="Content Placeholder 3">
            <a:extLst>
              <a:ext uri="{FF2B5EF4-FFF2-40B4-BE49-F238E27FC236}">
                <a16:creationId xmlns:a16="http://schemas.microsoft.com/office/drawing/2014/main" id="{A50E3E77-0413-D38B-7F84-2EC04304A2E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41630" y="1051559"/>
            <a:ext cx="7689379" cy="5248656"/>
          </a:xfrm>
        </p:spPr>
        <p:txBody>
          <a:bodyPr vert="horz" lIns="91440" tIns="45720" rIns="91440" bIns="45720" rtlCol="0" anchor="t">
            <a:normAutofit/>
          </a:bodyPr>
          <a:lstStyle/>
          <a:p>
            <a:pPr marL="0" indent="0">
              <a:spcBef>
                <a:spcPts val="2500"/>
              </a:spcBef>
              <a:buFont typeface="Arial" panose="020B0604020202020204" pitchFamily="34" charset="0"/>
              <a:buNone/>
            </a:pPr>
            <a:r>
              <a:rPr lang="en-US" sz="1400" b="1" dirty="0"/>
              <a:t>Comms and the more comms ! </a:t>
            </a:r>
          </a:p>
          <a:p>
            <a:pPr marL="0" indent="0">
              <a:spcBef>
                <a:spcPts val="2500"/>
              </a:spcBef>
              <a:buFont typeface="Arial" panose="020B0604020202020204" pitchFamily="34" charset="0"/>
              <a:buNone/>
            </a:pPr>
            <a:r>
              <a:rPr lang="en-US" sz="1400" b="1" dirty="0"/>
              <a:t>Consistent messaging across all impacted organisation is key … bespoke to your own organisation but the key messages need to be the same .. Tailored to different audiences</a:t>
            </a:r>
          </a:p>
          <a:p>
            <a:pPr marL="0" indent="0">
              <a:spcBef>
                <a:spcPts val="2500"/>
              </a:spcBef>
              <a:buFont typeface="Arial" panose="020B0604020202020204" pitchFamily="34" charset="0"/>
              <a:buNone/>
            </a:pPr>
            <a:r>
              <a:rPr lang="en-US" sz="1400" b="1" dirty="0"/>
              <a:t>Stakeholder engagement is key to building trust in the new organisation</a:t>
            </a:r>
          </a:p>
          <a:p>
            <a:pPr marL="0" indent="0">
              <a:spcBef>
                <a:spcPts val="2500"/>
              </a:spcBef>
              <a:buFont typeface="Arial" panose="020B0604020202020204" pitchFamily="34" charset="0"/>
              <a:buNone/>
            </a:pPr>
            <a:r>
              <a:rPr lang="en-US" sz="1400" b="1" dirty="0"/>
              <a:t>Engage with members early on vision and values to set the culture and give clear leadership</a:t>
            </a:r>
          </a:p>
          <a:p>
            <a:pPr marL="0" indent="0">
              <a:spcBef>
                <a:spcPts val="2500"/>
              </a:spcBef>
              <a:buFont typeface="Arial" panose="020B0604020202020204" pitchFamily="34" charset="0"/>
              <a:buNone/>
            </a:pPr>
            <a:r>
              <a:rPr lang="en-US" sz="1400" b="1" dirty="0"/>
              <a:t>Be as transparent as possible – meetings in public , use scrutiny to help </a:t>
            </a:r>
          </a:p>
          <a:p>
            <a:pPr marL="0" indent="0">
              <a:spcBef>
                <a:spcPts val="2500"/>
              </a:spcBef>
              <a:buFont typeface="Arial" panose="020B0604020202020204" pitchFamily="34" charset="0"/>
              <a:buNone/>
            </a:pPr>
            <a:r>
              <a:rPr lang="en-US" sz="1400" b="1" dirty="0" err="1"/>
              <a:t>Emphasise</a:t>
            </a:r>
            <a:r>
              <a:rPr lang="en-US" sz="1400" b="1" dirty="0"/>
              <a:t> the key messages but be honest – if the information or answer isn’t available .. Say so.</a:t>
            </a:r>
          </a:p>
          <a:p>
            <a:pPr marL="0" indent="0">
              <a:spcBef>
                <a:spcPts val="2500"/>
              </a:spcBef>
              <a:buFont typeface="Arial" panose="020B0604020202020204" pitchFamily="34" charset="0"/>
              <a:buNone/>
            </a:pPr>
            <a:r>
              <a:rPr lang="en-US" sz="1400" b="1" dirty="0"/>
              <a:t>Maintain one voice for the organisation in the media</a:t>
            </a:r>
          </a:p>
          <a:p>
            <a:pPr marL="0" indent="0">
              <a:spcBef>
                <a:spcPts val="2500"/>
              </a:spcBef>
              <a:buFont typeface="Arial" panose="020B0604020202020204" pitchFamily="34" charset="0"/>
              <a:buNone/>
            </a:pPr>
            <a:r>
              <a:rPr lang="en-US" sz="1400" b="1" dirty="0"/>
              <a:t>Celebrate successes and milestones</a:t>
            </a:r>
            <a:endParaRPr lang="en-US" sz="1400" dirty="0"/>
          </a:p>
        </p:txBody>
      </p:sp>
      <p:cxnSp>
        <p:nvCxnSpPr>
          <p:cNvPr id="23" name="Straight Connector 22">
            <a:extLst>
              <a:ext uri="{FF2B5EF4-FFF2-40B4-BE49-F238E27FC236}">
                <a16:creationId xmlns:a16="http://schemas.microsoft.com/office/drawing/2014/main" id="{DE7EBAB6-38B0-3C2E-4B22-1357954464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4731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9FEE8623-9A3C-F0CD-713E-11A2678C1D6C}"/>
              </a:ext>
            </a:extLst>
          </p:cNvPr>
          <p:cNvSpPr>
            <a:spLocks noGrp="1"/>
          </p:cNvSpPr>
          <p:nvPr>
            <p:ph type="title"/>
          </p:nvPr>
        </p:nvSpPr>
        <p:spPr>
          <a:xfrm>
            <a:off x="640080" y="914400"/>
            <a:ext cx="2540192" cy="4295955"/>
          </a:xfrm>
        </p:spPr>
        <p:txBody>
          <a:bodyPr vert="horz" lIns="91440" tIns="45720" rIns="91440" bIns="45720" rtlCol="0" anchor="t">
            <a:normAutofit/>
          </a:bodyPr>
          <a:lstStyle/>
          <a:p>
            <a:pPr>
              <a:lnSpc>
                <a:spcPct val="90000"/>
              </a:lnSpc>
            </a:pPr>
            <a:r>
              <a:rPr lang="en-US" sz="3100" dirty="0">
                <a:solidFill>
                  <a:schemeClr val="accent1">
                    <a:lumMod val="75000"/>
                  </a:schemeClr>
                </a:solidFill>
              </a:rPr>
              <a:t>Core challenges</a:t>
            </a:r>
          </a:p>
        </p:txBody>
      </p:sp>
      <p:sp>
        <p:nvSpPr>
          <p:cNvPr id="4" name="Content Placeholder 3">
            <a:extLst>
              <a:ext uri="{FF2B5EF4-FFF2-40B4-BE49-F238E27FC236}">
                <a16:creationId xmlns:a16="http://schemas.microsoft.com/office/drawing/2014/main" id="{2490BE0B-854C-3A41-0A95-1B1FDF8EF02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902774" y="210715"/>
            <a:ext cx="8208048" cy="6385615"/>
          </a:xfrm>
        </p:spPr>
        <p:txBody>
          <a:bodyPr>
            <a:noAutofit/>
          </a:bodyPr>
          <a:lstStyle/>
          <a:p>
            <a:pPr marL="0" indent="0">
              <a:spcBef>
                <a:spcPts val="2500"/>
              </a:spcBef>
              <a:buFont typeface="Arial" panose="020B0604020202020204" pitchFamily="34" charset="0"/>
              <a:buNone/>
            </a:pPr>
            <a:r>
              <a:rPr lang="en-US" sz="1800" b="1" dirty="0"/>
              <a:t>Financial Clarity</a:t>
            </a:r>
          </a:p>
          <a:p>
            <a:pPr marL="0" lvl="1" indent="0">
              <a:buFont typeface="Arial" panose="020B0604020202020204" pitchFamily="34" charset="0"/>
              <a:buNone/>
            </a:pPr>
            <a:r>
              <a:rPr lang="en-US" dirty="0"/>
              <a:t>Addressing legacy debts and asset division to establish a transparent financial baseline.</a:t>
            </a:r>
          </a:p>
          <a:p>
            <a:pPr marL="0" indent="0">
              <a:spcBef>
                <a:spcPts val="2500"/>
              </a:spcBef>
              <a:buFont typeface="Arial" panose="020B0604020202020204" pitchFamily="34" charset="0"/>
              <a:buNone/>
            </a:pPr>
            <a:r>
              <a:rPr lang="en-US" sz="1800" b="1" dirty="0"/>
              <a:t>Governance and Leadership</a:t>
            </a:r>
          </a:p>
          <a:p>
            <a:pPr marL="0" lvl="1" indent="0">
              <a:buFont typeface="Arial" panose="020B0604020202020204" pitchFamily="34" charset="0"/>
              <a:buNone/>
            </a:pPr>
            <a:r>
              <a:rPr lang="en-US" dirty="0"/>
              <a:t>Managing interim executives, senior appointments, and pressured decision-making processes.</a:t>
            </a:r>
          </a:p>
          <a:p>
            <a:pPr marL="0" indent="0">
              <a:spcBef>
                <a:spcPts val="2500"/>
              </a:spcBef>
              <a:buFont typeface="Arial" panose="020B0604020202020204" pitchFamily="34" charset="0"/>
              <a:buNone/>
            </a:pPr>
            <a:r>
              <a:rPr lang="en-US" sz="1800" b="1" dirty="0"/>
              <a:t>Workforce and Culture</a:t>
            </a:r>
          </a:p>
          <a:p>
            <a:pPr marL="0" lvl="1" indent="0">
              <a:buFont typeface="Arial" panose="020B0604020202020204" pitchFamily="34" charset="0"/>
              <a:buNone/>
            </a:pPr>
            <a:r>
              <a:rPr lang="en-US" dirty="0"/>
              <a:t>Handling TUPE transfers, pay </a:t>
            </a:r>
            <a:r>
              <a:rPr lang="en-US" dirty="0" err="1"/>
              <a:t>harmonisation</a:t>
            </a:r>
            <a:r>
              <a:rPr lang="en-US" dirty="0"/>
              <a:t>, employee morale, and cultural integration.</a:t>
            </a:r>
          </a:p>
          <a:p>
            <a:pPr marL="0" indent="0">
              <a:spcBef>
                <a:spcPts val="2500"/>
              </a:spcBef>
              <a:buFont typeface="Arial" panose="020B0604020202020204" pitchFamily="34" charset="0"/>
              <a:buNone/>
            </a:pPr>
            <a:r>
              <a:rPr lang="en-US" sz="1800" b="1" dirty="0"/>
              <a:t>Service Continuity and ICT</a:t>
            </a:r>
          </a:p>
          <a:p>
            <a:pPr marL="0" lvl="1" indent="0">
              <a:buFont typeface="Arial" panose="020B0604020202020204" pitchFamily="34" charset="0"/>
              <a:buNone/>
            </a:pPr>
            <a:r>
              <a:rPr lang="en-US" dirty="0"/>
              <a:t>Ensuring critical services operate safely while rebuilding in-house IT systems.</a:t>
            </a:r>
          </a:p>
          <a:p>
            <a:pPr marL="0" indent="0">
              <a:spcBef>
                <a:spcPts val="2500"/>
              </a:spcBef>
              <a:buNone/>
            </a:pPr>
            <a:r>
              <a:rPr lang="en-US" sz="1800" b="1" dirty="0"/>
              <a:t>Transparency Challenges</a:t>
            </a:r>
          </a:p>
          <a:p>
            <a:pPr marL="0" lvl="1" indent="0">
              <a:buNone/>
            </a:pPr>
            <a:r>
              <a:rPr lang="en-US" dirty="0"/>
              <a:t>Task &amp; Finish Groups operated privately without published minutes, limiting public scrutiny and oversight</a:t>
            </a:r>
          </a:p>
        </p:txBody>
      </p:sp>
    </p:spTree>
    <p:extLst>
      <p:ext uri="{BB962C8B-B14F-4D97-AF65-F5344CB8AC3E}">
        <p14:creationId xmlns:p14="http://schemas.microsoft.com/office/powerpoint/2010/main" val="219405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04BE6E-C0A9-8462-3A84-EC40861B8DE0}"/>
              </a:ext>
            </a:extLst>
          </p:cNvPr>
          <p:cNvSpPr>
            <a:spLocks noGrp="1"/>
          </p:cNvSpPr>
          <p:nvPr>
            <p:ph type="ctrTitle"/>
          </p:nvPr>
        </p:nvSpPr>
        <p:spPr>
          <a:xfrm>
            <a:off x="914400" y="2599660"/>
            <a:ext cx="6592186" cy="2884107"/>
          </a:xfrm>
        </p:spPr>
        <p:txBody>
          <a:bodyPr anchor="b">
            <a:normAutofit/>
          </a:bodyPr>
          <a:lstStyle/>
          <a:p>
            <a:r>
              <a:rPr lang="en-GB"/>
              <a:t>Lessons Learned and Practical Advice</a:t>
            </a:r>
          </a:p>
        </p:txBody>
      </p:sp>
      <p:cxnSp>
        <p:nvCxnSpPr>
          <p:cNvPr id="18" name="Straight Connector 17">
            <a:extLst>
              <a:ext uri="{FF2B5EF4-FFF2-40B4-BE49-F238E27FC236}">
                <a16:creationId xmlns:a16="http://schemas.microsoft.com/office/drawing/2014/main" id="{8A5C8BF2-C035-4BFF-8802-A397238344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2570" y="5832631"/>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74389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193982C-F978-1054-77AE-DDBC7EA5CD9A}"/>
              </a:ext>
            </a:extLst>
          </p:cNvPr>
          <p:cNvSpPr>
            <a:spLocks noGrp="1"/>
          </p:cNvSpPr>
          <p:nvPr>
            <p:ph type="title"/>
          </p:nvPr>
        </p:nvSpPr>
        <p:spPr>
          <a:xfrm>
            <a:off x="461801" y="678612"/>
            <a:ext cx="3385580" cy="4144684"/>
          </a:xfrm>
        </p:spPr>
        <p:txBody>
          <a:bodyPr anchor="t">
            <a:normAutofit/>
          </a:bodyPr>
          <a:lstStyle/>
          <a:p>
            <a:pPr>
              <a:lnSpc>
                <a:spcPct val="90000"/>
              </a:lnSpc>
            </a:pPr>
            <a:r>
              <a:rPr lang="en-GB" sz="3100" dirty="0">
                <a:solidFill>
                  <a:schemeClr val="accent1">
                    <a:lumMod val="75000"/>
                  </a:schemeClr>
                </a:solidFill>
              </a:rPr>
              <a:t>Key lessons and practical recommendations from the North Northamptonshire experience</a:t>
            </a:r>
          </a:p>
        </p:txBody>
      </p:sp>
      <p:sp>
        <p:nvSpPr>
          <p:cNvPr id="3" name="Content Placeholder 2">
            <a:extLst>
              <a:ext uri="{FF2B5EF4-FFF2-40B4-BE49-F238E27FC236}">
                <a16:creationId xmlns:a16="http://schemas.microsoft.com/office/drawing/2014/main" id="{3DC46D4B-1330-F5D9-B0E9-C7B0470AAC2E}"/>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720860" y="298185"/>
            <a:ext cx="7882818" cy="5248656"/>
          </a:xfrm>
        </p:spPr>
        <p:txBody>
          <a:bodyPr vert="horz" lIns="91440" tIns="45720" rIns="91440" bIns="45720" rtlCol="0" anchor="t">
            <a:noAutofit/>
          </a:bodyPr>
          <a:lstStyle/>
          <a:p>
            <a:pPr marL="0" indent="0">
              <a:spcBef>
                <a:spcPts val="2500"/>
              </a:spcBef>
              <a:buFont typeface="Arial" panose="020B0604020202020204" pitchFamily="34" charset="0"/>
              <a:buNone/>
            </a:pPr>
            <a:r>
              <a:rPr lang="en-US" sz="1800" b="1" dirty="0"/>
              <a:t>Financial Baseline First</a:t>
            </a:r>
          </a:p>
          <a:p>
            <a:pPr marL="0" lvl="1" indent="0">
              <a:buFont typeface="Arial" panose="020B0604020202020204" pitchFamily="34" charset="0"/>
              <a:buNone/>
            </a:pPr>
            <a:r>
              <a:rPr lang="en-US" dirty="0"/>
              <a:t>Conduct early independent forensic financial reviews and ensure transparency – no shocks.</a:t>
            </a:r>
          </a:p>
          <a:p>
            <a:pPr marL="0" indent="0">
              <a:spcBef>
                <a:spcPts val="2500"/>
              </a:spcBef>
              <a:buFont typeface="Arial" panose="020B0604020202020204" pitchFamily="34" charset="0"/>
              <a:buNone/>
            </a:pPr>
            <a:r>
              <a:rPr lang="en-US" sz="1800" b="1" dirty="0"/>
              <a:t>Safe and Legal Priority</a:t>
            </a:r>
          </a:p>
          <a:p>
            <a:pPr marL="0" lvl="1" indent="0">
              <a:buFont typeface="Arial" panose="020B0604020202020204" pitchFamily="34" charset="0"/>
              <a:buNone/>
            </a:pPr>
            <a:r>
              <a:rPr lang="en-US" dirty="0" err="1"/>
              <a:t>Prioritise</a:t>
            </a:r>
            <a:r>
              <a:rPr lang="en-US" dirty="0"/>
              <a:t> service continuity and legal compliance before implementing broader transformations.</a:t>
            </a:r>
          </a:p>
          <a:p>
            <a:pPr marL="0" indent="0">
              <a:spcBef>
                <a:spcPts val="2500"/>
              </a:spcBef>
              <a:buFont typeface="Arial" panose="020B0604020202020204" pitchFamily="34" charset="0"/>
              <a:buNone/>
            </a:pPr>
            <a:r>
              <a:rPr lang="en-US" sz="1800" b="1" dirty="0"/>
              <a:t>Scrutiny and Transparency</a:t>
            </a:r>
          </a:p>
          <a:p>
            <a:pPr marL="0" lvl="1" indent="0">
              <a:buFont typeface="Arial" panose="020B0604020202020204" pitchFamily="34" charset="0"/>
              <a:buNone/>
            </a:pPr>
            <a:r>
              <a:rPr lang="en-US" dirty="0"/>
              <a:t>Embed open governance and meaningful scrutiny to build public trust.</a:t>
            </a:r>
          </a:p>
          <a:p>
            <a:pPr marL="0" indent="0">
              <a:spcBef>
                <a:spcPts val="2500"/>
              </a:spcBef>
              <a:buFont typeface="Arial" panose="020B0604020202020204" pitchFamily="34" charset="0"/>
              <a:buNone/>
            </a:pPr>
            <a:r>
              <a:rPr lang="en-US" sz="1800" b="1" dirty="0"/>
              <a:t>Invest in People and Culture</a:t>
            </a:r>
          </a:p>
          <a:p>
            <a:pPr marL="0" lvl="1" indent="0">
              <a:buFont typeface="Arial" panose="020B0604020202020204" pitchFamily="34" charset="0"/>
              <a:buNone/>
            </a:pPr>
            <a:r>
              <a:rPr lang="en-US" dirty="0"/>
              <a:t>Boost staff morale, engagement, and maintain leadership continuity for success.</a:t>
            </a:r>
          </a:p>
          <a:p>
            <a:pPr marL="0" indent="0">
              <a:spcBef>
                <a:spcPts val="2500"/>
              </a:spcBef>
              <a:buFont typeface="Arial" panose="020B0604020202020204" pitchFamily="34" charset="0"/>
              <a:buNone/>
            </a:pPr>
            <a:r>
              <a:rPr lang="en-US" sz="1800" b="1" dirty="0"/>
              <a:t>Communicate Relentlessly</a:t>
            </a:r>
          </a:p>
          <a:p>
            <a:pPr marL="0" lvl="1" indent="0">
              <a:buFont typeface="Arial" panose="020B0604020202020204" pitchFamily="34" charset="0"/>
              <a:buNone/>
            </a:pPr>
            <a:r>
              <a:rPr lang="en-US" dirty="0"/>
              <a:t>Provide clear, honest updates to staff and residents to maintain confidence.</a:t>
            </a:r>
          </a:p>
        </p:txBody>
      </p:sp>
      <p:cxnSp>
        <p:nvCxnSpPr>
          <p:cNvPr id="15" name="Straight Connector 14">
            <a:extLst>
              <a:ext uri="{FF2B5EF4-FFF2-40B4-BE49-F238E27FC236}">
                <a16:creationId xmlns:a16="http://schemas.microsoft.com/office/drawing/2014/main" id="{10694E1F-471C-4340-BE4B-28F2BF7D7A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00836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D80191-F9B0-A98A-26B9-28849CF6522D}"/>
              </a:ext>
            </a:extLst>
          </p:cNvPr>
          <p:cNvSpPr>
            <a:spLocks noGrp="1"/>
          </p:cNvSpPr>
          <p:nvPr>
            <p:ph type="title"/>
          </p:nvPr>
        </p:nvSpPr>
        <p:spPr>
          <a:xfrm>
            <a:off x="640080" y="914400"/>
            <a:ext cx="2821988" cy="4144684"/>
          </a:xfrm>
        </p:spPr>
        <p:txBody>
          <a:bodyPr vert="horz" lIns="91440" tIns="45720" rIns="91440" bIns="45720" rtlCol="0" anchor="t">
            <a:normAutofit/>
          </a:bodyPr>
          <a:lstStyle/>
          <a:p>
            <a:r>
              <a:rPr lang="en-US" sz="3100" dirty="0">
                <a:solidFill>
                  <a:schemeClr val="accent1">
                    <a:lumMod val="75000"/>
                  </a:schemeClr>
                </a:solidFill>
              </a:rPr>
              <a:t>Specific lessons on finance, governance, staff, and communication</a:t>
            </a:r>
          </a:p>
        </p:txBody>
      </p:sp>
      <p:sp>
        <p:nvSpPr>
          <p:cNvPr id="4" name="Content Placeholder 3">
            <a:extLst>
              <a:ext uri="{FF2B5EF4-FFF2-40B4-BE49-F238E27FC236}">
                <a16:creationId xmlns:a16="http://schemas.microsoft.com/office/drawing/2014/main" id="{75CACBE7-1A47-4185-2D10-75C4467213F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462068" y="362413"/>
            <a:ext cx="8248463" cy="5704829"/>
          </a:xfrm>
        </p:spPr>
        <p:txBody>
          <a:bodyPr>
            <a:noAutofit/>
          </a:bodyPr>
          <a:lstStyle/>
          <a:p>
            <a:pPr marL="0" indent="0">
              <a:spcBef>
                <a:spcPts val="2500"/>
              </a:spcBef>
              <a:buFont typeface="Arial" panose="020B0604020202020204" pitchFamily="34" charset="0"/>
              <a:buNone/>
            </a:pPr>
            <a:r>
              <a:rPr lang="en-US" b="1" dirty="0"/>
              <a:t>Financial Transparency and Early Review</a:t>
            </a:r>
          </a:p>
          <a:p>
            <a:pPr marL="0" lvl="1" indent="0">
              <a:buFont typeface="Arial" panose="020B0604020202020204" pitchFamily="34" charset="0"/>
              <a:buNone/>
            </a:pPr>
            <a:r>
              <a:rPr lang="en-US" sz="2000" dirty="0"/>
              <a:t>Early forensic financial reviews and transparency prevent long drawn out decisions and set a reliable financial baseline for future </a:t>
            </a:r>
            <a:r>
              <a:rPr lang="en-US" sz="2000" dirty="0" err="1"/>
              <a:t>decions</a:t>
            </a:r>
            <a:r>
              <a:rPr lang="en-US" sz="2000" dirty="0"/>
              <a:t>.</a:t>
            </a:r>
          </a:p>
          <a:p>
            <a:pPr marL="0" indent="0">
              <a:spcBef>
                <a:spcPts val="2500"/>
              </a:spcBef>
              <a:buFont typeface="Arial" panose="020B0604020202020204" pitchFamily="34" charset="0"/>
              <a:buNone/>
            </a:pPr>
            <a:r>
              <a:rPr lang="en-US" b="1" dirty="0"/>
              <a:t>Clear Asset and Liability Agreements</a:t>
            </a:r>
          </a:p>
          <a:p>
            <a:pPr marL="0" lvl="1" indent="0">
              <a:buFont typeface="Arial" panose="020B0604020202020204" pitchFamily="34" charset="0"/>
              <a:buNone/>
            </a:pPr>
            <a:r>
              <a:rPr lang="en-US" sz="2000" dirty="0"/>
              <a:t>Legal clarity on asset and liability division avoids disputes and supports smooth </a:t>
            </a:r>
            <a:r>
              <a:rPr lang="en-US" sz="2000" dirty="0" err="1"/>
              <a:t>reorganisation</a:t>
            </a:r>
            <a:r>
              <a:rPr lang="en-US" sz="2000" dirty="0"/>
              <a:t>.</a:t>
            </a:r>
          </a:p>
          <a:p>
            <a:pPr marL="0" indent="0">
              <a:spcBef>
                <a:spcPts val="2500"/>
              </a:spcBef>
              <a:buFont typeface="Arial" panose="020B0604020202020204" pitchFamily="34" charset="0"/>
              <a:buNone/>
            </a:pPr>
            <a:r>
              <a:rPr lang="en-US" b="1" dirty="0" err="1"/>
              <a:t>Prioritising</a:t>
            </a:r>
            <a:r>
              <a:rPr lang="en-US" b="1" dirty="0"/>
              <a:t> Stability over Ambition</a:t>
            </a:r>
          </a:p>
          <a:p>
            <a:pPr marL="0" lvl="1" indent="0">
              <a:buFont typeface="Arial" panose="020B0604020202020204" pitchFamily="34" charset="0"/>
              <a:buNone/>
            </a:pPr>
            <a:r>
              <a:rPr lang="en-US" sz="2000" dirty="0"/>
              <a:t>Focus first on safe, legal operations; to form a foundation for transformation plans </a:t>
            </a:r>
            <a:r>
              <a:rPr lang="en-US" sz="2000" dirty="0" err="1"/>
              <a:t>ver</a:t>
            </a:r>
            <a:r>
              <a:rPr lang="en-US" sz="2000" dirty="0"/>
              <a:t> the medium term.</a:t>
            </a:r>
          </a:p>
          <a:p>
            <a:pPr marL="0" indent="0">
              <a:spcBef>
                <a:spcPts val="2500"/>
              </a:spcBef>
              <a:buFont typeface="Arial" panose="020B0604020202020204" pitchFamily="34" charset="0"/>
              <a:buNone/>
            </a:pPr>
            <a:r>
              <a:rPr lang="en-US" b="1" dirty="0"/>
              <a:t>Staff Engagement and Morale</a:t>
            </a:r>
          </a:p>
          <a:p>
            <a:pPr marL="0" lvl="1" indent="0">
              <a:buFont typeface="Arial" panose="020B0604020202020204" pitchFamily="34" charset="0"/>
              <a:buNone/>
            </a:pPr>
            <a:r>
              <a:rPr lang="en-US" sz="2000" dirty="0"/>
              <a:t>Early clarity on pay and conditions and HR policies, plus union engagement, reduce staff anxiety </a:t>
            </a:r>
            <a:r>
              <a:rPr lang="en-US" sz="2000"/>
              <a:t>, increase retention and </a:t>
            </a:r>
            <a:r>
              <a:rPr lang="en-US" sz="2000" dirty="0"/>
              <a:t>boost morale.</a:t>
            </a:r>
          </a:p>
        </p:txBody>
      </p:sp>
      <p:cxnSp>
        <p:nvCxnSpPr>
          <p:cNvPr id="23" name="Straight Connector 22">
            <a:extLst>
              <a:ext uri="{FF2B5EF4-FFF2-40B4-BE49-F238E27FC236}">
                <a16:creationId xmlns:a16="http://schemas.microsoft.com/office/drawing/2014/main" id="{10694E1F-471C-4340-BE4B-28F2BF7D7A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627278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693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149F9F0F-FB8C-5565-247C-BDCC156B5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F412C7-201C-EC3D-384A-2C9434A7E2E0}"/>
              </a:ext>
            </a:extLst>
          </p:cNvPr>
          <p:cNvSpPr>
            <a:spLocks noGrp="1"/>
          </p:cNvSpPr>
          <p:nvPr>
            <p:ph type="title"/>
          </p:nvPr>
        </p:nvSpPr>
        <p:spPr>
          <a:xfrm>
            <a:off x="410042" y="253732"/>
            <a:ext cx="8162176" cy="992152"/>
          </a:xfrm>
        </p:spPr>
        <p:txBody>
          <a:bodyPr anchor="b">
            <a:normAutofit fontScale="90000"/>
          </a:bodyPr>
          <a:lstStyle/>
          <a:p>
            <a:r>
              <a:rPr lang="en-GB" sz="6000" dirty="0">
                <a:solidFill>
                  <a:schemeClr val="accent1">
                    <a:lumMod val="75000"/>
                  </a:schemeClr>
                </a:solidFill>
              </a:rPr>
              <a:t>Conclusion</a:t>
            </a:r>
          </a:p>
        </p:txBody>
      </p:sp>
      <p:graphicFrame>
        <p:nvGraphicFramePr>
          <p:cNvPr id="11" name="Content Placeholder 2">
            <a:extLst>
              <a:ext uri="{FF2B5EF4-FFF2-40B4-BE49-F238E27FC236}">
                <a16:creationId xmlns:a16="http://schemas.microsoft.com/office/drawing/2014/main" id="{A2627912-A236-8549-A85B-8EC1B2A3CFF9}"/>
              </a:ext>
            </a:extLst>
          </p:cNvPr>
          <p:cNvGraphicFramePr>
            <a:graphicFrameLocks noGrp="1"/>
          </p:cNvGraphicFramePr>
          <p:nvPr>
            <p:ph idx="1"/>
            <p:extLst>
              <p:ext uri="{D42A27DB-BD31-4B8C-83A1-F6EECF244321}">
                <p14:modId xmlns:p14="http://schemas.microsoft.com/office/powerpoint/2010/main" val="4142261600"/>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410042" y="1808271"/>
          <a:ext cx="10808208" cy="3344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2676356"/>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E3FCF5BA326645B8BCC444BFBBB99F" ma:contentTypeVersion="15" ma:contentTypeDescription="Create a new document." ma:contentTypeScope="" ma:versionID="24e11e1c850a0ddc14dd3a1ea1608620">
  <xsd:schema xmlns:xsd="http://www.w3.org/2001/XMLSchema" xmlns:xs="http://www.w3.org/2001/XMLSchema" xmlns:p="http://schemas.microsoft.com/office/2006/metadata/properties" xmlns:ns2="ac7f9f64-6e34-494e-93f9-daf8f42754f7" xmlns:ns3="ea1e48e1-5345-418d-83a6-2dc2747f72cd" targetNamespace="http://schemas.microsoft.com/office/2006/metadata/properties" ma:root="true" ma:fieldsID="85169bee189a0a9480e14fe0e7cac402" ns2:_="" ns3:_="">
    <xsd:import namespace="ac7f9f64-6e34-494e-93f9-daf8f42754f7"/>
    <xsd:import namespace="ea1e48e1-5345-418d-83a6-2dc2747f72c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7f9f64-6e34-494e-93f9-daf8f42754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323a573-f4b2-49c1-a657-d409971bfaf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1e48e1-5345-418d-83a6-2dc2747f72c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541797bf-1341-4ce2-8967-d8a563406433}" ma:internalName="TaxCatchAll" ma:showField="CatchAllData" ma:web="ea1e48e1-5345-418d-83a6-2dc2747f72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1e48e1-5345-418d-83a6-2dc2747f72cd" xsi:nil="true"/>
    <lcf76f155ced4ddcb4097134ff3c332f xmlns="ac7f9f64-6e34-494e-93f9-daf8f42754f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B2A48D6-0416-4D7D-9B52-C8C32B9DCF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7f9f64-6e34-494e-93f9-daf8f42754f7"/>
    <ds:schemaRef ds:uri="ea1e48e1-5345-418d-83a6-2dc2747f72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8879EB-B984-450B-9412-525E1889BA88}">
  <ds:schemaRefs>
    <ds:schemaRef ds:uri="http://schemas.microsoft.com/sharepoint/v3/contenttype/forms"/>
  </ds:schemaRefs>
</ds:datastoreItem>
</file>

<file path=customXml/itemProps3.xml><?xml version="1.0" encoding="utf-8"?>
<ds:datastoreItem xmlns:ds="http://schemas.openxmlformats.org/officeDocument/2006/customXml" ds:itemID="{8C366580-9C13-44C3-977A-59049511ADC7}">
  <ds:schemaRefs>
    <ds:schemaRef ds:uri="http://purl.org/dc/dcmitype/"/>
    <ds:schemaRef ds:uri="http://schemas.microsoft.com/office/2006/documentManagement/types"/>
    <ds:schemaRef ds:uri="http://purl.org/dc/terms/"/>
    <ds:schemaRef ds:uri="ac7f9f64-6e34-494e-93f9-daf8f42754f7"/>
    <ds:schemaRef ds:uri="http://schemas.openxmlformats.org/package/2006/metadata/core-properties"/>
    <ds:schemaRef ds:uri="http://www.w3.org/XML/1998/namespace"/>
    <ds:schemaRef ds:uri="http://schemas.microsoft.com/office/infopath/2007/PartnerControls"/>
    <ds:schemaRef ds:uri="ea1e48e1-5345-418d-83a6-2dc2747f72cd"/>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351</TotalTime>
  <Words>4693</Words>
  <Application>Microsoft Office PowerPoint</Application>
  <PresentationFormat>Widescreen</PresentationFormat>
  <Paragraphs>205</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DashVTI</vt:lpstr>
      <vt:lpstr>Setting Up and Leading the North Northamptonshire Shadow Authority</vt:lpstr>
      <vt:lpstr>Today's Presentation Agenda</vt:lpstr>
      <vt:lpstr>Background and Context of Northamptonshire Reorganisation</vt:lpstr>
      <vt:lpstr>Financial collapse and drivers for reorganisation</vt:lpstr>
      <vt:lpstr>Creation of new unitary councils and establishment of shadow authorities - a high level timeline</vt:lpstr>
      <vt:lpstr>Phased transition timeline and major outputs</vt:lpstr>
      <vt:lpstr>Summary of high-level transition timeline</vt:lpstr>
      <vt:lpstr>Legal and Structural Foundations: The Structural Changes Order and Shadow Authority Roles</vt:lpstr>
      <vt:lpstr>Statutory and constitutional basis for the shadow authority</vt:lpstr>
      <vt:lpstr>Governance and Leadership during the Shadow Year</vt:lpstr>
      <vt:lpstr>Governance structures and leadership arrangements</vt:lpstr>
      <vt:lpstr>Political leadership, culture, and decision-making</vt:lpstr>
      <vt:lpstr>Resources and capacity</vt:lpstr>
      <vt:lpstr>Resources and capacity</vt:lpstr>
      <vt:lpstr>Program delivery and transformation</vt:lpstr>
      <vt:lpstr>Comms and Engagement</vt:lpstr>
      <vt:lpstr>Core challenges</vt:lpstr>
      <vt:lpstr>Lessons Learned and Practical Advice</vt:lpstr>
      <vt:lpstr>Key lessons and practical recommendations from the North Northamptonshire experience</vt:lpstr>
      <vt:lpstr>Specific lessons on finance, governance, staff, and communication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Liz Elliott</dc:creator>
  <cp:lastModifiedBy>Grace Clover</cp:lastModifiedBy>
  <cp:revision>7</cp:revision>
  <cp:lastPrinted>2025-10-13T17:09:48Z</cp:lastPrinted>
  <dcterms:created xsi:type="dcterms:W3CDTF">2025-10-13T09:43:29Z</dcterms:created>
  <dcterms:modified xsi:type="dcterms:W3CDTF">2025-10-21T15:52:35Z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0x01010088E3FCF5BA326645B8BCC444BFBBB99F</vt:lpwstr>
  </property>
  <property fmtid="{D5CDD505-2E9C-101B-9397-08002B2CF9AE}" pid="3" name="MediaServiceImageTags">
    <vt:lpwstr/>
  </property>
</Properties>
</file>