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4"/>
  </p:sldMasterIdLst>
  <p:notesMasterIdLst>
    <p:notesMasterId r:id="rId13"/>
  </p:notesMasterIdLst>
  <p:sldIdLst>
    <p:sldId id="260" r:id="rId5"/>
    <p:sldId id="262" r:id="rId6"/>
    <p:sldId id="263" r:id="rId7"/>
    <p:sldId id="264" r:id="rId8"/>
    <p:sldId id="257" r:id="rId9"/>
    <p:sldId id="258" r:id="rId10"/>
    <p:sldId id="265" r:id="rId11"/>
    <p:sldId id="259"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vana Krenicka" initials="IK" lastIdx="1" clrIdx="0"/>
  <p:cmAuthor id="2" name="Jack Lamon" initials="JL" lastIdx="6" clrIdx="1"/>
  <p:cmAuthor id="3" name="Jack Lamon" initials="JL [2]" lastIdx="1" clrIdx="2"/>
  <p:cmAuthor id="4" name="Jack Lamon" initials="JL [3]" lastIdx="1" clrIdx="3"/>
  <p:cmAuthor id="5" name="Jack Lamon" initials="JL [4]" lastIdx="1" clrIdx="4"/>
  <p:cmAuthor id="6" name="Jack Lamon" initials="JL [5]" lastIdx="1" clrIdx="5"/>
  <p:cmAuthor id="7" name="Jack Lamon" initials="JL [6]" lastIdx="1" clrIdx="6"/>
  <p:cmAuthor id="8" name="Jack Lamon" initials="JL [7]" lastIdx="1" clrIdx="7"/>
  <p:cmAuthor id="9" name="Jack Lamon" initials="JL [8]" lastIdx="1" clrIdx="8"/>
  <p:cmAuthor id="10" name="Jack Lamon" initials="JL [9]" lastIdx="1" clrIdx="9"/>
  <p:cmAuthor id="11" name="Jack Lamon" initials="JL [10]" lastIdx="1" clrIdx="10"/>
  <p:cmAuthor id="12" name="Jack Lamon" initials="JL [11]" lastIdx="1" clrIdx="11"/>
  <p:cmAuthor id="13" name="Keith Duffield" initials="KD" lastIdx="11" clrIdx="12">
    <p:extLst>
      <p:ext uri="{19B8F6BF-5375-455C-9EA6-DF929625EA0E}">
        <p15:presenceInfo xmlns:p15="http://schemas.microsoft.com/office/powerpoint/2012/main" userId="S::keith.duffield@theapsgroup.com::2da19439-2e63-4d6a-9421-cf7d88c69d22" providerId="AD"/>
      </p:ext>
    </p:extLst>
  </p:cmAuthor>
  <p:cmAuthor id="14" name="Hill, Scott" initials="HS" lastIdx="1" clrIdx="13">
    <p:extLst>
      <p:ext uri="{19B8F6BF-5375-455C-9EA6-DF929625EA0E}">
        <p15:presenceInfo xmlns:p15="http://schemas.microsoft.com/office/powerpoint/2012/main" userId="S-1-5-21-941639806-1573944526-845678086-65984" providerId="AD"/>
      </p:ext>
    </p:extLst>
  </p:cmAuthor>
  <p:cmAuthor id="15" name="Tara O'Leary" initials="TO" lastIdx="1" clrIdx="14">
    <p:extLst>
      <p:ext uri="{19B8F6BF-5375-455C-9EA6-DF929625EA0E}">
        <p15:presenceInfo xmlns:p15="http://schemas.microsoft.com/office/powerpoint/2012/main" userId="S-1-5-21-2321504850-3151382978-4091806807-309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23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969" autoAdjust="0"/>
    <p:restoredTop sz="94694" autoAdjust="0"/>
  </p:normalViewPr>
  <p:slideViewPr>
    <p:cSldViewPr>
      <p:cViewPr varScale="1">
        <p:scale>
          <a:sx n="107" d="100"/>
          <a:sy n="107" d="100"/>
        </p:scale>
        <p:origin x="1392" y="6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8C985B-0AB1-4F33-8A03-E12638AE3DCD}" type="datetimeFigureOut">
              <a:rPr lang="en-GB" smtClean="0"/>
              <a:t>08/01/2020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7ADD54-4820-4E71-A5DE-16D1A17FE658}" type="slidenum">
              <a:rPr lang="en-GB" smtClean="0"/>
              <a:t>‹#›</a:t>
            </a:fld>
            <a:endParaRPr lang="en-GB"/>
          </a:p>
        </p:txBody>
      </p:sp>
    </p:spTree>
    <p:extLst>
      <p:ext uri="{BB962C8B-B14F-4D97-AF65-F5344CB8AC3E}">
        <p14:creationId xmlns:p14="http://schemas.microsoft.com/office/powerpoint/2010/main" val="900500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7ADD54-4820-4E71-A5DE-16D1A17FE658}" type="slidenum">
              <a:rPr lang="en-GB" smtClean="0"/>
              <a:t>8</a:t>
            </a:fld>
            <a:endParaRPr lang="en-GB"/>
          </a:p>
        </p:txBody>
      </p:sp>
    </p:spTree>
    <p:extLst>
      <p:ext uri="{BB962C8B-B14F-4D97-AF65-F5344CB8AC3E}">
        <p14:creationId xmlns:p14="http://schemas.microsoft.com/office/powerpoint/2010/main" val="17952534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6182" y="1827417"/>
            <a:ext cx="7772400" cy="809408"/>
          </a:xfrm>
        </p:spPr>
        <p:txBody>
          <a:bodyPr>
            <a:normAutofit/>
          </a:bodyPr>
          <a:lstStyle>
            <a:lvl1pPr>
              <a:defRPr sz="40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06182" y="2641929"/>
            <a:ext cx="6400800" cy="1752600"/>
          </a:xfrm>
        </p:spPr>
        <p:txBody>
          <a:bodyPr>
            <a:normAutofit/>
          </a:bodyPr>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a:xfrm>
            <a:off x="627063" y="5864225"/>
            <a:ext cx="2133600" cy="365125"/>
          </a:xfrm>
          <a:prstGeom prst="rect">
            <a:avLst/>
          </a:prstGeom>
        </p:spPr>
        <p:txBody>
          <a:bodyPr/>
          <a:lstStyle>
            <a:lvl1pPr eaLnBrk="1" fontAlgn="auto" hangingPunct="1">
              <a:spcBef>
                <a:spcPts val="0"/>
              </a:spcBef>
              <a:spcAft>
                <a:spcPts val="0"/>
              </a:spcAft>
              <a:defRPr>
                <a:solidFill>
                  <a:srgbClr val="FFFFFF"/>
                </a:solidFill>
                <a:latin typeface="Arial"/>
                <a:cs typeface="Arial"/>
              </a:defRPr>
            </a:lvl1pPr>
          </a:lstStyle>
          <a:p>
            <a:fld id="{1AF18FCD-4142-4222-8B90-E4A75E5FB319}" type="datetime1">
              <a:rPr lang="en-GB" smtClean="0"/>
              <a:t>08/01/2020</a:t>
            </a:fld>
            <a:endParaRPr lang="en-GB"/>
          </a:p>
        </p:txBody>
      </p:sp>
    </p:spTree>
    <p:extLst>
      <p:ext uri="{BB962C8B-B14F-4D97-AF65-F5344CB8AC3E}">
        <p14:creationId xmlns:p14="http://schemas.microsoft.com/office/powerpoint/2010/main" val="1318277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imag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Picture Placeholder 6"/>
          <p:cNvSpPr>
            <a:spLocks noGrp="1"/>
          </p:cNvSpPr>
          <p:nvPr>
            <p:ph type="pic" sz="quarter" idx="13"/>
          </p:nvPr>
        </p:nvSpPr>
        <p:spPr>
          <a:xfrm>
            <a:off x="366829" y="1641462"/>
            <a:ext cx="8414924" cy="4889353"/>
          </a:xfrm>
        </p:spPr>
        <p:txBody>
          <a:bodyPr rtlCol="0">
            <a:normAutofit/>
          </a:bodyPr>
          <a:lstStyle/>
          <a:p>
            <a:pPr lvl="0"/>
            <a:r>
              <a:rPr lang="en-US" noProof="0"/>
              <a:t>Click icon to add picture</a:t>
            </a:r>
          </a:p>
        </p:txBody>
      </p:sp>
    </p:spTree>
    <p:extLst>
      <p:ext uri="{BB962C8B-B14F-4D97-AF65-F5344CB8AC3E}">
        <p14:creationId xmlns:p14="http://schemas.microsoft.com/office/powerpoint/2010/main" val="122070695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7215" y="1802311"/>
            <a:ext cx="6517982" cy="1362075"/>
          </a:xfrm>
        </p:spPr>
        <p:txBody>
          <a:bodyPr>
            <a:noAutofit/>
          </a:bodyPr>
          <a:lstStyle>
            <a:lvl1pPr algn="l">
              <a:defRPr sz="4000" b="0" cap="none"/>
            </a:lvl1pPr>
          </a:lstStyle>
          <a:p>
            <a:r>
              <a:rPr lang="en-US"/>
              <a:t>Click to edit Master title style</a:t>
            </a:r>
            <a:endParaRPr lang="en-US" dirty="0"/>
          </a:p>
        </p:txBody>
      </p:sp>
    </p:spTree>
    <p:extLst>
      <p:ext uri="{BB962C8B-B14F-4D97-AF65-F5344CB8AC3E}">
        <p14:creationId xmlns:p14="http://schemas.microsoft.com/office/powerpoint/2010/main" val="404928618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361022" y="1760032"/>
            <a:ext cx="8393752" cy="47707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fld id="{CEFBEE7C-D556-4290-8ABA-427254162271}" type="slidenum">
              <a:rPr lang="en-GB" smtClean="0"/>
              <a:t>‹#›</a:t>
            </a:fld>
            <a:endParaRPr lang="en-GB"/>
          </a:p>
        </p:txBody>
      </p:sp>
    </p:spTree>
    <p:extLst>
      <p:ext uri="{BB962C8B-B14F-4D97-AF65-F5344CB8AC3E}">
        <p14:creationId xmlns:p14="http://schemas.microsoft.com/office/powerpoint/2010/main" val="2337304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61022" y="1760032"/>
            <a:ext cx="4134778" cy="4732101"/>
          </a:xfrm>
        </p:spPr>
        <p:txBody>
          <a:bodyPr/>
          <a:lstStyle>
            <a:lvl1pPr>
              <a:defRPr sz="1600"/>
            </a:lvl1pPr>
            <a:lvl2pPr>
              <a:defRPr sz="1600"/>
            </a:lvl2pPr>
            <a:lvl3pPr>
              <a:defRPr sz="1400"/>
            </a:lvl3pPr>
            <a:lvl4pPr>
              <a:defRPr sz="12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60032"/>
            <a:ext cx="4038600" cy="4732101"/>
          </a:xfrm>
        </p:spPr>
        <p:txBody>
          <a:bodyPr/>
          <a:lstStyle>
            <a:lvl1pPr>
              <a:defRPr sz="1600"/>
            </a:lvl1pPr>
            <a:lvl2pPr>
              <a:defRPr sz="1600"/>
            </a:lvl2pPr>
            <a:lvl3pPr>
              <a:defRPr sz="1400"/>
            </a:lvl3pPr>
            <a:lvl4pPr>
              <a:defRPr sz="12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0"/>
          </p:nvPr>
        </p:nvSpPr>
        <p:spPr/>
        <p:txBody>
          <a:bodyPr/>
          <a:lstStyle>
            <a:lvl1pPr>
              <a:defRPr/>
            </a:lvl1pPr>
          </a:lstStyle>
          <a:p>
            <a:fld id="{CEFBEE7C-D556-4290-8ABA-427254162271}" type="slidenum">
              <a:rPr lang="en-GB" smtClean="0"/>
              <a:t>‹#›</a:t>
            </a:fld>
            <a:endParaRPr lang="en-GB"/>
          </a:p>
        </p:txBody>
      </p:sp>
    </p:spTree>
    <p:extLst>
      <p:ext uri="{BB962C8B-B14F-4D97-AF65-F5344CB8AC3E}">
        <p14:creationId xmlns:p14="http://schemas.microsoft.com/office/powerpoint/2010/main" val="1815068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61022" y="1769684"/>
            <a:ext cx="4134778" cy="337517"/>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769684"/>
            <a:ext cx="4041775" cy="337517"/>
          </a:xfrm>
        </p:spPr>
        <p:txBody>
          <a:bodyPr anchor="b">
            <a:normAutofit/>
          </a:bodyPr>
          <a:lstStyle>
            <a:lvl1pPr marL="0" indent="0">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2"/>
          <p:cNvSpPr>
            <a:spLocks noGrp="1"/>
          </p:cNvSpPr>
          <p:nvPr>
            <p:ph sz="half" idx="13"/>
          </p:nvPr>
        </p:nvSpPr>
        <p:spPr>
          <a:xfrm>
            <a:off x="361022" y="2256450"/>
            <a:ext cx="4134778" cy="4261471"/>
          </a:xfrm>
        </p:spPr>
        <p:txBody>
          <a:bodyPr/>
          <a:lstStyle>
            <a:lvl1pPr>
              <a:defRPr sz="1600"/>
            </a:lvl1pPr>
            <a:lvl2pPr>
              <a:defRPr sz="1600"/>
            </a:lvl2pPr>
            <a:lvl3pPr>
              <a:defRPr sz="1400"/>
            </a:lvl3pPr>
            <a:lvl4pPr>
              <a:defRPr sz="12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3"/>
          <p:cNvSpPr>
            <a:spLocks noGrp="1"/>
          </p:cNvSpPr>
          <p:nvPr>
            <p:ph sz="half" idx="2"/>
          </p:nvPr>
        </p:nvSpPr>
        <p:spPr>
          <a:xfrm>
            <a:off x="4648200" y="2256450"/>
            <a:ext cx="4038600" cy="4261471"/>
          </a:xfrm>
        </p:spPr>
        <p:txBody>
          <a:bodyPr/>
          <a:lstStyle>
            <a:lvl1pPr>
              <a:defRPr sz="1600"/>
            </a:lvl1pPr>
            <a:lvl2pPr>
              <a:defRPr sz="1600"/>
            </a:lvl2pPr>
            <a:lvl3pPr>
              <a:defRPr sz="1400"/>
            </a:lvl3pPr>
            <a:lvl4pPr>
              <a:defRPr sz="1200"/>
            </a:lvl4pPr>
            <a:lvl5pPr>
              <a:defRPr sz="1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1"/>
          <p:cNvSpPr>
            <a:spLocks noGrp="1"/>
          </p:cNvSpPr>
          <p:nvPr>
            <p:ph type="title"/>
          </p:nvPr>
        </p:nvSpPr>
        <p:spPr>
          <a:xfrm>
            <a:off x="361022" y="1132090"/>
            <a:ext cx="8393752" cy="627942"/>
          </a:xfrm>
        </p:spPr>
        <p:txBody>
          <a:bodyPr/>
          <a:lstStyle/>
          <a:p>
            <a:r>
              <a:rPr lang="en-US"/>
              <a:t>Click to edit Master title style</a:t>
            </a:r>
            <a:endParaRPr lang="en-US" dirty="0"/>
          </a:p>
        </p:txBody>
      </p:sp>
      <p:sp>
        <p:nvSpPr>
          <p:cNvPr id="8" name="Slide Number Placeholder 5"/>
          <p:cNvSpPr>
            <a:spLocks noGrp="1"/>
          </p:cNvSpPr>
          <p:nvPr>
            <p:ph type="sldNum" sz="quarter" idx="14"/>
          </p:nvPr>
        </p:nvSpPr>
        <p:spPr/>
        <p:txBody>
          <a:bodyPr/>
          <a:lstStyle>
            <a:lvl1pPr>
              <a:defRPr/>
            </a:lvl1pPr>
          </a:lstStyle>
          <a:p>
            <a:fld id="{CEFBEE7C-D556-4290-8ABA-427254162271}" type="slidenum">
              <a:rPr lang="en-GB" smtClean="0"/>
              <a:t>‹#›</a:t>
            </a:fld>
            <a:endParaRPr lang="en-GB"/>
          </a:p>
        </p:txBody>
      </p:sp>
    </p:spTree>
    <p:extLst>
      <p:ext uri="{BB962C8B-B14F-4D97-AF65-F5344CB8AC3E}">
        <p14:creationId xmlns:p14="http://schemas.microsoft.com/office/powerpoint/2010/main" val="141555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Picture Placeholder 6"/>
          <p:cNvSpPr>
            <a:spLocks noGrp="1"/>
          </p:cNvSpPr>
          <p:nvPr>
            <p:ph type="pic" sz="quarter" idx="13"/>
          </p:nvPr>
        </p:nvSpPr>
        <p:spPr>
          <a:xfrm>
            <a:off x="360074" y="1760032"/>
            <a:ext cx="8394700" cy="4770783"/>
          </a:xfrm>
        </p:spPr>
        <p:txBody>
          <a:bodyPr rtlCol="0">
            <a:normAutofit/>
          </a:bodyPr>
          <a:lstStyle/>
          <a:p>
            <a:pPr lvl="0"/>
            <a:r>
              <a:rPr lang="en-US" noProof="0"/>
              <a:t>Click icon to add picture</a:t>
            </a:r>
          </a:p>
        </p:txBody>
      </p:sp>
      <p:sp>
        <p:nvSpPr>
          <p:cNvPr id="5" name="Slide Number Placeholder 5"/>
          <p:cNvSpPr>
            <a:spLocks noGrp="1"/>
          </p:cNvSpPr>
          <p:nvPr>
            <p:ph type="sldNum" sz="quarter" idx="14"/>
          </p:nvPr>
        </p:nvSpPr>
        <p:spPr/>
        <p:txBody>
          <a:bodyPr/>
          <a:lstStyle>
            <a:lvl1pPr>
              <a:defRPr/>
            </a:lvl1pPr>
          </a:lstStyle>
          <a:p>
            <a:fld id="{CEFBEE7C-D556-4290-8ABA-427254162271}" type="slidenum">
              <a:rPr lang="en-GB" smtClean="0"/>
              <a:t>‹#›</a:t>
            </a:fld>
            <a:endParaRPr lang="en-GB"/>
          </a:p>
        </p:txBody>
      </p:sp>
    </p:spTree>
    <p:extLst>
      <p:ext uri="{BB962C8B-B14F-4D97-AF65-F5344CB8AC3E}">
        <p14:creationId xmlns:p14="http://schemas.microsoft.com/office/powerpoint/2010/main" val="28515320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60363" y="1131888"/>
            <a:ext cx="8394700"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0000" tIns="0" rIns="0" bIns="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360363" y="1760538"/>
            <a:ext cx="7353300"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8000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6724650" y="6500813"/>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Arial"/>
                <a:cs typeface="Arial"/>
              </a:defRPr>
            </a:lvl1pPr>
          </a:lstStyle>
          <a:p>
            <a:fld id="{CEFBEE7C-D556-4290-8ABA-427254162271}" type="slidenum">
              <a:rPr lang="en-GB" smtClean="0"/>
              <a:t>‹#›</a:t>
            </a:fld>
            <a:endParaRPr lang="en-GB"/>
          </a:p>
        </p:txBody>
      </p:sp>
    </p:spTree>
    <p:extLst>
      <p:ext uri="{BB962C8B-B14F-4D97-AF65-F5344CB8AC3E}">
        <p14:creationId xmlns:p14="http://schemas.microsoft.com/office/powerpoint/2010/main" val="382256637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Lst>
  <p:hf sldNum="0" hdr="0" ftr="0" dt="0"/>
  <p:txStyles>
    <p:titleStyle>
      <a:lvl1pPr algn="l" defTabSz="457200" rtl="0" eaLnBrk="1" fontAlgn="base" hangingPunct="1">
        <a:spcBef>
          <a:spcPct val="0"/>
        </a:spcBef>
        <a:spcAft>
          <a:spcPct val="0"/>
        </a:spcAft>
        <a:defRPr sz="3000" kern="1200">
          <a:solidFill>
            <a:schemeClr val="tx1"/>
          </a:solidFill>
          <a:latin typeface="Arial"/>
          <a:ea typeface="+mj-ea"/>
          <a:cs typeface="Arial"/>
        </a:defRPr>
      </a:lvl1pPr>
      <a:lvl2pPr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2pPr>
      <a:lvl3pPr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3pPr>
      <a:lvl4pPr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4pPr>
      <a:lvl5pPr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5pPr>
      <a:lvl6pPr marL="457200"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6pPr>
      <a:lvl7pPr marL="914400"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7pPr>
      <a:lvl8pPr marL="1371600"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8pPr>
      <a:lvl9pPr marL="1828800" algn="l" defTabSz="457200" rtl="0" eaLnBrk="1" fontAlgn="base" hangingPunct="1">
        <a:spcBef>
          <a:spcPct val="0"/>
        </a:spcBef>
        <a:spcAft>
          <a:spcPct val="0"/>
        </a:spcAft>
        <a:defRPr sz="3000">
          <a:solidFill>
            <a:schemeClr val="tx1"/>
          </a:solidFill>
          <a:latin typeface="Arial" panose="020B0604020202020204" pitchFamily="34" charset="0"/>
          <a:cs typeface="Arial" panose="020B0604020202020204" pitchFamily="34" charset="0"/>
        </a:defRPr>
      </a:lvl9pPr>
    </p:titleStyle>
    <p:bodyStyle>
      <a:lvl1pPr algn="l" defTabSz="457200" rtl="0" eaLnBrk="1" fontAlgn="base" hangingPunct="1">
        <a:spcBef>
          <a:spcPct val="20000"/>
        </a:spcBef>
        <a:spcAft>
          <a:spcPct val="0"/>
        </a:spcAft>
        <a:defRPr sz="1600" kern="1200">
          <a:solidFill>
            <a:schemeClr val="tx1"/>
          </a:solidFill>
          <a:latin typeface="Arial"/>
          <a:ea typeface="+mn-ea"/>
          <a:cs typeface="Arial"/>
        </a:defRPr>
      </a:lvl1pPr>
      <a:lvl2pPr marL="742950" indent="-285750" algn="l" defTabSz="457200" rtl="0" eaLnBrk="1" fontAlgn="base" hangingPunct="1">
        <a:spcBef>
          <a:spcPct val="20000"/>
        </a:spcBef>
        <a:spcAft>
          <a:spcPct val="0"/>
        </a:spcAft>
        <a:buFont typeface="Arial" panose="020B0604020202020204" pitchFamily="34" charset="0"/>
        <a:buChar char="•"/>
        <a:defRPr sz="1600" kern="1200">
          <a:solidFill>
            <a:schemeClr val="tx1"/>
          </a:solidFill>
          <a:latin typeface="Arial"/>
          <a:ea typeface="+mn-ea"/>
          <a:cs typeface="Arial"/>
        </a:defRPr>
      </a:lvl2pPr>
      <a:lvl3pPr marL="1143000" indent="-228600" algn="l" defTabSz="457200" rtl="0" eaLnBrk="1" fontAlgn="base" hangingPunct="1">
        <a:spcBef>
          <a:spcPct val="20000"/>
        </a:spcBef>
        <a:spcAft>
          <a:spcPct val="0"/>
        </a:spcAft>
        <a:buFont typeface="Lucida Grande"/>
        <a:buChar char="—"/>
        <a:defRPr sz="1400" kern="1200">
          <a:solidFill>
            <a:schemeClr val="tx1"/>
          </a:solidFill>
          <a:latin typeface="Arial"/>
          <a:ea typeface="+mn-ea"/>
          <a:cs typeface="Arial"/>
        </a:defRPr>
      </a:lvl3pPr>
      <a:lvl4pPr marL="1600200" indent="-228600" algn="l" defTabSz="457200" rtl="0" eaLnBrk="1" fontAlgn="base" hangingPunct="1">
        <a:spcBef>
          <a:spcPct val="20000"/>
        </a:spcBef>
        <a:spcAft>
          <a:spcPct val="0"/>
        </a:spcAft>
        <a:buFont typeface="Arial" panose="020B0604020202020204" pitchFamily="34" charset="0"/>
        <a:buChar char="–"/>
        <a:defRPr sz="1200" kern="1200">
          <a:solidFill>
            <a:schemeClr val="tx1"/>
          </a:solidFill>
          <a:latin typeface="Arial"/>
          <a:ea typeface="+mn-ea"/>
          <a:cs typeface="Arial"/>
        </a:defRPr>
      </a:lvl4pPr>
      <a:lvl5pPr marL="2057400" indent="-228600" algn="l" defTabSz="457200" rtl="0" eaLnBrk="1" fontAlgn="base" hangingPunct="1">
        <a:spcBef>
          <a:spcPct val="20000"/>
        </a:spcBef>
        <a:spcAft>
          <a:spcPct val="0"/>
        </a:spcAft>
        <a:buFont typeface="Arial" panose="020B0604020202020204" pitchFamily="34" charset="0"/>
        <a:buChar char="»"/>
        <a:defRPr sz="1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6182" y="2132856"/>
            <a:ext cx="7772400" cy="809408"/>
          </a:xfrm>
        </p:spPr>
        <p:txBody>
          <a:bodyPr>
            <a:noAutofit/>
          </a:bodyPr>
          <a:lstStyle/>
          <a:p>
            <a:r>
              <a:rPr lang="en-GB" sz="4400" dirty="0"/>
              <a:t>Stalking Protection Orders</a:t>
            </a:r>
          </a:p>
        </p:txBody>
      </p:sp>
      <p:sp>
        <p:nvSpPr>
          <p:cNvPr id="3" name="Subtitle 2"/>
          <p:cNvSpPr>
            <a:spLocks noGrp="1"/>
          </p:cNvSpPr>
          <p:nvPr>
            <p:ph type="subTitle" idx="1"/>
          </p:nvPr>
        </p:nvSpPr>
        <p:spPr>
          <a:xfrm>
            <a:off x="506182" y="2420888"/>
            <a:ext cx="7772400" cy="1752600"/>
          </a:xfrm>
        </p:spPr>
        <p:txBody>
          <a:bodyPr>
            <a:normAutofit/>
          </a:bodyPr>
          <a:lstStyle/>
          <a:p>
            <a:endParaRPr lang="en-GB" dirty="0"/>
          </a:p>
          <a:p>
            <a:endParaRPr lang="en-GB" dirty="0"/>
          </a:p>
          <a:p>
            <a:r>
              <a:rPr lang="en-GB" sz="3200" dirty="0"/>
              <a:t>A briefing for authorising officers (superintendents and above)</a:t>
            </a:r>
          </a:p>
        </p:txBody>
      </p:sp>
    </p:spTree>
    <p:extLst>
      <p:ext uri="{BB962C8B-B14F-4D97-AF65-F5344CB8AC3E}">
        <p14:creationId xmlns:p14="http://schemas.microsoft.com/office/powerpoint/2010/main" val="420790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268760"/>
            <a:ext cx="8393752" cy="4770783"/>
          </a:xfrm>
        </p:spPr>
        <p:txBody>
          <a:bodyPr/>
          <a:lstStyle/>
          <a:p>
            <a:r>
              <a:rPr lang="en-GB" sz="2000" b="1" dirty="0"/>
              <a:t>Background:</a:t>
            </a:r>
          </a:p>
          <a:p>
            <a:endParaRPr lang="en-GB" sz="2000" dirty="0"/>
          </a:p>
          <a:p>
            <a:pPr marL="342900" indent="-342900">
              <a:spcAft>
                <a:spcPts val="1400"/>
              </a:spcAft>
              <a:buFont typeface="Arial" panose="020B0604020202020204" pitchFamily="34" charset="0"/>
              <a:buChar char="•"/>
            </a:pPr>
            <a:r>
              <a:rPr lang="en-GB" sz="2000" dirty="0"/>
              <a:t>The Stalking Protection Act 2019 received Royal Assent on </a:t>
            </a:r>
            <a:r>
              <a:rPr lang="en-GB" sz="2000" dirty="0" smtClean="0"/>
              <a:t/>
            </a:r>
            <a:br>
              <a:rPr lang="en-GB" sz="2000" dirty="0" smtClean="0"/>
            </a:br>
            <a:r>
              <a:rPr lang="en-GB" sz="2000" dirty="0" smtClean="0"/>
              <a:t>15 </a:t>
            </a:r>
            <a:r>
              <a:rPr lang="en-GB" sz="2000" dirty="0"/>
              <a:t>March 2019.</a:t>
            </a:r>
          </a:p>
          <a:p>
            <a:pPr marL="342900" indent="-342900">
              <a:spcBef>
                <a:spcPts val="0"/>
              </a:spcBef>
              <a:spcAft>
                <a:spcPts val="1400"/>
              </a:spcAft>
              <a:buFont typeface="Arial" panose="020B0604020202020204" pitchFamily="34" charset="0"/>
              <a:buChar char="•"/>
            </a:pPr>
            <a:r>
              <a:rPr lang="en-GB" sz="2000" dirty="0" smtClean="0"/>
              <a:t>The </a:t>
            </a:r>
            <a:r>
              <a:rPr lang="en-GB" sz="2000" dirty="0"/>
              <a:t>Act introduces a new civil Stalking Protection Order (SPO) </a:t>
            </a:r>
            <a:r>
              <a:rPr lang="en-GB" sz="2000" dirty="0" smtClean="0"/>
              <a:t/>
            </a:r>
            <a:br>
              <a:rPr lang="en-GB" sz="2000" dirty="0" smtClean="0"/>
            </a:br>
            <a:r>
              <a:rPr lang="en-GB" sz="2000" dirty="0" smtClean="0"/>
              <a:t>which </a:t>
            </a:r>
            <a:r>
              <a:rPr lang="en-GB" sz="2000" dirty="0"/>
              <a:t>can be sought by the police. The new order closes a gap in the existing protective order regime</a:t>
            </a:r>
            <a:r>
              <a:rPr lang="en-GB" sz="2000" dirty="0" smtClean="0"/>
              <a:t>.</a:t>
            </a:r>
            <a:endParaRPr lang="en-GB" sz="2000" dirty="0"/>
          </a:p>
          <a:p>
            <a:pPr marL="342900" indent="-342900">
              <a:spcBef>
                <a:spcPts val="0"/>
              </a:spcBef>
              <a:spcAft>
                <a:spcPts val="1400"/>
              </a:spcAft>
              <a:buFont typeface="Arial" panose="020B0604020202020204" pitchFamily="34" charset="0"/>
              <a:buChar char="•"/>
            </a:pPr>
            <a:r>
              <a:rPr lang="en-GB" sz="2000" dirty="0">
                <a:latin typeface="Arial" panose="020B0604020202020204" pitchFamily="34" charset="0"/>
                <a:ea typeface="Calibri" panose="020F0502020204030204" pitchFamily="34" charset="0"/>
              </a:rPr>
              <a:t>This Act has been created to enable early police intervention, </a:t>
            </a:r>
            <a:br>
              <a:rPr lang="en-GB" sz="2000" dirty="0">
                <a:latin typeface="Arial" panose="020B0604020202020204" pitchFamily="34" charset="0"/>
                <a:ea typeface="Calibri" panose="020F0502020204030204" pitchFamily="34" charset="0"/>
              </a:rPr>
            </a:br>
            <a:r>
              <a:rPr lang="en-GB" sz="2000" dirty="0">
                <a:latin typeface="Arial" panose="020B0604020202020204" pitchFamily="34" charset="0"/>
                <a:ea typeface="Calibri" panose="020F0502020204030204" pitchFamily="34" charset="0"/>
              </a:rPr>
              <a:t>pre-conviction, to address stalking behaviours before they become entrenched or escalate in severity, and to protect victims from more serious harm. </a:t>
            </a:r>
            <a:endParaRPr lang="en-GB" sz="2000" dirty="0" smtClean="0">
              <a:latin typeface="Arial" panose="020B0604020202020204" pitchFamily="34" charset="0"/>
              <a:ea typeface="Calibri" panose="020F0502020204030204" pitchFamily="34" charset="0"/>
            </a:endParaRPr>
          </a:p>
          <a:p>
            <a:pPr marL="342900" indent="-342900">
              <a:spcAft>
                <a:spcPts val="1400"/>
              </a:spcAft>
              <a:buFont typeface="Arial" panose="020B0604020202020204" pitchFamily="34" charset="0"/>
              <a:buChar char="•"/>
            </a:pPr>
            <a:r>
              <a:rPr lang="en-GB" sz="2000" dirty="0"/>
              <a:t>The criminal threshold must be met for a full SPO to be made. However, the test to be applied for an interim SPO is lower and can be granted ‘if the court considers it appropriate to do so’.</a:t>
            </a:r>
          </a:p>
          <a:p>
            <a:endParaRPr lang="en-GB" sz="2000" dirty="0">
              <a:latin typeface="Arial" panose="020B0604020202020204" pitchFamily="34" charset="0"/>
              <a:ea typeface="Calibri" panose="020F0502020204030204" pitchFamily="34" charset="0"/>
            </a:endParaRPr>
          </a:p>
          <a:p>
            <a:endParaRPr lang="en-GB" sz="2000" dirty="0">
              <a:latin typeface="Arial" panose="020B0604020202020204" pitchFamily="34" charset="0"/>
              <a:ea typeface="Calibri" panose="020F0502020204030204" pitchFamily="34" charset="0"/>
            </a:endParaRPr>
          </a:p>
          <a:p>
            <a:endParaRPr lang="en-GB" sz="2000" dirty="0"/>
          </a:p>
          <a:p>
            <a:endParaRPr lang="en-GB" sz="2400" dirty="0"/>
          </a:p>
        </p:txBody>
      </p:sp>
    </p:spTree>
    <p:extLst>
      <p:ext uri="{BB962C8B-B14F-4D97-AF65-F5344CB8AC3E}">
        <p14:creationId xmlns:p14="http://schemas.microsoft.com/office/powerpoint/2010/main" val="86684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268760"/>
            <a:ext cx="8393752" cy="4770783"/>
          </a:xfrm>
        </p:spPr>
        <p:txBody>
          <a:bodyPr/>
          <a:lstStyle/>
          <a:p>
            <a:r>
              <a:rPr lang="en-GB" sz="2000" b="1" dirty="0"/>
              <a:t>Background:</a:t>
            </a:r>
          </a:p>
          <a:p>
            <a:endParaRPr lang="en-GB" sz="2000" dirty="0"/>
          </a:p>
          <a:p>
            <a:pPr marL="342900" indent="-342900">
              <a:buFont typeface="Arial" panose="020B0604020202020204" pitchFamily="34" charset="0"/>
              <a:buChar char="•"/>
            </a:pPr>
            <a:r>
              <a:rPr lang="en-GB" sz="1700" dirty="0"/>
              <a:t>Where the criminal threshold has already been met, a relevant charge should be sought. A Stalking Protection Order should not be seen as an alternative to prosecution for stalking offences under the Protection from Harassment Act 1997. However, an SPO can be applied for even if a prosecution is not pursued.</a:t>
            </a:r>
          </a:p>
          <a:p>
            <a:pPr marL="342900" indent="-342900">
              <a:buFont typeface="Arial" panose="020B0604020202020204" pitchFamily="34" charset="0"/>
              <a:buChar char="•"/>
            </a:pPr>
            <a:endParaRPr lang="en-GB" sz="1700" dirty="0"/>
          </a:p>
          <a:p>
            <a:pPr marL="342900" indent="-342900">
              <a:buFont typeface="Arial" panose="020B0604020202020204" pitchFamily="34" charset="0"/>
              <a:buChar char="•"/>
            </a:pPr>
            <a:r>
              <a:rPr lang="en-GB" sz="1700" dirty="0"/>
              <a:t>A Stalking Protection Order can be used to complement a prosecution of a stalking offence.</a:t>
            </a:r>
          </a:p>
          <a:p>
            <a:pPr marL="342900" indent="-342900">
              <a:buFont typeface="Arial" panose="020B0604020202020204" pitchFamily="34" charset="0"/>
              <a:buChar char="•"/>
            </a:pPr>
            <a:endParaRPr lang="en-GB" sz="1700" dirty="0"/>
          </a:p>
          <a:p>
            <a:pPr marL="342900" lvl="0" indent="-342900">
              <a:buFont typeface="Arial" panose="020B0604020202020204" pitchFamily="34" charset="0"/>
              <a:buChar char="•"/>
            </a:pPr>
            <a:r>
              <a:rPr lang="en-GB" sz="1700" b="1" dirty="0">
                <a:solidFill>
                  <a:srgbClr val="0F0046"/>
                </a:solidFill>
              </a:rPr>
              <a:t>Statutory guidance </a:t>
            </a:r>
            <a:r>
              <a:rPr lang="en-GB" sz="1700" dirty="0">
                <a:solidFill>
                  <a:srgbClr val="0F0046"/>
                </a:solidFill>
              </a:rPr>
              <a:t>for England and Wales has been issued under Section 12 of the Stalking Protection Act. </a:t>
            </a:r>
            <a:endParaRPr lang="en-GB" sz="1700" dirty="0"/>
          </a:p>
          <a:p>
            <a:pPr marL="342900" indent="-342900">
              <a:buFont typeface="Arial" panose="020B0604020202020204" pitchFamily="34" charset="0"/>
              <a:buChar char="•"/>
            </a:pPr>
            <a:r>
              <a:rPr lang="en-GB" sz="1700" dirty="0"/>
              <a:t>The use of Stalking Protection Orders should be considered as part of local adult and/or child safeguarding and public protection procedures.</a:t>
            </a:r>
          </a:p>
          <a:p>
            <a:endParaRPr lang="en-GB" sz="1700" dirty="0"/>
          </a:p>
          <a:p>
            <a:pPr marL="342900" indent="-342900">
              <a:buFont typeface="Arial" panose="020B0604020202020204" pitchFamily="34" charset="0"/>
              <a:buChar char="•"/>
            </a:pPr>
            <a:r>
              <a:rPr lang="en-GB" sz="1700" dirty="0"/>
              <a:t>An application for an order is made by the police by way of complaint to a magistrates’ court (crown court in the case of an appeal application).</a:t>
            </a:r>
          </a:p>
          <a:p>
            <a:endParaRPr lang="en-GB" sz="2000" dirty="0"/>
          </a:p>
          <a:p>
            <a:pPr marL="342900" indent="-342900">
              <a:buFont typeface="Arial" panose="020B0604020202020204" pitchFamily="34" charset="0"/>
              <a:buChar char="•"/>
            </a:pPr>
            <a:endParaRPr lang="en-GB" sz="2400" dirty="0"/>
          </a:p>
        </p:txBody>
      </p:sp>
    </p:spTree>
    <p:extLst>
      <p:ext uri="{BB962C8B-B14F-4D97-AF65-F5344CB8AC3E}">
        <p14:creationId xmlns:p14="http://schemas.microsoft.com/office/powerpoint/2010/main" val="526972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268760"/>
            <a:ext cx="8393752" cy="4770783"/>
          </a:xfrm>
        </p:spPr>
        <p:txBody>
          <a:bodyPr/>
          <a:lstStyle/>
          <a:p>
            <a:r>
              <a:rPr lang="en-GB" sz="2000" b="1" dirty="0"/>
              <a:t>Key responsibilities for authorising officers (AOs):</a:t>
            </a:r>
          </a:p>
          <a:p>
            <a:endParaRPr lang="en-GB" sz="2000" dirty="0"/>
          </a:p>
          <a:p>
            <a:pPr marL="342900" indent="-342900">
              <a:buFont typeface="Arial" panose="020B0604020202020204" pitchFamily="34" charset="0"/>
              <a:buChar char="•"/>
            </a:pPr>
            <a:r>
              <a:rPr lang="en-GB" sz="1800" dirty="0"/>
              <a:t>An application for an order must be authorised by an officer not below the rank of superintendent.</a:t>
            </a:r>
          </a:p>
          <a:p>
            <a:endParaRPr lang="en-GB" sz="1800" dirty="0"/>
          </a:p>
          <a:p>
            <a:pPr marL="342900" indent="-342900">
              <a:buFont typeface="Arial" panose="020B0604020202020204" pitchFamily="34" charset="0"/>
              <a:buChar char="•"/>
            </a:pPr>
            <a:r>
              <a:rPr lang="en-GB" sz="1800" dirty="0"/>
              <a:t>An application may be for an interim and/or full SPO or a variation, renewal, discharge or appeal (an appeal application would normally be considered on a case-by-case basis, with advice from a force solicitor).</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Applying the criteria for when to authorise an application for an order.</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Ensuring a stalking screening assessment has been conducted. </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Completion of relevant authorisation form to make an application for an order.</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Ensuring an application is justifiable, proportionate, necessary, and considers the human rights of all parties in the case.</a:t>
            </a:r>
          </a:p>
        </p:txBody>
      </p:sp>
    </p:spTree>
    <p:extLst>
      <p:ext uri="{BB962C8B-B14F-4D97-AF65-F5344CB8AC3E}">
        <p14:creationId xmlns:p14="http://schemas.microsoft.com/office/powerpoint/2010/main" val="2828328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170D5D"/>
                </a:solidFill>
                <a:latin typeface="Arial" panose="020B0604020202020204" pitchFamily="34" charset="0"/>
                <a:cs typeface="Arial" panose="020B0604020202020204" pitchFamily="34" charset="0"/>
              </a:rPr>
              <a:t>Define stalking</a:t>
            </a:r>
          </a:p>
        </p:txBody>
      </p:sp>
      <p:sp>
        <p:nvSpPr>
          <p:cNvPr id="3" name="Content Placeholder 2"/>
          <p:cNvSpPr>
            <a:spLocks noGrp="1"/>
          </p:cNvSpPr>
          <p:nvPr>
            <p:ph idx="1"/>
          </p:nvPr>
        </p:nvSpPr>
        <p:spPr>
          <a:xfrm>
            <a:off x="360837" y="1760539"/>
            <a:ext cx="8393752" cy="4692797"/>
          </a:xfrm>
        </p:spPr>
        <p:txBody>
          <a:bodyPr>
            <a:noAutofit/>
          </a:bodyPr>
          <a:lstStyle/>
          <a:p>
            <a:r>
              <a:rPr lang="en-GB" sz="2000" dirty="0">
                <a:latin typeface="Arial" panose="020B0604020202020204" pitchFamily="34" charset="0"/>
                <a:cs typeface="Arial" panose="020B0604020202020204" pitchFamily="34" charset="0"/>
              </a:rPr>
              <a:t>Stalking behaviours suggest greater risk of harm and require greater consideration of risk management.</a:t>
            </a:r>
          </a:p>
          <a:p>
            <a:endParaRPr lang="en-GB"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Consider if this case meets the description of stalking:</a:t>
            </a:r>
          </a:p>
          <a:p>
            <a:pPr marL="0" indent="0">
              <a:buNone/>
            </a:pPr>
            <a:r>
              <a:rPr lang="en-GB" sz="2000" b="1" dirty="0">
                <a:solidFill>
                  <a:srgbClr val="C7233E"/>
                </a:solidFill>
                <a:latin typeface="Arial" panose="020B0604020202020204" pitchFamily="34" charset="0"/>
                <a:cs typeface="Arial" panose="020B0604020202020204" pitchFamily="34" charset="0"/>
              </a:rPr>
              <a:t>In cases of stalking, there is a pattern of unwanted, fixated and obsessive behaviour which is intrusive. It can include harassment that amounts to stalking, or stalking that causes fear of violence or serious alarm or distress.</a:t>
            </a:r>
          </a:p>
          <a:p>
            <a:pPr marL="0" indent="0" algn="ctr">
              <a:buNone/>
            </a:pPr>
            <a:endParaRPr lang="en-GB" sz="2000" i="1"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rPr>
              <a:t>Stalking will often focus on a person, whereas harassment will often focus on disputes.</a:t>
            </a:r>
          </a:p>
          <a:p>
            <a:r>
              <a:rPr lang="en-GB" sz="2000" dirty="0">
                <a:latin typeface="Arial" panose="020B0604020202020204" pitchFamily="34" charset="0"/>
                <a:cs typeface="Arial" panose="020B0604020202020204" pitchFamily="34" charset="0"/>
              </a:rPr>
              <a:t>Is there evidence to suggest that if the problem was resolved, the behaviour will stop? </a:t>
            </a:r>
          </a:p>
        </p:txBody>
      </p:sp>
    </p:spTree>
    <p:extLst>
      <p:ext uri="{BB962C8B-B14F-4D97-AF65-F5344CB8AC3E}">
        <p14:creationId xmlns:p14="http://schemas.microsoft.com/office/powerpoint/2010/main" val="378351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1000"/>
                                        <p:tgtEl>
                                          <p:spTgt spid="3">
                                            <p:txEl>
                                              <p:pRg st="3" end="3"/>
                                            </p:txEl>
                                          </p:spTgt>
                                        </p:tgtEl>
                                      </p:cBhvr>
                                    </p:animEffect>
                                    <p:anim calcmode="lin" valueType="num">
                                      <p:cBhvr>
                                        <p:cTn id="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a:solidFill>
                  <a:srgbClr val="170D5D"/>
                </a:solidFill>
                <a:latin typeface="Arial" panose="020B0604020202020204" pitchFamily="34" charset="0"/>
                <a:cs typeface="Arial" panose="020B0604020202020204" pitchFamily="34" charset="0"/>
              </a:rPr>
              <a:t>Identify stalking</a:t>
            </a:r>
          </a:p>
        </p:txBody>
      </p:sp>
      <p:sp>
        <p:nvSpPr>
          <p:cNvPr id="3" name="Content Placeholder 2"/>
          <p:cNvSpPr>
            <a:spLocks noGrp="1"/>
          </p:cNvSpPr>
          <p:nvPr>
            <p:ph idx="1"/>
          </p:nvPr>
        </p:nvSpPr>
        <p:spPr/>
        <p:txBody>
          <a:bodyPr>
            <a:normAutofit/>
          </a:bodyPr>
          <a:lstStyle/>
          <a:p>
            <a:r>
              <a:rPr lang="en-GB" sz="2000" dirty="0">
                <a:latin typeface="Arial" panose="020B0604020202020204" pitchFamily="34" charset="0"/>
                <a:cs typeface="Arial" panose="020B0604020202020204" pitchFamily="34" charset="0"/>
              </a:rPr>
              <a:t>Consider the stalking acronym </a:t>
            </a:r>
            <a:r>
              <a:rPr lang="en-GB" sz="2000" b="1" dirty="0">
                <a:latin typeface="Arial" panose="020B0604020202020204" pitchFamily="34" charset="0"/>
                <a:cs typeface="Arial" panose="020B0604020202020204" pitchFamily="34" charset="0"/>
              </a:rPr>
              <a:t>FOUR</a:t>
            </a:r>
            <a:r>
              <a:rPr lang="en-GB" sz="2000" dirty="0">
                <a:latin typeface="Arial" panose="020B0604020202020204" pitchFamily="34" charset="0"/>
                <a:cs typeface="Arial" panose="020B0604020202020204" pitchFamily="34" charset="0"/>
              </a:rPr>
              <a:t>. Are the </a:t>
            </a:r>
            <a:r>
              <a:rPr lang="en-GB" sz="2000" dirty="0" smtClean="0">
                <a:latin typeface="Arial" panose="020B0604020202020204" pitchFamily="34" charset="0"/>
                <a:cs typeface="Arial" panose="020B0604020202020204" pitchFamily="34" charset="0"/>
              </a:rPr>
              <a:t>behaviours?</a:t>
            </a:r>
            <a:endParaRPr lang="en-GB" sz="2000" dirty="0">
              <a:latin typeface="Arial" panose="020B0604020202020204" pitchFamily="34" charset="0"/>
              <a:cs typeface="Arial" panose="020B0604020202020204" pitchFamily="34" charset="0"/>
            </a:endParaRPr>
          </a:p>
          <a:p>
            <a:pPr marL="0" indent="0">
              <a:buNone/>
            </a:pPr>
            <a:r>
              <a:rPr lang="en-GB" sz="3600" b="1" dirty="0">
                <a:solidFill>
                  <a:srgbClr val="C7233E"/>
                </a:solidFill>
                <a:latin typeface="Arial" panose="020B0604020202020204" pitchFamily="34" charset="0"/>
                <a:cs typeface="Arial" panose="020B0604020202020204" pitchFamily="34" charset="0"/>
              </a:rPr>
              <a:t>		F</a:t>
            </a:r>
            <a:r>
              <a:rPr lang="en-GB" sz="3600" dirty="0">
                <a:solidFill>
                  <a:srgbClr val="C7233E"/>
                </a:solidFill>
                <a:latin typeface="Arial" panose="020B0604020202020204" pitchFamily="34" charset="0"/>
                <a:cs typeface="Arial" panose="020B0604020202020204" pitchFamily="34" charset="0"/>
              </a:rPr>
              <a:t>ixated</a:t>
            </a:r>
          </a:p>
          <a:p>
            <a:pPr marL="0" indent="0">
              <a:buNone/>
            </a:pPr>
            <a:r>
              <a:rPr lang="en-GB" sz="3600" b="1" dirty="0">
                <a:solidFill>
                  <a:srgbClr val="C7233E"/>
                </a:solidFill>
                <a:latin typeface="Arial" panose="020B0604020202020204" pitchFamily="34" charset="0"/>
                <a:cs typeface="Arial" panose="020B0604020202020204" pitchFamily="34" charset="0"/>
              </a:rPr>
              <a:t>			O</a:t>
            </a:r>
            <a:r>
              <a:rPr lang="en-GB" sz="3600" dirty="0">
                <a:solidFill>
                  <a:srgbClr val="C7233E"/>
                </a:solidFill>
                <a:latin typeface="Arial" panose="020B0604020202020204" pitchFamily="34" charset="0"/>
                <a:cs typeface="Arial" panose="020B0604020202020204" pitchFamily="34" charset="0"/>
              </a:rPr>
              <a:t>bsessive</a:t>
            </a:r>
          </a:p>
          <a:p>
            <a:pPr marL="0" indent="0">
              <a:buNone/>
            </a:pPr>
            <a:r>
              <a:rPr lang="en-GB" sz="3600" b="1" dirty="0">
                <a:solidFill>
                  <a:srgbClr val="C7233E"/>
                </a:solidFill>
                <a:latin typeface="Arial" panose="020B0604020202020204" pitchFamily="34" charset="0"/>
                <a:cs typeface="Arial" panose="020B0604020202020204" pitchFamily="34" charset="0"/>
              </a:rPr>
              <a:t>				U</a:t>
            </a:r>
            <a:r>
              <a:rPr lang="en-GB" sz="3600" dirty="0">
                <a:solidFill>
                  <a:srgbClr val="C7233E"/>
                </a:solidFill>
                <a:latin typeface="Arial" panose="020B0604020202020204" pitchFamily="34" charset="0"/>
                <a:cs typeface="Arial" panose="020B0604020202020204" pitchFamily="34" charset="0"/>
              </a:rPr>
              <a:t>nwanted</a:t>
            </a:r>
          </a:p>
          <a:p>
            <a:pPr marL="0" indent="0">
              <a:buNone/>
            </a:pPr>
            <a:r>
              <a:rPr lang="en-GB" sz="3600" b="1" dirty="0">
                <a:solidFill>
                  <a:srgbClr val="C7233E"/>
                </a:solidFill>
                <a:latin typeface="Arial" panose="020B0604020202020204" pitchFamily="34" charset="0"/>
                <a:cs typeface="Arial" panose="020B0604020202020204" pitchFamily="34" charset="0"/>
              </a:rPr>
              <a:t>					</a:t>
            </a:r>
            <a:r>
              <a:rPr lang="en-GB" sz="3600" b="1" dirty="0" smtClean="0">
                <a:solidFill>
                  <a:srgbClr val="C7233E"/>
                </a:solidFill>
                <a:latin typeface="Arial" panose="020B0604020202020204" pitchFamily="34" charset="0"/>
                <a:cs typeface="Arial" panose="020B0604020202020204" pitchFamily="34" charset="0"/>
              </a:rPr>
              <a:t>R</a:t>
            </a:r>
            <a:r>
              <a:rPr lang="en-GB" sz="3600" dirty="0" smtClean="0">
                <a:solidFill>
                  <a:srgbClr val="C7233E"/>
                </a:solidFill>
                <a:latin typeface="Arial" panose="020B0604020202020204" pitchFamily="34" charset="0"/>
                <a:cs typeface="Arial" panose="020B0604020202020204" pitchFamily="34" charset="0"/>
              </a:rPr>
              <a:t>epeated</a:t>
            </a:r>
            <a:endParaRPr lang="en-GB" sz="3600" dirty="0">
              <a:solidFill>
                <a:srgbClr val="C7233E"/>
              </a:solidFill>
              <a:latin typeface="Arial" panose="020B0604020202020204" pitchFamily="34" charset="0"/>
              <a:cs typeface="Arial" panose="020B0604020202020204" pitchFamily="34" charset="0"/>
            </a:endParaRPr>
          </a:p>
          <a:p>
            <a:pPr lvl="0"/>
            <a:endParaRPr lang="en-GB" sz="2000" dirty="0">
              <a:solidFill>
                <a:prstClr val="black"/>
              </a:solidFill>
              <a:latin typeface="Arial" panose="020B0604020202020204" pitchFamily="34" charset="0"/>
              <a:cs typeface="Arial" panose="020B0604020202020204" pitchFamily="34" charset="0"/>
            </a:endParaRPr>
          </a:p>
          <a:p>
            <a:pPr lvl="0"/>
            <a:r>
              <a:rPr lang="en-GB" sz="2000" dirty="0">
                <a:solidFill>
                  <a:prstClr val="black"/>
                </a:solidFill>
                <a:latin typeface="Arial" panose="020B0604020202020204" pitchFamily="34" charset="0"/>
                <a:cs typeface="Arial" panose="020B0604020202020204" pitchFamily="34" charset="0"/>
              </a:rPr>
              <a:t>Once the nature of the incident(s)/crime(s) is understood, determine whether a Stalking Protection Order is required to manage the risk of harm.</a:t>
            </a:r>
          </a:p>
          <a:p>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166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additive="base">
                                        <p:cTn id="1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 calcmode="lin" valueType="num">
                                      <p:cBhvr additive="base">
                                        <p:cTn id="3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solidFill>
                  <a:srgbClr val="170D5D"/>
                </a:solidFill>
                <a:latin typeface="Arial" panose="020B0604020202020204" pitchFamily="34" charset="0"/>
                <a:cs typeface="Arial" panose="020B0604020202020204" pitchFamily="34" charset="0"/>
              </a:rPr>
              <a:t>Applying the criteria for when to authorise an application for an order:</a:t>
            </a:r>
          </a:p>
        </p:txBody>
      </p:sp>
      <p:sp>
        <p:nvSpPr>
          <p:cNvPr id="3" name="Content Placeholder 2"/>
          <p:cNvSpPr>
            <a:spLocks noGrp="1"/>
          </p:cNvSpPr>
          <p:nvPr>
            <p:ph idx="1"/>
          </p:nvPr>
        </p:nvSpPr>
        <p:spPr/>
        <p:txBody>
          <a:bodyPr>
            <a:normAutofit fontScale="92500" lnSpcReduction="20000"/>
          </a:bodyPr>
          <a:lstStyle/>
          <a:p>
            <a:r>
              <a:rPr lang="en-GB" sz="2000" dirty="0"/>
              <a:t>You must have reasonable grounds for believing that the respondent:</a:t>
            </a:r>
          </a:p>
          <a:p>
            <a:endParaRPr lang="en-GB" sz="2000" dirty="0"/>
          </a:p>
          <a:p>
            <a:pPr marL="457200" lvl="0" indent="-457200">
              <a:buFont typeface="+mj-lt"/>
              <a:buAutoNum type="arabicPeriod"/>
            </a:pPr>
            <a:r>
              <a:rPr lang="en-GB" sz="2000" dirty="0"/>
              <a:t>has carried out acts associated with stalking</a:t>
            </a:r>
          </a:p>
          <a:p>
            <a:pPr marL="457200" lvl="0" indent="-457200">
              <a:buFont typeface="+mj-lt"/>
              <a:buAutoNum type="arabicPeriod"/>
            </a:pPr>
            <a:r>
              <a:rPr lang="en-GB" sz="2000" dirty="0"/>
              <a:t>poses a risk of stalking to a person, and</a:t>
            </a:r>
          </a:p>
          <a:p>
            <a:pPr marL="457200" lvl="0" indent="-457200">
              <a:buFont typeface="+mj-lt"/>
              <a:buAutoNum type="arabicPeriod"/>
            </a:pPr>
            <a:r>
              <a:rPr lang="en-GB" sz="2000" dirty="0"/>
              <a:t>there is reasonable cause to believe the proposed order is necessary to protect the other person from that risk. (The person to be protected does not have to have been the victim of the acts mentioned above.)</a:t>
            </a:r>
          </a:p>
          <a:p>
            <a:pPr marL="457200" lvl="0" indent="-457200">
              <a:buFont typeface="+mj-lt"/>
              <a:buAutoNum type="arabicPeriod"/>
            </a:pPr>
            <a:endParaRPr lang="en-GB" sz="2000" dirty="0"/>
          </a:p>
          <a:p>
            <a:pPr lvl="0"/>
            <a:r>
              <a:rPr lang="en-GB" sz="2000" dirty="0"/>
              <a:t>A magistrates’ court may make an order only when satisfied that </a:t>
            </a:r>
            <a:r>
              <a:rPr lang="en-GB" sz="2000" b="1" dirty="0"/>
              <a:t>all</a:t>
            </a:r>
            <a:r>
              <a:rPr lang="en-GB" sz="2000" dirty="0"/>
              <a:t> three of the above conditions are met.</a:t>
            </a:r>
          </a:p>
          <a:p>
            <a:pPr lvl="0"/>
            <a:endParaRPr lang="en-GB" sz="2000" dirty="0"/>
          </a:p>
          <a:p>
            <a:pPr marL="342900" lvl="0" indent="-342900">
              <a:buFont typeface="Arial" panose="020B0604020202020204" pitchFamily="34" charset="0"/>
              <a:buChar char="•"/>
            </a:pPr>
            <a:r>
              <a:rPr lang="en-GB" sz="2000" dirty="0"/>
              <a:t>The police should consider reasonableness when considering whether to apply for an order, taking into account the circumstances of the matter and background to the behaviour.</a:t>
            </a:r>
          </a:p>
          <a:p>
            <a:pPr marL="342900" lvl="0" indent="-342900">
              <a:buFont typeface="Arial" panose="020B0604020202020204" pitchFamily="34" charset="0"/>
              <a:buChar char="•"/>
            </a:pPr>
            <a:r>
              <a:rPr lang="en-GB" sz="2000" dirty="0"/>
              <a:t>The police should ensure that the victim reasonably finds the behaviour unwelcome, that the respondent ought reasonably to have known that, and that the behaviour can reasonably be regarded as posing a risk to the victim.</a:t>
            </a:r>
          </a:p>
          <a:p>
            <a:pPr lvl="0"/>
            <a:endParaRPr lang="en-GB" sz="2000" dirty="0"/>
          </a:p>
          <a:p>
            <a:pPr marL="342900" lvl="0" indent="-342900">
              <a:buFont typeface="Arial" panose="020B0604020202020204" pitchFamily="34" charset="0"/>
              <a:buChar char="•"/>
            </a:pPr>
            <a:endParaRPr lang="en-GB" sz="2000" dirty="0"/>
          </a:p>
          <a:p>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8587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098" y="1075956"/>
            <a:ext cx="8229600" cy="1368152"/>
          </a:xfrm>
        </p:spPr>
        <p:txBody>
          <a:bodyPr>
            <a:noAutofit/>
          </a:bodyPr>
          <a:lstStyle/>
          <a:p>
            <a:r>
              <a:rPr lang="en-GB" sz="2000" b="1" i="0" u="none" strike="noStrike" baseline="0" dirty="0">
                <a:solidFill>
                  <a:srgbClr val="170D5D"/>
                </a:solidFill>
                <a:latin typeface="Arial" panose="020B0604020202020204" pitchFamily="34" charset="0"/>
                <a:cs typeface="Arial" panose="020B0604020202020204" pitchFamily="34" charset="0"/>
              </a:rPr>
              <a:t>Key considerations for AOs:</a:t>
            </a:r>
          </a:p>
        </p:txBody>
      </p:sp>
      <p:sp>
        <p:nvSpPr>
          <p:cNvPr id="6" name="Content Placeholder 5"/>
          <p:cNvSpPr>
            <a:spLocks noGrp="1"/>
          </p:cNvSpPr>
          <p:nvPr>
            <p:ph idx="1"/>
          </p:nvPr>
        </p:nvSpPr>
        <p:spPr/>
        <p:txBody>
          <a:bodyPr>
            <a:normAutofit/>
          </a:bodyPr>
          <a:lstStyle/>
          <a:p>
            <a:pPr marL="342900" indent="-34290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Understand the victim’s view, particularly their view about changing risk. </a:t>
            </a:r>
          </a:p>
          <a:p>
            <a:pPr marL="342900" indent="-34290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Understand that victims may not be fully aware that all the behaviour they have been subject to may be stalking behaviour.</a:t>
            </a:r>
          </a:p>
          <a:p>
            <a:pPr marL="342900" indent="-342900">
              <a:spcAft>
                <a:spcPts val="600"/>
              </a:spcAft>
              <a:buFont typeface="Arial" panose="020B0604020202020204" pitchFamily="34" charset="0"/>
              <a:buChar char="•"/>
            </a:pPr>
            <a:r>
              <a:rPr lang="en-GB" sz="2000" dirty="0">
                <a:latin typeface="Arial" panose="020B0604020202020204" pitchFamily="34" charset="0"/>
                <a:cs typeface="Arial" panose="020B0604020202020204" pitchFamily="34" charset="0"/>
              </a:rPr>
              <a:t>Establish the views of the person(s) (including their willingness to support the application) for whose protection the SPO would be issued.</a:t>
            </a:r>
          </a:p>
          <a:p>
            <a:pPr marL="342900" indent="-342900">
              <a:spcAft>
                <a:spcPts val="600"/>
              </a:spcAft>
              <a:buFont typeface="Arial" panose="020B0604020202020204" pitchFamily="34" charset="0"/>
              <a:buChar char="•"/>
            </a:pPr>
            <a:r>
              <a:rPr lang="en-GB" sz="2000" dirty="0"/>
              <a:t>The motivation of the suspect, and the context and effect of the behaviour on the victim are important factors to understand.</a:t>
            </a:r>
          </a:p>
          <a:p>
            <a:pPr marL="342900" indent="-342900">
              <a:spcAft>
                <a:spcPts val="600"/>
              </a:spcAft>
              <a:buFont typeface="Arial" panose="020B0604020202020204" pitchFamily="34" charset="0"/>
              <a:buChar char="•"/>
            </a:pPr>
            <a:r>
              <a:rPr lang="en-GB" sz="2000" dirty="0"/>
              <a:t>The AO may authorise the application for an SPO in circumstances where the person for whose protection it is intended does not consent to the application for an order.</a:t>
            </a:r>
          </a:p>
          <a:p>
            <a:endParaRPr lang="en-GB" sz="2400" dirty="0"/>
          </a:p>
          <a:p>
            <a:endParaRPr lang="en-GB" sz="2400" dirty="0"/>
          </a:p>
        </p:txBody>
      </p:sp>
    </p:spTree>
    <p:extLst>
      <p:ext uri="{BB962C8B-B14F-4D97-AF65-F5344CB8AC3E}">
        <p14:creationId xmlns:p14="http://schemas.microsoft.com/office/powerpoint/2010/main" val="2626819120"/>
      </p:ext>
    </p:extLst>
  </p:cSld>
  <p:clrMapOvr>
    <a:masterClrMapping/>
  </p:clrMapOvr>
</p:sld>
</file>

<file path=ppt/theme/theme1.xml><?xml version="1.0" encoding="utf-8"?>
<a:theme xmlns:a="http://schemas.openxmlformats.org/drawingml/2006/main" name="College_of_Policing_ppt_template">
  <a:themeElements>
    <a:clrScheme name="CoP">
      <a:dk1>
        <a:srgbClr val="0F0046"/>
      </a:dk1>
      <a:lt1>
        <a:sysClr val="window" lastClr="FFFFFF"/>
      </a:lt1>
      <a:dk2>
        <a:srgbClr val="435562"/>
      </a:dk2>
      <a:lt2>
        <a:srgbClr val="FFFFFF"/>
      </a:lt2>
      <a:accent1>
        <a:srgbClr val="0F0046"/>
      </a:accent1>
      <a:accent2>
        <a:srgbClr val="B80C2F"/>
      </a:accent2>
      <a:accent3>
        <a:srgbClr val="0C5B6E"/>
      </a:accent3>
      <a:accent4>
        <a:srgbClr val="5D58A4"/>
      </a:accent4>
      <a:accent5>
        <a:srgbClr val="007A8A"/>
      </a:accent5>
      <a:accent6>
        <a:srgbClr val="FD8627"/>
      </a:accent6>
      <a:hlink>
        <a:srgbClr val="B80C2F"/>
      </a:hlink>
      <a:folHlink>
        <a:srgbClr val="65001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DCA2E5D53D45444BF66BEC5DBC39881" ma:contentTypeVersion="0" ma:contentTypeDescription="Create a new document." ma:contentTypeScope="" ma:versionID="8640095a952e1f0e0a89b00da0e06d12">
  <xsd:schema xmlns:xsd="http://www.w3.org/2001/XMLSchema" xmlns:xs="http://www.w3.org/2001/XMLSchema" xmlns:p="http://schemas.microsoft.com/office/2006/metadata/properties" xmlns:ns2="a9d113a8-eaff-4a1c-82b9-81142324937a" targetNamespace="http://schemas.microsoft.com/office/2006/metadata/properties" ma:root="true" ma:fieldsID="e1dd974111ebfe91cd1f76d966e847a1" ns2:_="">
    <xsd:import namespace="a9d113a8-eaff-4a1c-82b9-81142324937a"/>
    <xsd:element name="properties">
      <xsd:complexType>
        <xsd:sequence>
          <xsd:element name="documentManagement">
            <xsd:complexType>
              <xsd:all>
                <xsd:element ref="ns2:Correspondence_x0020_Date" minOccurs="0"/>
                <xsd:element ref="ns2:Date_x0020_Recei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d113a8-eaff-4a1c-82b9-81142324937a" elementFormDefault="qualified">
    <xsd:import namespace="http://schemas.microsoft.com/office/2006/documentManagement/types"/>
    <xsd:import namespace="http://schemas.microsoft.com/office/infopath/2007/PartnerControls"/>
    <xsd:element name="Correspondence_x0020_Date" ma:index="8" nillable="true" ma:displayName="Correspondence Date" ma:default="[today]" ma:description="The date on the correspondence (not the date it was received)" ma:format="DateOnly" ma:internalName="Correspondence_x0020_Date">
      <xsd:simpleType>
        <xsd:restriction base="dms:DateTime"/>
      </xsd:simpleType>
    </xsd:element>
    <xsd:element name="Date_x0020_Received" ma:index="9" nillable="true" ma:displayName="Date Received" ma:default="[today]" ma:format="DateOnly" ma:internalName="Date_x0020_Received">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orrespondence_x0020_Date xmlns="a9d113a8-eaff-4a1c-82b9-81142324937a">2019-01-24T14:19:49+00:00</Correspondence_x0020_Date>
    <Date_x0020_Received xmlns="a9d113a8-eaff-4a1c-82b9-81142324937a">2019-01-24T14:19:49+00:00</Date_x0020_Received>
  </documentManagement>
</p:properties>
</file>

<file path=customXml/itemProps1.xml><?xml version="1.0" encoding="utf-8"?>
<ds:datastoreItem xmlns:ds="http://schemas.openxmlformats.org/officeDocument/2006/customXml" ds:itemID="{F66125F0-14F4-49BD-844E-739728D46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d113a8-eaff-4a1c-82b9-8114232493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AE63CD-277F-4F28-AF93-00EA51499098}">
  <ds:schemaRefs>
    <ds:schemaRef ds:uri="http://schemas.microsoft.com/sharepoint/v3/contenttype/forms"/>
  </ds:schemaRefs>
</ds:datastoreItem>
</file>

<file path=customXml/itemProps3.xml><?xml version="1.0" encoding="utf-8"?>
<ds:datastoreItem xmlns:ds="http://schemas.openxmlformats.org/officeDocument/2006/customXml" ds:itemID="{95574CC6-7079-4820-B134-7F9F7C1A4B0B}">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a9d113a8-eaff-4a1c-82b9-81142324937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TOG App Mobile Guidance v1.0</Template>
  <TotalTime>1463</TotalTime>
  <Words>691</Words>
  <Application>Microsoft Office PowerPoint</Application>
  <PresentationFormat>On-screen Show (4:3)</PresentationFormat>
  <Paragraphs>70</Paragraphs>
  <Slides>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Lucida Grande</vt:lpstr>
      <vt:lpstr>College_of_Policing_ppt_template</vt:lpstr>
      <vt:lpstr>Stalking Protection Orders</vt:lpstr>
      <vt:lpstr>PowerPoint Presentation</vt:lpstr>
      <vt:lpstr>PowerPoint Presentation</vt:lpstr>
      <vt:lpstr>PowerPoint Presentation</vt:lpstr>
      <vt:lpstr>Define stalking</vt:lpstr>
      <vt:lpstr>Identify stalking</vt:lpstr>
      <vt:lpstr>Applying the criteria for when to authorise an application for an order:</vt:lpstr>
      <vt:lpstr>Key considerations for AOs:</vt:lpstr>
    </vt:vector>
  </TitlesOfParts>
  <Company>Wiltshire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Advice to police responders to ensure an effective response to reports of stalking or harassment</dc:title>
  <dc:creator>Hill, Scott</dc:creator>
  <cp:lastModifiedBy>Tara O'Leary</cp:lastModifiedBy>
  <cp:revision>65</cp:revision>
  <dcterms:created xsi:type="dcterms:W3CDTF">2019-01-24T13:56:59Z</dcterms:created>
  <dcterms:modified xsi:type="dcterms:W3CDTF">2020-01-08T09:04:34Z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0x010100FDCA2E5D53D45444BF66BEC5DBC39881</vt:lpwstr>
  </property>
</Properties>
</file>