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332" r:id="rId5"/>
    <p:sldId id="282" r:id="rId6"/>
    <p:sldId id="283" r:id="rId7"/>
    <p:sldId id="296" r:id="rId8"/>
    <p:sldId id="284" r:id="rId9"/>
    <p:sldId id="297" r:id="rId10"/>
    <p:sldId id="285" r:id="rId11"/>
    <p:sldId id="298" r:id="rId12"/>
    <p:sldId id="286" r:id="rId13"/>
    <p:sldId id="299" r:id="rId14"/>
    <p:sldId id="300" r:id="rId15"/>
    <p:sldId id="2617" r:id="rId16"/>
    <p:sldId id="287" r:id="rId17"/>
    <p:sldId id="301" r:id="rId18"/>
    <p:sldId id="288" r:id="rId19"/>
    <p:sldId id="304" r:id="rId20"/>
    <p:sldId id="289" r:id="rId21"/>
    <p:sldId id="305" r:id="rId22"/>
    <p:sldId id="306" r:id="rId23"/>
    <p:sldId id="307" r:id="rId24"/>
    <p:sldId id="308" r:id="rId25"/>
    <p:sldId id="2650" r:id="rId26"/>
    <p:sldId id="291" r:id="rId27"/>
    <p:sldId id="309" r:id="rId28"/>
    <p:sldId id="292" r:id="rId29"/>
    <p:sldId id="310" r:id="rId30"/>
    <p:sldId id="319" r:id="rId31"/>
    <p:sldId id="265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ule 2 - Active Design Principles in Detail" id="{7C70F751-77A2-4238-98CE-27CB2811E1BF}">
          <p14:sldIdLst>
            <p14:sldId id="332"/>
            <p14:sldId id="282"/>
            <p14:sldId id="283"/>
            <p14:sldId id="296"/>
            <p14:sldId id="284"/>
            <p14:sldId id="297"/>
            <p14:sldId id="285"/>
            <p14:sldId id="298"/>
            <p14:sldId id="286"/>
            <p14:sldId id="299"/>
            <p14:sldId id="300"/>
            <p14:sldId id="2617"/>
            <p14:sldId id="287"/>
            <p14:sldId id="301"/>
            <p14:sldId id="288"/>
            <p14:sldId id="304"/>
            <p14:sldId id="289"/>
            <p14:sldId id="305"/>
            <p14:sldId id="306"/>
            <p14:sldId id="307"/>
            <p14:sldId id="308"/>
            <p14:sldId id="2650"/>
            <p14:sldId id="291"/>
            <p14:sldId id="309"/>
            <p14:sldId id="292"/>
            <p14:sldId id="310"/>
            <p14:sldId id="319"/>
            <p14:sldId id="265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0C8849-A685-7537-CBBF-D0DA1B41D356}" name="Robert Holt" initials="RH" userId="S::robert.holt@sportengland.org::346f342d-5ca9-4e12-a01e-f2be10a7c265" providerId="AD"/>
  <p188:author id="{9BB7B94F-1921-D9F7-A31F-4B0BBA9D250D}" name="Liz Beardsley" initials="LB" userId="S::liz.beardsley@SPORTENGLAND.ORG::537866cd-d8ba-4dc6-89f0-84cefe0294cf" providerId="AD"/>
  <p188:author id="{D3DC1857-A489-8AE8-1871-083FE5EE3D46}" name="Nick Evans" initials="NE" userId="S::nick.evans@SPORTENGLAND.ORG::69a4f4fe-5db0-4809-a86d-1789ad6345e8" providerId="AD"/>
  <p188:author id="{9FC8745E-0152-6FEE-47F3-D3DA62EC1933}" name="Emma Cunnington" initials="EC" userId="S::Emma.Cunnington@SPORTENGLAND.ORG::5ca54eff-3a22-4147-b422-dc861d104494" providerId="AD"/>
  <p188:author id="{1EE10364-E903-12C3-42D0-053B93BB57FB}" name="Robert Holt" initials="RH" userId="S::robert.holt@SPORTENGLAND.ORG::346f342d-5ca9-4e12-a01e-f2be10a7c2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C3B"/>
    <a:srgbClr val="A4569C"/>
    <a:srgbClr val="048767"/>
    <a:srgbClr val="4472C4"/>
    <a:srgbClr val="0072D6"/>
    <a:srgbClr val="003E69"/>
    <a:srgbClr val="0F75BC"/>
    <a:srgbClr val="018E72"/>
    <a:srgbClr val="A05EA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67" autoAdjust="0"/>
    <p:restoredTop sz="86381" autoAdjust="0"/>
  </p:normalViewPr>
  <p:slideViewPr>
    <p:cSldViewPr snapToGrid="0">
      <p:cViewPr varScale="1">
        <p:scale>
          <a:sx n="76" d="100"/>
          <a:sy n="76" d="100"/>
        </p:scale>
        <p:origin x="54" y="294"/>
      </p:cViewPr>
      <p:guideLst/>
    </p:cSldViewPr>
  </p:slideViewPr>
  <p:outlineViewPr>
    <p:cViewPr>
      <p:scale>
        <a:sx n="33" d="100"/>
        <a:sy n="33" d="100"/>
      </p:scale>
      <p:origin x="0" y="-717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FBF423-94B8-45EA-BACB-B0FDE8A3663B}" type="datetimeFigureOut">
              <a:rPr lang="en-GB" smtClean="0"/>
              <a:t>04/12/2024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1E9D1-85D3-41CA-8ACD-962E253E04EC}" type="slidenum">
              <a:rPr lang="en-GB" smtClean="0"/>
              <a:t>‹#›</a:t>
            </a:fld>
            <a:endParaRPr lang="en-GB"/>
          </a:p>
        </p:txBody>
      </p:sp>
    </p:spTree>
    <p:extLst>
      <p:ext uri="{BB962C8B-B14F-4D97-AF65-F5344CB8AC3E}">
        <p14:creationId xmlns:p14="http://schemas.microsoft.com/office/powerpoint/2010/main" val="280455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voiceopportunitypower.co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The objective of this module is to develop participants’ understanding of the 10 principles of active design.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1</a:t>
            </a:fld>
            <a:endParaRPr lang="en-GB"/>
          </a:p>
        </p:txBody>
      </p:sp>
    </p:spTree>
    <p:extLst>
      <p:ext uri="{BB962C8B-B14F-4D97-AF65-F5344CB8AC3E}">
        <p14:creationId xmlns:p14="http://schemas.microsoft.com/office/powerpoint/2010/main" val="3904854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200" kern="100">
                <a:effectLst/>
                <a:latin typeface="Arial" panose="020B0604020202020204" pitchFamily="34" charset="0"/>
                <a:ea typeface="Calibri" panose="020F0502020204030204" pitchFamily="34" charset="0"/>
                <a:cs typeface="Times New Roman" panose="02020603050405020304" pitchFamily="18" charset="0"/>
              </a:rPr>
              <a:t>The diagram on the screen depicts the overall active design themes and principals which are centred by the foundational principal of Activity For All.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endParaRPr lang="en-GB" sz="1200" kern="100">
              <a:effectLst/>
              <a:latin typeface="Arial" panose="020B060402020202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200" kern="100">
                <a:effectLst/>
                <a:latin typeface="Arial" panose="020B0604020202020204" pitchFamily="34" charset="0"/>
                <a:ea typeface="Calibri" panose="020F0502020204030204" pitchFamily="34" charset="0"/>
                <a:cs typeface="Times New Roman" panose="02020603050405020304" pitchFamily="18" charset="0"/>
              </a:rPr>
              <a:t>At the centre of the diagram the foundational principle ‘activity for all’ underpins all of the principles and then the remaining 9 principles of active design are grouped under three main themes which are:</a:t>
            </a:r>
          </a:p>
          <a:p>
            <a:pPr marL="457200">
              <a:lnSpc>
                <a:spcPct val="107000"/>
              </a:lnSpc>
              <a:spcAft>
                <a:spcPts val="800"/>
              </a:spcAft>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pPr>
            <a:r>
              <a:rPr lang="en-GB" sz="1200" kern="100">
                <a:effectLst/>
                <a:latin typeface="Arial" panose="020B0604020202020204" pitchFamily="34" charset="0"/>
                <a:ea typeface="Calibri" panose="020F0502020204030204" pitchFamily="34" charset="0"/>
                <a:cs typeface="Times New Roman" panose="02020603050405020304" pitchFamily="18" charset="0"/>
              </a:rPr>
              <a:t>Theme 1: Supporting Active Travel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pPr>
            <a:r>
              <a:rPr lang="en-GB" sz="1200" kern="100">
                <a:effectLst/>
                <a:latin typeface="Arial" panose="020B0604020202020204" pitchFamily="34" charset="0"/>
                <a:ea typeface="Calibri" panose="020F0502020204030204" pitchFamily="34" charset="0"/>
                <a:cs typeface="Times New Roman" panose="02020603050405020304" pitchFamily="18" charset="0"/>
              </a:rPr>
              <a:t>Theme 2: Active, High-Quality Places and Spaces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pPr>
            <a:r>
              <a:rPr lang="en-GB" sz="1200" kern="100">
                <a:effectLst/>
                <a:latin typeface="Arial" panose="020B0604020202020204" pitchFamily="34" charset="0"/>
                <a:ea typeface="Calibri" panose="020F0502020204030204" pitchFamily="34" charset="0"/>
                <a:cs typeface="Times New Roman" panose="02020603050405020304" pitchFamily="18" charset="0"/>
              </a:rPr>
              <a:t>Theme 3: Creating and Maintaining Activity </a:t>
            </a:r>
          </a:p>
          <a:p>
            <a:pPr marL="457200" indent="457200">
              <a:lnSpc>
                <a:spcPct val="107000"/>
              </a:lnSpc>
              <a:spcAft>
                <a:spcPts val="800"/>
              </a:spcAft>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200" kern="100">
                <a:effectLst/>
                <a:latin typeface="Arial" panose="020B0604020202020204" pitchFamily="34" charset="0"/>
                <a:ea typeface="Calibri" panose="020F0502020204030204" pitchFamily="34" charset="0"/>
                <a:cs typeface="Times New Roman" panose="02020603050405020304" pitchFamily="18" charset="0"/>
              </a:rPr>
              <a:t>These can be seen by the three segregating colours on the diagram. </a:t>
            </a:r>
          </a:p>
          <a:p>
            <a:pPr indent="457200">
              <a:lnSpc>
                <a:spcPct val="107000"/>
              </a:lnSpc>
              <a:spcAft>
                <a:spcPts val="800"/>
              </a:spcAft>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200" kern="100">
                <a:effectLst/>
                <a:latin typeface="Arial" panose="020B0604020202020204" pitchFamily="34" charset="0"/>
                <a:ea typeface="Calibri" panose="020F0502020204030204" pitchFamily="34" charset="0"/>
                <a:cs typeface="Times New Roman" panose="02020603050405020304" pitchFamily="18" charset="0"/>
              </a:rPr>
              <a:t>The 10 Active Design Principles are: </a:t>
            </a:r>
          </a:p>
          <a:p>
            <a:pPr indent="457200">
              <a:lnSpc>
                <a:spcPct val="107000"/>
              </a:lnSpc>
              <a:spcAft>
                <a:spcPts val="800"/>
              </a:spcAft>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Activity for all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Walkable communities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Providing connected active travel routes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Mixing uses and co-locating facilities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Networks of multi-functional open spaces</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High quality streets and spaces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Providing activity infrastructure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Active buildings inside and out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Maintaining high quality flexible spaces</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200" kern="100">
                <a:effectLst/>
                <a:latin typeface="Arial" panose="020B0604020202020204" pitchFamily="34" charset="0"/>
                <a:ea typeface="Calibri" panose="020F0502020204030204" pitchFamily="34" charset="0"/>
                <a:cs typeface="Times New Roman" panose="02020603050405020304" pitchFamily="18" charset="0"/>
              </a:rPr>
              <a:t>Activating spaces </a:t>
            </a: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2</a:t>
            </a:fld>
            <a:endParaRPr lang="en-GB"/>
          </a:p>
        </p:txBody>
      </p:sp>
    </p:spTree>
    <p:extLst>
      <p:ext uri="{BB962C8B-B14F-4D97-AF65-F5344CB8AC3E}">
        <p14:creationId xmlns:p14="http://schemas.microsoft.com/office/powerpoint/2010/main" val="20532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20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[Note to presenter – this repeats slide 10 of module 1]</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foundational principle of Active Design is to support physical activity for all ages, ethnicities, genders and abilities.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As a collective, we must therefore consider issues that affect physical activity participation. In particular, whether places are safe, whether a wide range of activities can take place and the different experiences of using spaces.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To be able to achieve this, it is important that an exercise of learning and listening is undertaken to properly understand the needs that are sought to be addressed.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To do this, those leading on consultations need to:</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Understand different experiences.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Engage and listen actively.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Use local data and evidence.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3</a:t>
            </a:fld>
            <a:endParaRPr lang="en-GB"/>
          </a:p>
        </p:txBody>
      </p:sp>
    </p:spTree>
    <p:extLst>
      <p:ext uri="{BB962C8B-B14F-4D97-AF65-F5344CB8AC3E}">
        <p14:creationId xmlns:p14="http://schemas.microsoft.com/office/powerpoint/2010/main" val="1505351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To create active environments for everyone:</a:t>
            </a:r>
          </a:p>
          <a:p>
            <a:pPr indent="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1. Understanding different experiences</a:t>
            </a:r>
            <a:r>
              <a:rPr lang="en-GB" sz="1800" u="sng" kern="100">
                <a:effectLst/>
                <a:latin typeface="Arial" panose="020B0604020202020204" pitchFamily="34" charset="0"/>
                <a:ea typeface="Calibri" panose="020F0502020204030204" pitchFamily="34" charset="0"/>
                <a:cs typeface="Times New Roman" panose="02020603050405020304" pitchFamily="18" charset="0"/>
              </a:rPr>
              <a:t> </a:t>
            </a:r>
          </a:p>
          <a:p>
            <a:pPr indent="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It is important to consider the different experiences of people to ensure that spaces will be used actively by all members of society and the community.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The different experiences people may have, may relate to safety, the types of activities they enjoy, or affordability. These experiences could at present be shaped by an unconscious bias or a lack of infrastructure to support mobility, amongst other reasons.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2. Engaging and Listening Effectively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To ensure that places provide activity for all, it is important for those leading on consultations to use effective and creative engagement techniques to ensure inclusive and equitable spaces and facilities are provided. A really good example of how this can be done is the Voice of Opportunity Power toolkit. </a:t>
            </a:r>
            <a:r>
              <a:rPr lang="en-GB" sz="1800" u="sng" kern="10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3"/>
              </a:rPr>
              <a:t>https://voiceopportunitypower.com/</a:t>
            </a:r>
            <a:r>
              <a:rPr lang="en-GB" sz="1800" u="sng" kern="100">
                <a:solidFill>
                  <a:srgbClr val="0563C1"/>
                </a:solidFill>
                <a:effectLst/>
                <a:latin typeface="Arial" panose="020B0604020202020204" pitchFamily="34" charset="0"/>
                <a:ea typeface="Calibri" panose="020F0502020204030204" pitchFamily="34" charset="0"/>
                <a:cs typeface="Times New Roman" panose="02020603050405020304" pitchFamily="18" charset="0"/>
              </a:rPr>
              <a:t> </a:t>
            </a:r>
            <a:r>
              <a:rPr lang="en-GB" sz="1800" u="none" kern="100">
                <a:solidFill>
                  <a:srgbClr val="0563C1"/>
                </a:solidFill>
                <a:effectLst/>
                <a:latin typeface="Arial" panose="020B0604020202020204" pitchFamily="34" charset="0"/>
                <a:ea typeface="Calibri" panose="020F0502020204030204" pitchFamily="34" charset="0"/>
                <a:cs typeface="Times New Roman" panose="02020603050405020304" pitchFamily="18" charset="0"/>
              </a:rPr>
              <a:t>This is a free online resource which provides practical guidance on how to involve young people between the ages of 11-18 in the way that places get built and managed. More details on this can be found in the guidance document.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Even the most well-informed design team or project owner will have ‘blind spots’ in knowledge and experience. It is important to listen to a wide range of groups, especially those who are often left out of the planning process, as part of setting the brief for a project. The Her Barking example demonstrates designing for women and girls effectively by engaging specific groups to overcome design issues.</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It is therefore important to listen to a wide range of groups to ensure complete inclusivity and this may require adapting engagement techniques depending on the demographic of the community.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For example, if the demographic of the area is made up in part by those who work during the day, then consultation events should be held outside of these times. Similarly, consultation events should be accessible to all, including those who may not have access to the internet.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Effective engagement should continue throughout the design process to test ideas and refine concepts through the detailed design and delivery.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3. Use of local data and evidence.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To retrieve local data and understand the inequalities in people’s physical activity in the area, those leading on consultations could contact local active partnerships or local authority public health teams. Alternatively, data can be retrieved from Sport England’s Active Lives, the Public Health Outcomes Framework or an upper-tier Council’s (such as a County Council) Joint Strategic Needs Assessments.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The data gathered should seek to understand the barriers and opportunities for different genders, ages, socio-economic groups, ethnicities, physical sensory and mental abilities and neurodiversity.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This work should make reference to the Equalities Act and the Public Sector Equality Duty.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4</a:t>
            </a:fld>
            <a:endParaRPr lang="en-GB"/>
          </a:p>
        </p:txBody>
      </p:sp>
    </p:spTree>
    <p:extLst>
      <p:ext uri="{BB962C8B-B14F-4D97-AF65-F5344CB8AC3E}">
        <p14:creationId xmlns:p14="http://schemas.microsoft.com/office/powerpoint/2010/main" val="843756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Principle 2 aims for facilities for daily essentials and recreation to be within easy reach of each other by active travels means, providing people a choice to make between different active travel modes and making it more likely that people will make the journey by using active travel modes.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5</a:t>
            </a:fld>
            <a:endParaRPr lang="en-GB"/>
          </a:p>
        </p:txBody>
      </p:sp>
    </p:spTree>
    <p:extLst>
      <p:ext uri="{BB962C8B-B14F-4D97-AF65-F5344CB8AC3E}">
        <p14:creationId xmlns:p14="http://schemas.microsoft.com/office/powerpoint/2010/main" val="1765800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2.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2.1 looks at “Locating facilities, jobs and homes close to each other” active design guidance recommends that:</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day-to-day facilities will be within 800m of all homes.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employment and commercial spaces be included within communities.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developments should secure the early delivery of community facilities to ensure active travel becomes a habit at an early stage.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existing communities with a lack of facilities should be identified and prioritised through local plan policies to bring forward proposals that could fill gaps.</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2.2 looks at the promotion of active travel choice, active design guidance recommends that: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developments promote a hierarchy of travel with pedestrians, cyclists and other active travel users considered first during the design to ensure there is a genuine choice of ways of getting about.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the user of the journey should be considered in the development of plans. It should examine when and why people would travel on routes. This should be evolved as part of the consultation process.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Active travel routes should be direct, clear, safe and prioritised at junctions. </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0" algn="l" defTabSz="914400" rtl="0" eaLnBrk="1" fontAlgn="auto" latinLnBrk="0" hangingPunct="1">
              <a:lnSpc>
                <a:spcPct val="107000"/>
              </a:lnSpc>
              <a:spcBef>
                <a:spcPts val="0"/>
              </a:spcBef>
              <a:spcAft>
                <a:spcPts val="80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2.3 looks at using filtered permeability. </a:t>
            </a:r>
            <a:r>
              <a:rPr lang="en-GB" sz="1800">
                <a:effectLst/>
                <a:latin typeface="Segoe UI" panose="020B0502040204020203" pitchFamily="34" charset="0"/>
              </a:rPr>
              <a:t>"Filtered permeability” describes the design of our streets and urban realm that allows through journeys for selected modes of transport, typically walking and cycling (but sometimes also buses), but removes it as a through route for motor traffic."</a:t>
            </a:r>
            <a:endParaRPr lang="en-GB" sz="1800">
              <a:effectLst/>
              <a:latin typeface="Arial" panose="020B0604020202020204" pitchFamily="34" charset="0"/>
            </a:endParaRPr>
          </a:p>
          <a:p>
            <a:pPr marL="457200">
              <a:lnSpc>
                <a:spcPct val="107000"/>
              </a:lnSpc>
              <a:spcAft>
                <a:spcPts val="800"/>
              </a:spcAft>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To do this, active design guidance recommends: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Active travel routes form a continuous and connected grid in a development.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Bus connections through communities are direct and uninterrupted, with bus gates used to provide an advantage over private vehicle traffic.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Existing communities can reduce through traffic by retrofitting filtered permeability measures.</a:t>
            </a:r>
          </a:p>
          <a:p>
            <a:pPr marL="342900" lvl="0" indent="-342900">
              <a:lnSpc>
                <a:spcPct val="107000"/>
              </a:lnSpc>
              <a:spcAft>
                <a:spcPts val="800"/>
              </a:spcAft>
              <a:buFont typeface="Calibri" panose="020F0502020204030204" pitchFamily="34" charset="0"/>
              <a:buChar cha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2.4 looks at “utilising residential and employment travel planning”, active design guidance recommends: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Travel plans should be provided to new residents as they can help make active travel part of daily lives.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Travel plans should audit existing travel patterns and travel culture.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Details of active travel options should be provided in welcome packs or travel plans.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Employers can help employees have a more sustainable range of choices to get to work, including implementation of a cycle to work scheme.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6</a:t>
            </a:fld>
            <a:endParaRPr lang="en-GB"/>
          </a:p>
        </p:txBody>
      </p:sp>
    </p:spTree>
    <p:extLst>
      <p:ext uri="{BB962C8B-B14F-4D97-AF65-F5344CB8AC3E}">
        <p14:creationId xmlns:p14="http://schemas.microsoft.com/office/powerpoint/2010/main" val="2997126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Principle 3 aims to create a seamless and easy to navigate network that promotes active travel. This involves connecting places in a way that’s safe, convenient, and appealing to people of all ages and abilities.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next slides show how this can be done.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7</a:t>
            </a:fld>
            <a:endParaRPr lang="en-GB"/>
          </a:p>
        </p:txBody>
      </p:sp>
    </p:spTree>
    <p:extLst>
      <p:ext uri="{BB962C8B-B14F-4D97-AF65-F5344CB8AC3E}">
        <p14:creationId xmlns:p14="http://schemas.microsoft.com/office/powerpoint/2010/main" val="3840657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3.</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3.1 looks at creating a direct network of routes which connect to places, along routes people want. To achieve this, active design guidance recommends that: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Proposals for new places create networks of active travel routes within a development site, clearly connecting to nearby places and routes.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Network connections are created beyond the development site, including connecting to existing public rights of ways.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Desire lines should be used to inform the design of public spaces and help define spaces where people will move through and where people can stay and linger.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Leisure routes should be included, with signage for activities of different lengths.</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3.2 looks at providing high quality and safe routes with a clear role and purpose.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Routes have suitable widths, treatments and topography which reflect their function and purpose.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Routes should be safe for all users, including vulnerable pedestrians.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 hierarchy approach should inform the design of streets and routes.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Routes to schools should ensure they are safe and usable by children and young people through reductions in vehicle traffic, use of dropped kerbs and continuous footways, verges or green infrastructure to separate carriageways from footways.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Dog walking routes should be integrated within open space networks.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3.3 looks at enabling interchanges between active modes and onward sustainable travel. To do this,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Bus stops and other interchanges should provide ample, secure and visible cycle parking.</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All bus stops and interchanges are provided with shelter and seating and aim to provide real-time timetable information and lighting.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3.4 looks at including wayfinding signage aimed at active travel modes and the consideration of digital approaches. To do this,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Wayfinding signage should be sensitively sited to ensure it does not contribute to street clutter. It should be concentrated at key nodes in networks. Colours, numbers or lines used for the signage can be provided on the surfaces of routes, indicating the time and distance to key locations.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Digital wayfinding can be tailored for different audiences and needs.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On street traffic signing and road markings must comply with the traffic sign regulations and general directions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3.5 encourages people to look beyond the boundary of a site and connect to the wider area. To do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Identifying active travel connections to likely popular destinations and surrounding networks should be the first stage of any design and should inform the layout of proposals to make active travel distances and gradients as small as possible.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Should include active travel connections from developments to the surrounding countryside.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Providing active travel connections through existing adjoining residential areas to access destinations beyond a development and to integrate with existing communities.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8</a:t>
            </a:fld>
            <a:endParaRPr lang="en-GB"/>
          </a:p>
        </p:txBody>
      </p:sp>
    </p:spTree>
    <p:extLst>
      <p:ext uri="{BB962C8B-B14F-4D97-AF65-F5344CB8AC3E}">
        <p14:creationId xmlns:p14="http://schemas.microsoft.com/office/powerpoint/2010/main" val="2457215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Principle 4 - places to include more variety, higher densities and a mix of uses as it is more likely that people will combine trips and use active travel to get to destinations with multiple reasons to visit. This also reduces the perception of distance when travelling through spaces and helps to generate the critical mass of travel demand to better support public transport services. </a:t>
            </a: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9</a:t>
            </a:fld>
            <a:endParaRPr lang="en-GB"/>
          </a:p>
        </p:txBody>
      </p:sp>
    </p:spTree>
    <p:extLst>
      <p:ext uri="{BB962C8B-B14F-4D97-AF65-F5344CB8AC3E}">
        <p14:creationId xmlns:p14="http://schemas.microsoft.com/office/powerpoint/2010/main" val="879859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4.</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4.1 looks at avoiding uniform zoning of large areas to single uses.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Land uses are successfully mixed considering active travel networks and the accessibility of locations.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guidance seeks to ensure that conflicts between land uses are successfully mitigated or prevented.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High density residential schemes can generate a large amount of active travel movements and therefore opportunities for co-locating other uses should be explored.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4.2 looks at creating mixed use, connected focal points in prominent places within a community. To achieve this,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Locations where lots of active travel routes meet should be the focus of where key community facilities are located as they are likely to be highly accessible.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Intensification of mixed land uses within existing places should be in locations with the highest accessibility.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time dimension in co-locating uses to bring day-long activity to streets and spaces should be considered.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form of traditional mixed-use streets is considered as a way of designing spaces. These can maximise accessibility to surrounding places and encourage movement along them.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4.3 looks at co-locating sport and recreation facilities alongside complementary uses.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Playing fields and sport pitches are integrated amongst green infrastructure and open space networks.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Careful design through subdividing spaces, seating and other approaches should ensure the uses of more formal sports pitches in multi-functional open spaces do not dominate the whole space.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Design should ensure that informal surveillance is implemented so that sport and recreational facilities can be used by diverse groups.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Facilities that are required to support sports should be designed where appropriate to be multi-functional so that they can support other physical activities on open spaces. For example, cafes in pavilions.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Good design should avoid potential conflicts between nearby residents or other uses of open space.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For some sports and activities, integrating more frequent smaller scale provisions amongst, streets, homes and other uses may be a better way of increasing people’s access to physical activity opportunities in some contexts, rather than larger combined facilities.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4.4 looks at using the public realm to create informal activity at sports and recreation facilities.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Designs should make the public realm, connections and greenspace a part of the facility, enabling their use for informal physical activity such as outdoor gyms, nature or trim trails.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Co-location of sport facilities with community facilities can help with combining use of the public realm outside a building as it encourages a range of activities at a location.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Creative re-imagining of playing fields can make them more social spaces, including the consideration of facilities that are not fenced in which can be more welcoming for many, especially girls.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10</a:t>
            </a:fld>
            <a:endParaRPr lang="en-GB"/>
          </a:p>
        </p:txBody>
      </p:sp>
    </p:spTree>
    <p:extLst>
      <p:ext uri="{BB962C8B-B14F-4D97-AF65-F5344CB8AC3E}">
        <p14:creationId xmlns:p14="http://schemas.microsoft.com/office/powerpoint/2010/main" val="2847677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Lets recap on Theme 1. This image was used on one of the earlier slides. What features can you spot in this image which make it a good example of active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11</a:t>
            </a:fld>
            <a:endParaRPr lang="en-GB"/>
          </a:p>
        </p:txBody>
      </p:sp>
    </p:spTree>
    <p:extLst>
      <p:ext uri="{BB962C8B-B14F-4D97-AF65-F5344CB8AC3E}">
        <p14:creationId xmlns:p14="http://schemas.microsoft.com/office/powerpoint/2010/main" val="1464835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Width of paths. In this image the combined width of the footpath and cycle lanes is equal to the road. This demonstrates a hierarchy of travel that prioritises active travel modes above the motor vehicle.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en-GB" sz="1800"/>
              <a:t>Clear segregation of the cycling and footpaths. Here the footpath is slightly raised. The cycle lanes and footpath are made from different materials and are of different colours. Clear segregation between the cyclist and pedestrian makes it safer for all.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en-GB" sz="1800"/>
              <a:t>The routes are also clear of obstruction e.g. signs are limited, no bins on the routes. The trees do not overhang or impact on the use of the active travel routes. The canopy is not overly dense so it lets light through which helps in regards to safety.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en-GB" sz="1800"/>
              <a:t>Safety - Opportunities are taken to incorporate lighting – for example there is a light incorporated into the blue walking and cycling sign. Perhaps more lighting could be included though!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The flats also help provide natural surveillance which helps improve safety.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12</a:t>
            </a:fld>
            <a:endParaRPr lang="en-GB"/>
          </a:p>
        </p:txBody>
      </p:sp>
    </p:spTree>
    <p:extLst>
      <p:ext uri="{BB962C8B-B14F-4D97-AF65-F5344CB8AC3E}">
        <p14:creationId xmlns:p14="http://schemas.microsoft.com/office/powerpoint/2010/main" val="3168212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Principle 5 - accessible and high-quality open space to be promoted across cities, towns and villages to provide opportunities for sport and physical activity, as well as active travel connections and natural or civic spaces for people to congregate and enjoy.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next slides show how this can be done.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13</a:t>
            </a:fld>
            <a:endParaRPr lang="en-GB"/>
          </a:p>
        </p:txBody>
      </p:sp>
    </p:spTree>
    <p:extLst>
      <p:ext uri="{BB962C8B-B14F-4D97-AF65-F5344CB8AC3E}">
        <p14:creationId xmlns:p14="http://schemas.microsoft.com/office/powerpoint/2010/main" val="2398039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5.</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5.1 looks at creating a variety of open spaces. To achieve this, Active Design guidance recommends: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Open spaces including civic space with hard landscaping, play areas, informal amenity, natural and semi-nature places where nature dominates, allotments, formal gardens and pocket parks.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Accessibility should be considered in the surfacing materials, as grassed spaces can be less accessible during the winter.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Small and large spaces are needed for different activities, functions and uses.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Spaces should include active travel networks, leisure cycling networks, natural habitats and other facilities.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Open spaces should be multi-functional with the potential to incorporate sustainable drainage systems.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Where single large spaces are being created their design should be carefully considered so that they can potentially incorporate smaller, more easily occupied spaces and a variety of activities can be enjoyed. </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5.2 looks at linking open spaces together within and beyond a site. To achieve this, Active Design guidance recommends: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Opportunities to connect to wider open spaces, looking beyond the site boundary are taken.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Open spaces should be integrated with nearby active travel networks.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Utilisation of clear and distinctive wayfinding in open spaces, together with promotion and awareness raising activities to enhance local knowledge of the networks.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Include and promote the use of nearby blue infrastructure such as rivers, for water recreation activities.</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5.3 looks at planning and designing for a wide range of activities. To achieve this, Active Design guidance recommends: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Formal and informal sport can be integrated throughout the public realm, utilising and creating physical activity opportunities. These spaces should be co-designed with the local community. Opportunities should include creating age appropriate play space.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Research on the usage of different type of facilities by different groups can help identify if there is imbalanced provision and can support interventions.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Formal sports pitches should be integrated within the networks of open space to provide variety, vitality and focal points. </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5.4 looks at integrating a diversity of natural habitats to make environments where people want to be outdoors and active. To achieve this, Active Design guidance recommends: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Children and young people need space to be active in the public realm and open space and their presence often activates spaces.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When children have space to play outside, they are naturally active.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Formal play spaces should be accessible and convenient to those they are providing for and ideally integrated as part of destinations and local centres.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Play spaces should be designed to be accessible for all children.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Different groups of children should also be considered, including children with special education needs and disabilities.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14</a:t>
            </a:fld>
            <a:endParaRPr lang="en-GB"/>
          </a:p>
        </p:txBody>
      </p:sp>
    </p:spTree>
    <p:extLst>
      <p:ext uri="{BB962C8B-B14F-4D97-AF65-F5344CB8AC3E}">
        <p14:creationId xmlns:p14="http://schemas.microsoft.com/office/powerpoint/2010/main" val="208812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aim of principle 6 is for streets and outdoor public spaces to be active environments in their own right. They should be safe, attractive, functional, prioritise people and able to host a mix of uses, with durable, high-quality materials, street furniture in the right places and easy-to-use signage. High quality streets and spaces encourage activity.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next slides show how this can be done.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15</a:t>
            </a:fld>
            <a:endParaRPr lang="en-GB"/>
          </a:p>
        </p:txBody>
      </p:sp>
    </p:spTree>
    <p:extLst>
      <p:ext uri="{BB962C8B-B14F-4D97-AF65-F5344CB8AC3E}">
        <p14:creationId xmlns:p14="http://schemas.microsoft.com/office/powerpoint/2010/main" val="1494649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6.</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6.1 looks at the design of streets as places, not movement corridors. To achieve this,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Streets are treated as more than vehicular through-routes or highways dominated by vehicular traffic. The role of streets as places should be prioritised above their role as movement corridors.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Separation of active travel activity from vehicular use can be an effective way to improve the quality of a street.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Footways and cycleways should be uninterrupted and direct.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Residential and minor streets should be made clear to drivers that the streets are for people.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Appropriate ground floor uses with active frontages animate a street helping to make it a place.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Car parking should not be prioritised over other uses and users.</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6.2 looks at designing high quality streets and spaces, utilising appropriate and durable materials.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All streets and spaces should be fit for purpose to encourage movement by active travel and utilise high quality and durable materials which can provide grip in all weathers.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Surface materials should be used to define space clearly and can help to slow vehicles.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Ensuring a space is safe and feels safe is an essential part of securing design quality.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choice of materials and design of key spaces should make reference to and take inspiration from the surrounding landscape and historic context to make a place feel distinctive and rooted in its local environment.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In existing places, opportunities to retrofit and improve existing infrastructure should be taken.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6.3 looks at creating and supporting safe, flexible spaces which can support multiple forms of activity.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Public spaces should be multi-functional, allowing for numerous activities and events to be able to take place.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Within public spaces such as parks and civic spaces, subdividing the space into a variety of different environments can provide an opportunity for people to meet, talk, exercise, move through and take part in activities.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Spaces and streets should include seating at appropriate locations. A mix of social seating and solitary seating can provide a place for a mix of people to feel comfortable in a space.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6.4 looks at creating resilient spaces that can be active in all seasons.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use of tree planting, shelters, sustainable drainage systems and rain gardens improves the street scene and plays a role in extending the outdoor season through improving drainage, offering cover and regulating air temperature.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Street trees can play a large role in offering shade and natural cooling throughout summer.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16</a:t>
            </a:fld>
            <a:endParaRPr lang="en-GB"/>
          </a:p>
        </p:txBody>
      </p:sp>
    </p:spTree>
    <p:extLst>
      <p:ext uri="{BB962C8B-B14F-4D97-AF65-F5344CB8AC3E}">
        <p14:creationId xmlns:p14="http://schemas.microsoft.com/office/powerpoint/2010/main" val="4257826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Principle 7 aims for infrastructure which enables sport, recreation and physical activity to be provided across all contexts including workplaces, sport facilities and public space, to facilitate activity for all.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next slides show how this can be done.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17</a:t>
            </a:fld>
            <a:endParaRPr lang="en-GB"/>
          </a:p>
        </p:txBody>
      </p:sp>
    </p:spTree>
    <p:extLst>
      <p:ext uri="{BB962C8B-B14F-4D97-AF65-F5344CB8AC3E}">
        <p14:creationId xmlns:p14="http://schemas.microsoft.com/office/powerpoint/2010/main" val="785462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7.</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7.1 looks at providing infrastructure which supports and enables active travel.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 broad range of infrastructure is delivered to encourage activity for the full range of potential users e.g. public toilets, drinking fountains.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Provision should be safe, within prominent locations and ensure it meets the needs of the local population.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Accessibility of the routes and destinations for all groups should be provided through appropriately sized and provisioned infrastructure.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Provide access to toilets as part of public spaces which are free to use.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Safe and secure cycle parking should be provided at all locations. </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7.2 looks at providing infrastructure which supports physical activity.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High quality, well-placed and well-maintained outdoor gym and informal sport equipment can play multiple roles in general activity.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Include appropriately designed and sited storage facilities and electrical power points for equipment that might be used for public events.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Provide connections or expand public rights of way to encourage linkages.</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7.3 looks at providing supporting infrastructure which enables people to utilise spaces flexibly.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Frequent opportunities for people to stop and sit should be provided across public spaces, streets and active travel routes.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Cafes, street tables, well-designed outdoor space and other local services can be used to support and enable activity by encouraging a wider range of users and people to stop and linger.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Dedicated space for dogs to be let off lead should be provided to prevent conflict with other open space users.</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7.4 looks at integrating and utilising innovative digital technology in spaces and places. To achieve this, Active Design guidance recommends: </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Consider how micro-mobility systems such as e-bikes can be accommodated without conflict with other users.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Wayfinding apps, or those which seek to encourage physical activity can be effective in getting those who are less active to become active.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Providing opportunities for free Wi-Fi can encourage people to utilise a space and provides the infrastructure to enable other digital interventions.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When creating digital technology, consideration should be had to how wider groups might be able to access the information.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18</a:t>
            </a:fld>
            <a:endParaRPr lang="en-GB"/>
          </a:p>
        </p:txBody>
      </p:sp>
    </p:spTree>
    <p:extLst>
      <p:ext uri="{BB962C8B-B14F-4D97-AF65-F5344CB8AC3E}">
        <p14:creationId xmlns:p14="http://schemas.microsoft.com/office/powerpoint/2010/main" val="4293502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Principle 8 aims to promote the design of buildings to provide opportunities for physical activity at the forefront, where the arrival experience, internal circulation, opportunities to move about and making the building an active destination are considered.</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The next slides show how this can be done.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19</a:t>
            </a:fld>
            <a:endParaRPr lang="en-GB"/>
          </a:p>
        </p:txBody>
      </p:sp>
    </p:spTree>
    <p:extLst>
      <p:ext uri="{BB962C8B-B14F-4D97-AF65-F5344CB8AC3E}">
        <p14:creationId xmlns:p14="http://schemas.microsoft.com/office/powerpoint/2010/main" val="2689219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8.</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8.1 looks at orientating and designing buildings to encourage activity. To achieve this,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Ensuring buildings visually and physically engage with streets, and place prominent pedestrian entrances facing the streets.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Provision of cycle parking and storage for mobility options should be visible, covered, and securely and conveniently located.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Access for those with limited mobility should be level and easily accessible through the main entrance.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Car parking, when necessary, should be discreetly located to the rear, side, or underneath the building, with clear and safe footways directing users to the main entrance.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Stairways should be prominent while elevators are conveniently located but less conspicuous, with an encouragement of stair use through thoughtful design.</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8.2 looks at providing activity infrastructure inside and outside buildings. To achieve this,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Provision of secure cycle parking at key destinations, with the inclusion of showers, lockers, bike maintenance equipment, and changing spaces.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Convenient cycle storage in homes to encourage cycling over driving, and the provision of parking for pushchairs and children’s scooters to promote active transportation for families.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All buildings should incorporate features such as wider doors, wheelchair-friendly spaces, handrails, adequate circulation space for those with limited mobility, and effective lighting.</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8.3 looks at utilising areas within and around buildings to support activity. To achieve this,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Develop informal areas to host a variety of physical activities.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 well-designed landscape plan can identify areas for outdoor gatherings, equipped with seating, planting, and pathways.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Covered spaces and shelters to extend the usability of outdoor areas throughout the year.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Consideration of office spaces to promote movement through features like standing desks and meeting rooms.</a:t>
            </a:r>
          </a:p>
          <a:p>
            <a:pPr marL="342900" lvl="0" indent="-342900">
              <a:lnSpc>
                <a:spcPct val="107000"/>
              </a:lnSpc>
              <a:spcAft>
                <a:spcPts val="800"/>
              </a:spcAft>
              <a:buFont typeface="Calibri" panose="020F0502020204030204" pitchFamily="34" charset="0"/>
              <a:buChar char="-"/>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Part 8.4 looks at considering how to repurpose valued local assets into new physical activity destinations. To achieve this Active Design guidance recommends:</a:t>
            </a:r>
          </a:p>
          <a:p>
            <a:pPr marL="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Transforming heritage buildings into valuable assets that encourage people to get out and be more physically active by creating heritage or art trails or new community spaces.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Repurposing old department stores as leisure destinations in town or city centres to save local landmarks.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Address accessibility issues in older buildings by making sensitive interventions to adapt them and their surroundings to modern requirements, supporting active travel without compromising their character.</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20</a:t>
            </a:fld>
            <a:endParaRPr lang="en-GB"/>
          </a:p>
        </p:txBody>
      </p:sp>
    </p:spTree>
    <p:extLst>
      <p:ext uri="{BB962C8B-B14F-4D97-AF65-F5344CB8AC3E}">
        <p14:creationId xmlns:p14="http://schemas.microsoft.com/office/powerpoint/2010/main" val="2228573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Calibri" panose="020F0502020204030204" pitchFamily="34" charset="0"/>
                <a:ea typeface="Calibri" panose="020F0502020204030204" pitchFamily="34" charset="0"/>
                <a:cs typeface="Times New Roman" panose="02020603050405020304" pitchFamily="18" charset="0"/>
              </a:rPr>
              <a:t>A short quiz which covers principles 5, 6, 7 and 8 which sit within theme 2 of the active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21</a:t>
            </a:fld>
            <a:endParaRPr lang="en-GB"/>
          </a:p>
        </p:txBody>
      </p:sp>
    </p:spTree>
    <p:extLst>
      <p:ext uri="{BB962C8B-B14F-4D97-AF65-F5344CB8AC3E}">
        <p14:creationId xmlns:p14="http://schemas.microsoft.com/office/powerpoint/2010/main" val="926437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correct answers 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(£2.1 billion)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22</a:t>
            </a:fld>
            <a:endParaRPr lang="en-GB"/>
          </a:p>
        </p:txBody>
      </p:sp>
    </p:spTree>
    <p:extLst>
      <p:ext uri="{BB962C8B-B14F-4D97-AF65-F5344CB8AC3E}">
        <p14:creationId xmlns:p14="http://schemas.microsoft.com/office/powerpoint/2010/main" val="3824989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Principle 9 aims for spaces and facilities to be effectively maintained and managed to support physical activity. These places should be monitored to understand how they are used and are flexible so they can be adapted as needed.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dirty="0">
                <a:effectLst/>
                <a:latin typeface="Arial" panose="020B0604020202020204" pitchFamily="34" charset="0"/>
                <a:ea typeface="Calibri" panose="020F0502020204030204" pitchFamily="34" charset="0"/>
                <a:cs typeface="Times New Roman" panose="02020603050405020304" pitchFamily="18" charset="0"/>
              </a:rPr>
              <a:t>This can be achieved by: </a:t>
            </a:r>
          </a:p>
          <a:p>
            <a:pPr indent="457200">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The next slides show how this can be done.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C41E9D1-85D3-41CA-8ACD-962E253E04EC}" type="slidenum">
              <a:rPr lang="en-GB" smtClean="0"/>
              <a:t>23</a:t>
            </a:fld>
            <a:endParaRPr lang="en-GB"/>
          </a:p>
        </p:txBody>
      </p:sp>
    </p:spTree>
    <p:extLst>
      <p:ext uri="{BB962C8B-B14F-4D97-AF65-F5344CB8AC3E}">
        <p14:creationId xmlns:p14="http://schemas.microsoft.com/office/powerpoint/2010/main" val="3544501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9.</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9.1 looks at managing and maintaining spaces to enable effective and efficient use. To achieve this, Active Design guidance recommends:</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Ensuring the attractiveness and safety of space to encourage people to engage in physical activities.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Optimise space management to target a diverse range of users.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Leverage school sports facilities for community use beyond school hours. </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9.2 looks at monitoring the effectiveness of active design interventions and the ability to make changes if circumstances have changed. To achieve this, Active Design guidance recommends: </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The evaluation of the effectiveness of active design interventions for their effectiveness and efficiency, making adjustments as need to accommodate users’ needs and address unintended usage.</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Flexible spaces that can be modified based on monitoring outcomes.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Ongoing evaluation to provide insights into long-term health impacts and the evolving characteristics, health profile, and demographic needs of the community.</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9.3 looks at the consideration of management and monitoring and how it will be funded at an early stage. To achieve this, Active Design guidance recommends:</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Spaces should be adaptable to changing community needs and highlights the incorporation of monitoring outcomes into the design process.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Funding management and maintenance outcomes into the design process, including monitoring physical activity interventions, should be secured early on. For example, through Section 106.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Explore alternatives to local authority management, such as involvement of sports clubs or developers.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Ongoing monitoring is recommended to ensure that the design continues to meet the needs of the targeted groups, with support from earlier engagement.</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24</a:t>
            </a:fld>
            <a:endParaRPr lang="en-GB"/>
          </a:p>
        </p:txBody>
      </p:sp>
    </p:spTree>
    <p:extLst>
      <p:ext uri="{BB962C8B-B14F-4D97-AF65-F5344CB8AC3E}">
        <p14:creationId xmlns:p14="http://schemas.microsoft.com/office/powerpoint/2010/main" val="4218232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Principle 10 aims for the provision of spaces and facilities which can help to improve physical activity should be supported by a commitment to activate them, encouraging people to be more physically active and increasing the awareness of activity opportunities within a community.</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indent="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This can be achieved by: </a:t>
            </a:r>
          </a:p>
          <a:p>
            <a:pPr indent="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Providing investment into activity promotion as well as provision itself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Make spaces social to form connections around physical activity.</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Use digital technology to promote and activate, as well as more traditional methods.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Encourage temporary uses and testing of ideas.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25</a:t>
            </a:fld>
            <a:endParaRPr lang="en-GB"/>
          </a:p>
        </p:txBody>
      </p:sp>
    </p:spTree>
    <p:extLst>
      <p:ext uri="{BB962C8B-B14F-4D97-AF65-F5344CB8AC3E}">
        <p14:creationId xmlns:p14="http://schemas.microsoft.com/office/powerpoint/2010/main" val="8220759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Design considerations which can aid in the delivery of principle 10.</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10.1 looks at providing investment into activity promotion as well as provision itself. To achieve this, Active Design guidance recommends:</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Considering the initial functioning of a space, using capital investment efficiently through programming, and engaging local stakeholders for activity programs.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Securing investment in projects through stewardship programs tied to major residential developments.</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10.2 looks at making spaces social to form connections around physical activity. To achieve this, Active Design guidance recommends:</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Sharing physical activity experiences with others can be a good way to make or maintain social connections which can help to reduce loneliness and foster community cohesion.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Space should be designed, and activity promoted with this in mind, providing spaces for people to gather, sit and chat before and after the activities.</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10.3 looks at using digital technology alongside traditional methods to promote physical activity. To achieve this, Active Design guidance recommends:</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Leveraging technology and social media for easy communication and encouragement of physical activity.</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Fitness and health tracking apps are highlighted to support informal activities, both individually and in groups.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Consider those without digital access for promoting local physical activities.</a:t>
            </a:r>
          </a:p>
          <a:p>
            <a:pPr marL="342900" lvl="0" indent="-342900">
              <a:lnSpc>
                <a:spcPct val="107000"/>
              </a:lnSpc>
              <a:spcAft>
                <a:spcPts val="800"/>
              </a:spcAft>
              <a:buFont typeface="Calibri" panose="020F0502020204030204" pitchFamily="34" charset="0"/>
              <a:buChar char="-"/>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00">
                <a:effectLst/>
                <a:latin typeface="Arial" panose="020B0604020202020204" pitchFamily="34" charset="0"/>
                <a:ea typeface="Calibri" panose="020F0502020204030204" pitchFamily="34" charset="0"/>
                <a:cs typeface="Times New Roman" panose="02020603050405020304" pitchFamily="18" charset="0"/>
              </a:rPr>
              <a:t>Part 10.4 looks at encouraging temporary uses and testing of ideas. To achieve this, Active Design guidance recommends:</a:t>
            </a:r>
          </a:p>
          <a:p>
            <a:pPr marL="457200">
              <a:lnSpc>
                <a:spcPct val="107000"/>
              </a:lnSpc>
              <a:spcAft>
                <a:spcPts val="800"/>
              </a:spcAft>
            </a:pP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The temporary use of spaces to promote specific sports or activities.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1800" kern="100">
                <a:effectLst/>
                <a:latin typeface="Arial" panose="020B0604020202020204" pitchFamily="34" charset="0"/>
                <a:ea typeface="Calibri" panose="020F0502020204030204" pitchFamily="34" charset="0"/>
                <a:cs typeface="Times New Roman" panose="02020603050405020304" pitchFamily="18" charset="0"/>
              </a:rPr>
              <a:t>Exploring temporary initiatives, such as prototyping and piloting, to effectively demonstrate the benefits of physical activity interventions without requiring significant investments.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26</a:t>
            </a:fld>
            <a:endParaRPr lang="en-GB"/>
          </a:p>
        </p:txBody>
      </p:sp>
    </p:spTree>
    <p:extLst>
      <p:ext uri="{BB962C8B-B14F-4D97-AF65-F5344CB8AC3E}">
        <p14:creationId xmlns:p14="http://schemas.microsoft.com/office/powerpoint/2010/main" val="15224109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a:effectLst/>
                <a:latin typeface="Arial" panose="020B0604020202020204" pitchFamily="34" charset="0"/>
                <a:ea typeface="Calibri" panose="020F0502020204030204" pitchFamily="34" charset="0"/>
                <a:cs typeface="Times New Roman" panose="02020603050405020304" pitchFamily="18" charset="0"/>
              </a:rPr>
              <a:t>A short quiz which covers principles 9 and 10 which sit within theme 3 of the active design guidance. </a:t>
            </a:r>
            <a:endPar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27</a:t>
            </a:fld>
            <a:endParaRPr lang="en-GB"/>
          </a:p>
        </p:txBody>
      </p:sp>
    </p:spTree>
    <p:extLst>
      <p:ext uri="{BB962C8B-B14F-4D97-AF65-F5344CB8AC3E}">
        <p14:creationId xmlns:p14="http://schemas.microsoft.com/office/powerpoint/2010/main" val="12638552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The correct answers are as follows: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GB" sz="1200" kern="10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All of these need to be considered at the outset to ensure an active design intervention is successful.</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GB" sz="1200" kern="10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B. The beauty of temporary uses is that they can implemented quickly and cheaply and are reversible if they don’t achieve want you want them to!</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fld id="{3C41E9D1-85D3-41CA-8ACD-962E253E04EC}" type="slidenum">
              <a:rPr lang="en-GB" smtClean="0"/>
              <a:t>28</a:t>
            </a:fld>
            <a:endParaRPr lang="en-GB"/>
          </a:p>
        </p:txBody>
      </p:sp>
    </p:spTree>
    <p:extLst>
      <p:ext uri="{BB962C8B-B14F-4D97-AF65-F5344CB8AC3E}">
        <p14:creationId xmlns:p14="http://schemas.microsoft.com/office/powerpoint/2010/main" val="1897942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1E072-5B43-0FDD-00E3-F8B7E74682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3ABA177-26B2-C582-E943-2690F8C2CD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27D3079-A17A-3C82-9217-6CDF71DE1378}"/>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5" name="Footer Placeholder 4">
            <a:extLst>
              <a:ext uri="{FF2B5EF4-FFF2-40B4-BE49-F238E27FC236}">
                <a16:creationId xmlns:a16="http://schemas.microsoft.com/office/drawing/2014/main" id="{61B88C3B-EDC9-FBAC-3D0B-732595D2AA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72BBA6-C0A7-3854-F33D-C0FA67F5CCD2}"/>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514696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D81F4-B5A0-030B-463E-8F0EA9C19BE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620355-5EB5-DCFA-65BB-67422A940E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951B4D-A4BB-CAB7-4BAE-30BD5174F1F8}"/>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5" name="Footer Placeholder 4">
            <a:extLst>
              <a:ext uri="{FF2B5EF4-FFF2-40B4-BE49-F238E27FC236}">
                <a16:creationId xmlns:a16="http://schemas.microsoft.com/office/drawing/2014/main" id="{062BD081-2612-AA90-DA8A-6E373669F3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6F3217-C1E2-075F-3247-764A0B53F7AF}"/>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920348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C6B7-9A67-47A5-0B03-D32ECAADF3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0C4F1D8-B727-72A4-75FA-02AF6F030C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0C2C40-3A44-6DD1-E22A-88915193EA1E}"/>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5" name="Footer Placeholder 4">
            <a:extLst>
              <a:ext uri="{FF2B5EF4-FFF2-40B4-BE49-F238E27FC236}">
                <a16:creationId xmlns:a16="http://schemas.microsoft.com/office/drawing/2014/main" id="{2F140986-DDD2-2E20-FD3D-6E0BF4F9D2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F9ACF8-4E3B-2FCC-A550-A4D46710BAEE}"/>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4192560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8E058-4D43-0FDD-18A1-11D7D1AD95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782EBC-6981-6318-1E33-E2A03B7686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CD32412-6E4D-806C-CB2D-8C19AA0C8C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91C3518-FAAC-3141-8F1E-E0F441F0EC52}"/>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6" name="Footer Placeholder 5">
            <a:extLst>
              <a:ext uri="{FF2B5EF4-FFF2-40B4-BE49-F238E27FC236}">
                <a16:creationId xmlns:a16="http://schemas.microsoft.com/office/drawing/2014/main" id="{88A2DBD6-921B-488A-E834-CD17E477B1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727AB0-F0C0-3BA1-E12C-1A80D2C1CF8B}"/>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1926421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66852-271D-0C95-C751-70599455073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EBF393-1035-551F-235E-A373AF9F3C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BE4D63-56D6-437F-465C-4C27DD44A5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3680E5B-4D5D-AE1A-D8C5-138B6BE2D5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8A7D79-F2B8-FC97-A944-6F7C610736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6B0FEB6-C00C-E620-9DF1-6983F2F01E8E}"/>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8" name="Footer Placeholder 7">
            <a:extLst>
              <a:ext uri="{FF2B5EF4-FFF2-40B4-BE49-F238E27FC236}">
                <a16:creationId xmlns:a16="http://schemas.microsoft.com/office/drawing/2014/main" id="{5A2E11D2-C496-10E1-151A-0B2461EA46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F2E143F-A8C9-E57A-EDC6-6A935AFBEE11}"/>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3322863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481A-4DF3-0AF5-6BD6-D298EE2AE6E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D5DB485-CC78-60D6-C34D-897C72D447B0}"/>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4" name="Footer Placeholder 3">
            <a:extLst>
              <a:ext uri="{FF2B5EF4-FFF2-40B4-BE49-F238E27FC236}">
                <a16:creationId xmlns:a16="http://schemas.microsoft.com/office/drawing/2014/main" id="{09E1CE4B-908F-28DD-35F7-868D275CDCB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FEE4FD1-2E8A-6C16-5BAC-75E9E1A22367}"/>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1893083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BC5CF-E8CA-43D4-945B-383A73269FF3}"/>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3" name="Footer Placeholder 2">
            <a:extLst>
              <a:ext uri="{FF2B5EF4-FFF2-40B4-BE49-F238E27FC236}">
                <a16:creationId xmlns:a16="http://schemas.microsoft.com/office/drawing/2014/main" id="{C8E93D39-35F7-30FB-3957-BE253E1F4B5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186C6D8-3A4A-D428-C9C5-CB2802C72084}"/>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4172356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EA013-E4AD-AEA9-B333-951F30E56E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00E894F-1D8F-E85D-DB3B-7294402A20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F64FD32-E9BD-40AC-3A6D-EE6DD18FBA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A6447C-8F91-70FE-361A-EC425E175533}"/>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6" name="Footer Placeholder 5">
            <a:extLst>
              <a:ext uri="{FF2B5EF4-FFF2-40B4-BE49-F238E27FC236}">
                <a16:creationId xmlns:a16="http://schemas.microsoft.com/office/drawing/2014/main" id="{E4981796-43A8-2A61-1264-437051A09C4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A2C88E-0902-B810-D1FB-3641EA3AA128}"/>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1652699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AAA26-710C-253A-9CEB-BFA1CE6BF4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DC2F6D-E507-C9C0-73C9-28F3535271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B54387-0A21-1A5F-3DED-23C5704344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2E3C41-1B67-3D7C-03BA-355ADB433F6B}"/>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6" name="Footer Placeholder 5">
            <a:extLst>
              <a:ext uri="{FF2B5EF4-FFF2-40B4-BE49-F238E27FC236}">
                <a16:creationId xmlns:a16="http://schemas.microsoft.com/office/drawing/2014/main" id="{D772785C-915B-CBBB-B3DC-CAA6B8DFF1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A2F854-CABA-AE23-2776-3CFDD42E6EB2}"/>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816639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BC16-EFCA-546D-F151-F8121861579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3A9BD10-ED89-93AE-5FFE-89740B95D9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305CC1-599B-D298-AAA9-61AD8C162783}"/>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5" name="Footer Placeholder 4">
            <a:extLst>
              <a:ext uri="{FF2B5EF4-FFF2-40B4-BE49-F238E27FC236}">
                <a16:creationId xmlns:a16="http://schemas.microsoft.com/office/drawing/2014/main" id="{F8D803CB-6567-FE72-4537-DFBDB9322F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CFC15C-FDFB-5A84-7F68-443C55D7CB7A}"/>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2499737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49B704-475A-9161-5DE9-247537574F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C5B35F-0EA3-870D-B193-F0DF9F0585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E993B3-8BFC-E786-CD00-FA7673A407B3}"/>
              </a:ext>
            </a:extLst>
          </p:cNvPr>
          <p:cNvSpPr>
            <a:spLocks noGrp="1"/>
          </p:cNvSpPr>
          <p:nvPr>
            <p:ph type="dt" sz="half" idx="10"/>
          </p:nvPr>
        </p:nvSpPr>
        <p:spPr/>
        <p:txBody>
          <a:bodyPr/>
          <a:lstStyle/>
          <a:p>
            <a:fld id="{91CBBDA0-22F0-40AD-AB8D-7112EFCDDF55}" type="datetimeFigureOut">
              <a:rPr lang="en-GB" smtClean="0"/>
              <a:t>04/12/2024</a:t>
            </a:fld>
            <a:endParaRPr lang="en-GB"/>
          </a:p>
        </p:txBody>
      </p:sp>
      <p:sp>
        <p:nvSpPr>
          <p:cNvPr id="5" name="Footer Placeholder 4">
            <a:extLst>
              <a:ext uri="{FF2B5EF4-FFF2-40B4-BE49-F238E27FC236}">
                <a16:creationId xmlns:a16="http://schemas.microsoft.com/office/drawing/2014/main" id="{D4442B3C-A2FD-B303-45A5-7C852ECE8F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F951D9-22D1-16BF-C03F-F15983542D20}"/>
              </a:ext>
            </a:extLst>
          </p:cNvPr>
          <p:cNvSpPr>
            <a:spLocks noGrp="1"/>
          </p:cNvSpPr>
          <p:nvPr>
            <p:ph type="sldNum" sz="quarter" idx="12"/>
          </p:nvPr>
        </p:nvSpPr>
        <p:spPr/>
        <p:txBody>
          <a:bodyPr/>
          <a:lstStyle/>
          <a:p>
            <a:fld id="{BE7B99B1-E5FB-4DCD-852C-39C03606FD23}" type="slidenum">
              <a:rPr lang="en-GB" smtClean="0"/>
              <a:t>‹#›</a:t>
            </a:fld>
            <a:endParaRPr lang="en-GB"/>
          </a:p>
        </p:txBody>
      </p:sp>
    </p:spTree>
    <p:extLst>
      <p:ext uri="{BB962C8B-B14F-4D97-AF65-F5344CB8AC3E}">
        <p14:creationId xmlns:p14="http://schemas.microsoft.com/office/powerpoint/2010/main" val="451969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FBF263-D890-A5FE-12BD-B309772194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8BD6CE2-EDFF-2A18-3094-0BE82F0821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1BCE8E-B2DA-868D-3FCC-1DC2FC96E3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CBBDA0-22F0-40AD-AB8D-7112EFCDDF55}" type="datetimeFigureOut">
              <a:rPr lang="en-GB" smtClean="0"/>
              <a:t>04/12/2024</a:t>
            </a:fld>
            <a:endParaRPr lang="en-GB"/>
          </a:p>
        </p:txBody>
      </p:sp>
      <p:sp>
        <p:nvSpPr>
          <p:cNvPr id="5" name="Footer Placeholder 4">
            <a:extLst>
              <a:ext uri="{FF2B5EF4-FFF2-40B4-BE49-F238E27FC236}">
                <a16:creationId xmlns:a16="http://schemas.microsoft.com/office/drawing/2014/main" id="{EAEF4201-812F-725D-582B-49CC2A4ACB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539D0A-1BDC-9E67-DE7B-5A71F71675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7B99B1-E5FB-4DCD-852C-39C03606FD23}" type="slidenum">
              <a:rPr lang="en-GB" smtClean="0"/>
              <a:t>‹#›</a:t>
            </a:fld>
            <a:endParaRPr lang="en-GB"/>
          </a:p>
        </p:txBody>
      </p:sp>
    </p:spTree>
    <p:extLst>
      <p:ext uri="{BB962C8B-B14F-4D97-AF65-F5344CB8AC3E}">
        <p14:creationId xmlns:p14="http://schemas.microsoft.com/office/powerpoint/2010/main" val="1122035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9.jpe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28.jpe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31.jpe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32.jpe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6B2C0FB-E05B-197E-9A64-198114F9D21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10" name="Title 1">
            <a:extLst>
              <a:ext uri="{FF2B5EF4-FFF2-40B4-BE49-F238E27FC236}">
                <a16:creationId xmlns:a16="http://schemas.microsoft.com/office/drawing/2014/main" id="{A90575A6-1BA7-DA04-D04F-2C39188FAA3D}"/>
              </a:ext>
            </a:extLst>
          </p:cNvPr>
          <p:cNvSpPr>
            <a:spLocks noGrp="1"/>
          </p:cNvSpPr>
          <p:nvPr>
            <p:ph type="ctrTitle"/>
          </p:nvPr>
        </p:nvSpPr>
        <p:spPr>
          <a:xfrm>
            <a:off x="1524000" y="1122363"/>
            <a:ext cx="9144000" cy="2387600"/>
          </a:xfrm>
        </p:spPr>
        <p:txBody>
          <a:bodyPr>
            <a:normAutofit/>
          </a:bodyPr>
          <a:lstStyle/>
          <a:p>
            <a:pPr>
              <a:lnSpc>
                <a:spcPct val="100000"/>
              </a:lnSpc>
            </a:pPr>
            <a:r>
              <a:rPr lang="en-GB" sz="4000" dirty="0"/>
              <a:t>Module 2</a:t>
            </a:r>
            <a:br>
              <a:rPr lang="en-GB" sz="4000" dirty="0"/>
            </a:br>
            <a:r>
              <a:rPr lang="en-GB" sz="4000" dirty="0"/>
              <a:t>The 10 Principles of Active Design in Detail</a:t>
            </a:r>
          </a:p>
        </p:txBody>
      </p:sp>
      <p:sp>
        <p:nvSpPr>
          <p:cNvPr id="11" name="Subtitle 2">
            <a:extLst>
              <a:ext uri="{FF2B5EF4-FFF2-40B4-BE49-F238E27FC236}">
                <a16:creationId xmlns:a16="http://schemas.microsoft.com/office/drawing/2014/main" id="{EAFDC412-CCEC-8DCC-E820-A1EE5C33EF7A}"/>
              </a:ext>
            </a:extLst>
          </p:cNvPr>
          <p:cNvSpPr>
            <a:spLocks noGrp="1"/>
          </p:cNvSpPr>
          <p:nvPr>
            <p:ph type="subTitle" idx="1"/>
          </p:nvPr>
        </p:nvSpPr>
        <p:spPr>
          <a:xfrm>
            <a:off x="2747230" y="4079875"/>
            <a:ext cx="6697539" cy="1655762"/>
          </a:xfrm>
        </p:spPr>
        <p:txBody>
          <a:bodyPr vert="horz" lIns="91440" tIns="45720" rIns="91440" bIns="45720" rtlCol="0" anchor="t">
            <a:normAutofit/>
          </a:bodyPr>
          <a:lstStyle/>
          <a:p>
            <a:pPr>
              <a:lnSpc>
                <a:spcPct val="100000"/>
              </a:lnSpc>
            </a:pPr>
            <a:r>
              <a:rPr lang="en-GB">
                <a:solidFill>
                  <a:schemeClr val="accent1"/>
                </a:solidFill>
              </a:rPr>
              <a:t>A deep dive into the principles of Active Design</a:t>
            </a:r>
          </a:p>
          <a:p>
            <a:pPr>
              <a:lnSpc>
                <a:spcPct val="100000"/>
              </a:lnSpc>
            </a:pPr>
            <a:endParaRPr lang="en-GB">
              <a:solidFill>
                <a:schemeClr val="accent1"/>
              </a:solidFill>
            </a:endParaRPr>
          </a:p>
        </p:txBody>
      </p:sp>
      <p:sp>
        <p:nvSpPr>
          <p:cNvPr id="2" name="Rectangle 1">
            <a:extLst>
              <a:ext uri="{FF2B5EF4-FFF2-40B4-BE49-F238E27FC236}">
                <a16:creationId xmlns:a16="http://schemas.microsoft.com/office/drawing/2014/main" id="{6DBE19EB-90C8-ADE8-32FD-64C200EEB94A}"/>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9561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E5198DC-0630-D62F-763D-0EA4458600C8}"/>
              </a:ext>
            </a:extLst>
          </p:cNvPr>
          <p:cNvSpPr>
            <a:spLocks noGrp="1"/>
          </p:cNvSpPr>
          <p:nvPr>
            <p:ph type="title"/>
          </p:nvPr>
        </p:nvSpPr>
        <p:spPr>
          <a:xfrm>
            <a:off x="801865" y="356600"/>
            <a:ext cx="10515600" cy="1325563"/>
          </a:xfrm>
        </p:spPr>
        <p:txBody>
          <a:bodyPr>
            <a:normAutofit/>
          </a:bodyPr>
          <a:lstStyle/>
          <a:p>
            <a:r>
              <a:rPr lang="en-GB" sz="4000" dirty="0"/>
              <a:t>The three themes of Active Design</a:t>
            </a:r>
          </a:p>
        </p:txBody>
      </p:sp>
      <p:pic>
        <p:nvPicPr>
          <p:cNvPr id="2" name="Picture 1" descr="Active Design themes and principles">
            <a:extLst>
              <a:ext uri="{FF2B5EF4-FFF2-40B4-BE49-F238E27FC236}">
                <a16:creationId xmlns:a16="http://schemas.microsoft.com/office/drawing/2014/main" id="{088102F0-59CD-EA40-2328-57F1331CD9E7}"/>
              </a:ext>
            </a:extLst>
          </p:cNvPr>
          <p:cNvPicPr>
            <a:picLocks noChangeAspect="1"/>
          </p:cNvPicPr>
          <p:nvPr/>
        </p:nvPicPr>
        <p:blipFill rotWithShape="1">
          <a:blip r:embed="rId3"/>
          <a:srcRect l="18948" r="16648"/>
          <a:stretch/>
        </p:blipFill>
        <p:spPr>
          <a:xfrm>
            <a:off x="3313349" y="1801009"/>
            <a:ext cx="5565301" cy="4047616"/>
          </a:xfrm>
          <a:prstGeom prst="rect">
            <a:avLst/>
          </a:prstGeom>
        </p:spPr>
      </p:pic>
      <p:pic>
        <p:nvPicPr>
          <p:cNvPr id="6" name="Picture 5">
            <a:extLst>
              <a:ext uri="{FF2B5EF4-FFF2-40B4-BE49-F238E27FC236}">
                <a16:creationId xmlns:a16="http://schemas.microsoft.com/office/drawing/2014/main" id="{64D2B69E-11DE-EE7C-D038-5880A172539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4" name="Rectangle 3">
            <a:extLst>
              <a:ext uri="{FF2B5EF4-FFF2-40B4-BE49-F238E27FC236}">
                <a16:creationId xmlns:a16="http://schemas.microsoft.com/office/drawing/2014/main" id="{F8C6FFDC-CECF-77D9-DA0F-9FD641100BE2}"/>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B76C4DCF-6A41-1A18-5F73-36FCF5AE51AF}"/>
              </a:ext>
            </a:extLst>
          </p:cNvPr>
          <p:cNvSpPr/>
          <p:nvPr/>
        </p:nvSpPr>
        <p:spPr>
          <a:xfrm>
            <a:off x="8878650" y="1979810"/>
            <a:ext cx="2887667" cy="1346200"/>
          </a:xfrm>
          <a:prstGeom prst="roundRect">
            <a:avLst/>
          </a:prstGeom>
          <a:solidFill>
            <a:srgbClr val="A456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0" algn="l" defTabSz="914400" rtl="0" eaLnBrk="1" fontAlgn="auto" latinLnBrk="0" hangingPunct="1">
              <a:lnSpc>
                <a:spcPct val="100000"/>
              </a:lnSpc>
              <a:spcBef>
                <a:spcPts val="0"/>
              </a:spcBef>
              <a:spcAft>
                <a:spcPts val="800"/>
              </a:spcAft>
              <a:buClrTx/>
              <a:buSzTx/>
              <a:buFontTx/>
              <a:buNone/>
              <a:tabLst/>
              <a:defRPr/>
            </a:pPr>
            <a:r>
              <a:rPr kumimoji="0" lang="en-GB" sz="1800" b="1" i="0" u="none" strike="noStrike" kern="100" cap="none" spc="0" normalizeH="0" baseline="0" noProof="0">
                <a:ln>
                  <a:noFill/>
                </a:ln>
                <a:solidFill>
                  <a:schemeClr val="bg1"/>
                </a:solidFill>
                <a:effectLst/>
                <a:uLnTx/>
                <a:uFillTx/>
                <a:latin typeface="Arial" panose="020B0604020202020204"/>
                <a:ea typeface="Calibri"/>
                <a:cs typeface="Times New Roman"/>
              </a:rPr>
              <a:t>Theme 1: </a:t>
            </a:r>
          </a:p>
          <a:p>
            <a:pPr marL="457200" marR="0" lvl="0" indent="0" algn="l" defTabSz="914400" rtl="0" eaLnBrk="1" fontAlgn="auto" latinLnBrk="0" hangingPunct="1">
              <a:lnSpc>
                <a:spcPct val="100000"/>
              </a:lnSpc>
              <a:spcBef>
                <a:spcPts val="0"/>
              </a:spcBef>
              <a:spcAft>
                <a:spcPts val="800"/>
              </a:spcAft>
              <a:buClrTx/>
              <a:buSzTx/>
              <a:buFontTx/>
              <a:buNone/>
              <a:tabLst/>
              <a:defRPr/>
            </a:pPr>
            <a:r>
              <a:rPr kumimoji="0" lang="en-GB" sz="1800" b="1" i="0" u="none" strike="noStrike" kern="100" cap="none" spc="0" normalizeH="0" baseline="0" noProof="0">
                <a:ln>
                  <a:noFill/>
                </a:ln>
                <a:solidFill>
                  <a:schemeClr val="bg1"/>
                </a:solidFill>
                <a:effectLst/>
                <a:uLnTx/>
                <a:uFillTx/>
                <a:latin typeface="Arial" panose="020B0604020202020204"/>
                <a:ea typeface="Calibri"/>
                <a:cs typeface="Times New Roman"/>
              </a:rPr>
              <a:t>Supporting active travel</a:t>
            </a:r>
            <a:endParaRPr kumimoji="0" lang="en-GB" sz="1800" b="1" i="0" u="none" strike="noStrike" kern="100" cap="none" spc="0" normalizeH="0" baseline="0" noProof="0">
              <a:ln>
                <a:noFill/>
              </a:ln>
              <a:solidFill>
                <a:schemeClr val="bg1"/>
              </a:solidFill>
              <a:effectLst/>
              <a:uLnTx/>
              <a:uFillTx/>
              <a:latin typeface="Arial" panose="020B0604020202020204"/>
              <a:ea typeface="Calibri" panose="020F0502020204030204" pitchFamily="34" charset="0"/>
              <a:cs typeface="Times New Roman" panose="02020603050405020304" pitchFamily="18" charset="0"/>
            </a:endParaRPr>
          </a:p>
        </p:txBody>
      </p:sp>
      <p:sp>
        <p:nvSpPr>
          <p:cNvPr id="29" name="Rectangle: Rounded Corners 28">
            <a:extLst>
              <a:ext uri="{FF2B5EF4-FFF2-40B4-BE49-F238E27FC236}">
                <a16:creationId xmlns:a16="http://schemas.microsoft.com/office/drawing/2014/main" id="{4086A99A-00FC-89D7-4534-4F48F54A80C8}"/>
              </a:ext>
            </a:extLst>
          </p:cNvPr>
          <p:cNvSpPr/>
          <p:nvPr/>
        </p:nvSpPr>
        <p:spPr>
          <a:xfrm>
            <a:off x="3502760" y="5958584"/>
            <a:ext cx="5186478" cy="791946"/>
          </a:xfrm>
          <a:prstGeom prst="roundRect">
            <a:avLst/>
          </a:prstGeom>
          <a:solidFill>
            <a:srgbClr val="E31C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0" algn="l" defTabSz="914400" rtl="0" eaLnBrk="1" fontAlgn="auto" latinLnBrk="0" hangingPunct="1">
              <a:lnSpc>
                <a:spcPct val="100000"/>
              </a:lnSpc>
              <a:spcBef>
                <a:spcPts val="0"/>
              </a:spcBef>
              <a:spcAft>
                <a:spcPts val="800"/>
              </a:spcAft>
              <a:buClrTx/>
              <a:buSzTx/>
              <a:buFontTx/>
              <a:buNone/>
              <a:tabLst/>
              <a:defRPr/>
            </a:pPr>
            <a:r>
              <a:rPr kumimoji="0" lang="en-GB" sz="1800" b="1" i="0" u="none" strike="noStrike" kern="100" cap="none" spc="0" normalizeH="0" baseline="0" noProof="0">
                <a:ln>
                  <a:noFill/>
                </a:ln>
                <a:solidFill>
                  <a:schemeClr val="bg1"/>
                </a:solidFill>
                <a:effectLst/>
                <a:uLnTx/>
                <a:uFillTx/>
                <a:latin typeface="Arial" panose="020B0604020202020204"/>
                <a:ea typeface="Calibri"/>
                <a:cs typeface="Times New Roman"/>
              </a:rPr>
              <a:t>Theme </a:t>
            </a:r>
            <a:r>
              <a:rPr lang="en-GB" sz="1800" b="1" kern="100">
                <a:solidFill>
                  <a:schemeClr val="bg1"/>
                </a:solidFill>
                <a:latin typeface="Arial" panose="020B0604020202020204"/>
                <a:ea typeface="Calibri"/>
                <a:cs typeface="Times New Roman"/>
              </a:rPr>
              <a:t>2</a:t>
            </a:r>
            <a:r>
              <a:rPr kumimoji="0" lang="en-GB" sz="1800" b="1" i="0" u="none" strike="noStrike" kern="100" cap="none" spc="0" normalizeH="0" baseline="0" noProof="0">
                <a:ln>
                  <a:noFill/>
                </a:ln>
                <a:solidFill>
                  <a:schemeClr val="bg1"/>
                </a:solidFill>
                <a:effectLst/>
                <a:uLnTx/>
                <a:uFillTx/>
                <a:latin typeface="Arial" panose="020B0604020202020204"/>
                <a:ea typeface="Calibri"/>
                <a:cs typeface="Times New Roman"/>
              </a:rPr>
              <a:t>: </a:t>
            </a:r>
          </a:p>
          <a:p>
            <a:pPr marL="457200" marR="0" lvl="0" indent="0" algn="l" defTabSz="914400" rtl="0" eaLnBrk="1" fontAlgn="auto" latinLnBrk="0" hangingPunct="1">
              <a:lnSpc>
                <a:spcPct val="100000"/>
              </a:lnSpc>
              <a:spcBef>
                <a:spcPts val="0"/>
              </a:spcBef>
              <a:spcAft>
                <a:spcPts val="800"/>
              </a:spcAft>
              <a:buClrTx/>
              <a:buSzTx/>
              <a:buFontTx/>
              <a:buNone/>
              <a:tabLst/>
              <a:defRPr/>
            </a:pPr>
            <a:r>
              <a:rPr kumimoji="0" lang="en-GB" sz="1800" b="1" i="0" u="none" strike="noStrike" kern="100" cap="none" spc="0" normalizeH="0" baseline="0" noProof="0">
                <a:ln>
                  <a:noFill/>
                </a:ln>
                <a:solidFill>
                  <a:schemeClr val="bg1"/>
                </a:solidFill>
                <a:effectLst/>
                <a:uLnTx/>
                <a:uFillTx/>
                <a:latin typeface="Arial" panose="020B0604020202020204"/>
                <a:ea typeface="Calibri"/>
                <a:cs typeface="Times New Roman"/>
              </a:rPr>
              <a:t>Active, High-Quality Places and Spaces</a:t>
            </a:r>
            <a:endParaRPr kumimoji="0" lang="en-GB" sz="1800" b="1" i="0" u="none" strike="noStrike" kern="100" cap="none" spc="0" normalizeH="0" baseline="0" noProof="0">
              <a:ln>
                <a:noFill/>
              </a:ln>
              <a:solidFill>
                <a:schemeClr val="bg1"/>
              </a:solidFill>
              <a:effectLst/>
              <a:uLnTx/>
              <a:uFillTx/>
              <a:latin typeface="Arial" panose="020B0604020202020204"/>
              <a:ea typeface="Calibri" panose="020F0502020204030204" pitchFamily="34" charset="0"/>
              <a:cs typeface="Times New Roman" panose="02020603050405020304" pitchFamily="18" charset="0"/>
            </a:endParaRPr>
          </a:p>
        </p:txBody>
      </p:sp>
      <p:sp>
        <p:nvSpPr>
          <p:cNvPr id="26" name="Rectangle: Rounded Corners 25">
            <a:extLst>
              <a:ext uri="{FF2B5EF4-FFF2-40B4-BE49-F238E27FC236}">
                <a16:creationId xmlns:a16="http://schemas.microsoft.com/office/drawing/2014/main" id="{1E5392C4-F900-7D5E-9948-9FC0A3CF11EB}"/>
              </a:ext>
            </a:extLst>
          </p:cNvPr>
          <p:cNvSpPr/>
          <p:nvPr/>
        </p:nvSpPr>
        <p:spPr>
          <a:xfrm>
            <a:off x="801865" y="1979810"/>
            <a:ext cx="2887667" cy="1346200"/>
          </a:xfrm>
          <a:prstGeom prst="roundRect">
            <a:avLst/>
          </a:prstGeom>
          <a:solidFill>
            <a:srgbClr val="0487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marR="0" lvl="0" indent="0" algn="l" defTabSz="914400" rtl="0" eaLnBrk="1" fontAlgn="auto" latinLnBrk="0" hangingPunct="1">
              <a:lnSpc>
                <a:spcPct val="100000"/>
              </a:lnSpc>
              <a:spcBef>
                <a:spcPts val="0"/>
              </a:spcBef>
              <a:spcAft>
                <a:spcPts val="800"/>
              </a:spcAft>
              <a:buClrTx/>
              <a:buSzTx/>
              <a:buFontTx/>
              <a:buNone/>
              <a:tabLst/>
              <a:defRPr/>
            </a:pPr>
            <a:r>
              <a:rPr kumimoji="0" lang="en-GB" sz="1800" b="1" i="0" u="none" strike="noStrike" kern="100" cap="none" spc="0" normalizeH="0" baseline="0" noProof="0">
                <a:ln>
                  <a:noFill/>
                </a:ln>
                <a:solidFill>
                  <a:schemeClr val="bg1"/>
                </a:solidFill>
                <a:effectLst/>
                <a:uLnTx/>
                <a:uFillTx/>
                <a:latin typeface="Arial" panose="020B0604020202020204"/>
                <a:ea typeface="Calibri"/>
                <a:cs typeface="Times New Roman"/>
              </a:rPr>
              <a:t>Theme 3: </a:t>
            </a:r>
          </a:p>
          <a:p>
            <a:pPr marL="457200" marR="0" lvl="0" indent="0" algn="l" defTabSz="914400" rtl="0" eaLnBrk="1" fontAlgn="auto" latinLnBrk="0" hangingPunct="1">
              <a:lnSpc>
                <a:spcPct val="100000"/>
              </a:lnSpc>
              <a:spcBef>
                <a:spcPts val="0"/>
              </a:spcBef>
              <a:spcAft>
                <a:spcPts val="800"/>
              </a:spcAft>
              <a:buClrTx/>
              <a:buSzTx/>
              <a:buFontTx/>
              <a:buNone/>
              <a:tabLst/>
              <a:defRPr/>
            </a:pPr>
            <a:r>
              <a:rPr kumimoji="0" lang="en-GB" sz="1800" b="1" i="0" u="none" strike="noStrike" kern="100" cap="none" spc="0" normalizeH="0" baseline="0" noProof="0">
                <a:ln>
                  <a:noFill/>
                </a:ln>
                <a:solidFill>
                  <a:schemeClr val="bg1"/>
                </a:solidFill>
                <a:effectLst/>
                <a:uLnTx/>
                <a:uFillTx/>
                <a:latin typeface="Arial" panose="020B0604020202020204"/>
                <a:ea typeface="Calibri"/>
                <a:cs typeface="Times New Roman"/>
              </a:rPr>
              <a:t>Creating and maintaining activity </a:t>
            </a:r>
            <a:endParaRPr kumimoji="0" lang="en-GB" sz="1800" b="1" i="0" u="none" strike="noStrike" kern="100" cap="none" spc="0" normalizeH="0" baseline="0" noProof="0">
              <a:ln>
                <a:noFill/>
              </a:ln>
              <a:solidFill>
                <a:schemeClr val="bg1"/>
              </a:solidFill>
              <a:effectLst/>
              <a:uLnTx/>
              <a:uFillTx/>
              <a:latin typeface="Arial" panose="020B060402020202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3031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4691FB-4515-B503-3E17-9F12C0B287C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Foundational Principle: activity for all</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1050324" y="2274179"/>
            <a:ext cx="5470792" cy="3633326"/>
          </a:xfrm>
        </p:spPr>
        <p:txBody>
          <a:bodyPr>
            <a:normAutofit fontScale="92500" lnSpcReduction="10000"/>
          </a:bodyPr>
          <a:lstStyle/>
          <a:p>
            <a:r>
              <a:rPr lang="en-GB" sz="2400"/>
              <a:t>Supporting physical activity for all.</a:t>
            </a:r>
          </a:p>
          <a:p>
            <a:pPr marL="0" indent="0">
              <a:buNone/>
            </a:pPr>
            <a:endParaRPr lang="en-GB" sz="2400"/>
          </a:p>
          <a:p>
            <a:r>
              <a:rPr lang="en-GB" sz="2400"/>
              <a:t>Must consider issues that affect  physical activity participation. </a:t>
            </a:r>
          </a:p>
          <a:p>
            <a:pPr marL="0" indent="0">
              <a:buNone/>
            </a:pPr>
            <a:endParaRPr lang="en-GB" sz="2400"/>
          </a:p>
          <a:p>
            <a:r>
              <a:rPr lang="en-GB" sz="2400"/>
              <a:t>We must therefore understand the needs of </a:t>
            </a:r>
            <a:r>
              <a:rPr lang="en-GB" sz="2400" u="sng"/>
              <a:t>all </a:t>
            </a:r>
            <a:r>
              <a:rPr lang="en-GB" sz="2400"/>
              <a:t>individuals. </a:t>
            </a:r>
          </a:p>
          <a:p>
            <a:pPr marL="0" indent="0">
              <a:buNone/>
            </a:pPr>
            <a:endParaRPr lang="en-GB" sz="2400"/>
          </a:p>
          <a:p>
            <a:r>
              <a:rPr lang="en-GB" sz="2400"/>
              <a:t>We can do this through an effective consultation process.  </a:t>
            </a:r>
          </a:p>
        </p:txBody>
      </p:sp>
      <p:pic>
        <p:nvPicPr>
          <p:cNvPr id="4" name="Picture 3">
            <a:extLst>
              <a:ext uri="{FF2B5EF4-FFF2-40B4-BE49-F238E27FC236}">
                <a16:creationId xmlns:a16="http://schemas.microsoft.com/office/drawing/2014/main" id="{1DE12080-82AD-39B2-F557-56D17E3075A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0" name="Picture 9">
            <a:extLst>
              <a:ext uri="{FF2B5EF4-FFF2-40B4-BE49-F238E27FC236}">
                <a16:creationId xmlns:a16="http://schemas.microsoft.com/office/drawing/2014/main" id="{F8C17CD7-3C0A-D3BD-83D7-3BB0CA33EEB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8326" y="314325"/>
            <a:ext cx="4381136" cy="1442286"/>
          </a:xfrm>
          <a:prstGeom prst="rect">
            <a:avLst/>
          </a:prstGeom>
        </p:spPr>
      </p:pic>
      <p:pic>
        <p:nvPicPr>
          <p:cNvPr id="9" name="Picture 8">
            <a:extLst>
              <a:ext uri="{FF2B5EF4-FFF2-40B4-BE49-F238E27FC236}">
                <a16:creationId xmlns:a16="http://schemas.microsoft.com/office/drawing/2014/main" id="{4BD49820-D925-4008-7512-FFAFD1A6BAA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515579" y="1078401"/>
            <a:ext cx="5196227" cy="5746133"/>
          </a:xfrm>
          <a:prstGeom prst="rect">
            <a:avLst/>
          </a:prstGeom>
        </p:spPr>
      </p:pic>
      <p:sp>
        <p:nvSpPr>
          <p:cNvPr id="2" name="Rectangle 1">
            <a:extLst>
              <a:ext uri="{FF2B5EF4-FFF2-40B4-BE49-F238E27FC236}">
                <a16:creationId xmlns:a16="http://schemas.microsoft.com/office/drawing/2014/main" id="{2EBC8505-D83A-176F-3DF0-A3F31ED0B80E}"/>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8910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CF7E4-CAB6-3393-629B-D1D46D05D76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Foundational Principle: activity for all (continued)</a:t>
            </a:r>
            <a:endParaRPr lang="en-GB" dirty="0"/>
          </a:p>
        </p:txBody>
      </p:sp>
      <p:sp>
        <p:nvSpPr>
          <p:cNvPr id="3" name="Content Placeholder 2">
            <a:extLst>
              <a:ext uri="{FF2B5EF4-FFF2-40B4-BE49-F238E27FC236}">
                <a16:creationId xmlns:a16="http://schemas.microsoft.com/office/drawing/2014/main" id="{C3137073-4240-0158-A128-95544A8E0AF4}"/>
              </a:ext>
            </a:extLst>
          </p:cNvPr>
          <p:cNvSpPr>
            <a:spLocks noGrp="1"/>
          </p:cNvSpPr>
          <p:nvPr>
            <p:ph sz="half" idx="1"/>
          </p:nvPr>
        </p:nvSpPr>
        <p:spPr>
          <a:xfrm>
            <a:off x="1032135" y="1961984"/>
            <a:ext cx="4957119" cy="4351338"/>
          </a:xfrm>
        </p:spPr>
        <p:txBody>
          <a:bodyPr>
            <a:normAutofit/>
          </a:bodyPr>
          <a:lstStyle/>
          <a:p>
            <a:pPr marL="0" indent="0">
              <a:buNone/>
            </a:pPr>
            <a:r>
              <a:rPr lang="en-GB" sz="2400"/>
              <a:t>To create active environments for everyone we must: </a:t>
            </a:r>
          </a:p>
          <a:p>
            <a:pPr marL="0" indent="0">
              <a:buNone/>
            </a:pPr>
            <a:endParaRPr lang="en-GB" sz="2400"/>
          </a:p>
          <a:p>
            <a:r>
              <a:rPr lang="en-GB" sz="2400"/>
              <a:t>Understand different experiences.</a:t>
            </a:r>
          </a:p>
          <a:p>
            <a:pPr marL="0" indent="0">
              <a:buNone/>
            </a:pPr>
            <a:endParaRPr lang="en-GB" sz="2400"/>
          </a:p>
          <a:p>
            <a:r>
              <a:rPr lang="en-GB" sz="2400"/>
              <a:t>Engage and listen actively.</a:t>
            </a:r>
          </a:p>
          <a:p>
            <a:pPr marL="0" indent="0">
              <a:buNone/>
            </a:pPr>
            <a:endParaRPr lang="en-GB" sz="2400"/>
          </a:p>
          <a:p>
            <a:r>
              <a:rPr lang="en-GB" sz="2400"/>
              <a:t>Use local data and evidence. </a:t>
            </a:r>
          </a:p>
        </p:txBody>
      </p:sp>
      <p:pic>
        <p:nvPicPr>
          <p:cNvPr id="5" name="Picture 4">
            <a:extLst>
              <a:ext uri="{FF2B5EF4-FFF2-40B4-BE49-F238E27FC236}">
                <a16:creationId xmlns:a16="http://schemas.microsoft.com/office/drawing/2014/main" id="{AE8D2922-4147-713B-8A9A-AECC769AAD7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0" name="Picture 9">
            <a:extLst>
              <a:ext uri="{FF2B5EF4-FFF2-40B4-BE49-F238E27FC236}">
                <a16:creationId xmlns:a16="http://schemas.microsoft.com/office/drawing/2014/main" id="{69C6475E-F920-45CC-2F57-D378595CD16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8326" y="314325"/>
            <a:ext cx="4381136" cy="1442286"/>
          </a:xfrm>
          <a:prstGeom prst="rect">
            <a:avLst/>
          </a:prstGeom>
        </p:spPr>
      </p:pic>
      <p:sp>
        <p:nvSpPr>
          <p:cNvPr id="6" name="TextBox 5">
            <a:extLst>
              <a:ext uri="{FF2B5EF4-FFF2-40B4-BE49-F238E27FC236}">
                <a16:creationId xmlns:a16="http://schemas.microsoft.com/office/drawing/2014/main" id="{1A3B74E5-F5AF-FB5E-6BEE-3EC960948EAA}"/>
              </a:ext>
              <a:ext uri="{C183D7F6-B498-43B3-948B-1728B52AA6E4}">
                <adec:decorative xmlns:adec="http://schemas.microsoft.com/office/drawing/2017/decorative" val="1"/>
              </a:ext>
            </a:extLst>
          </p:cNvPr>
          <p:cNvSpPr txBox="1"/>
          <p:nvPr/>
        </p:nvSpPr>
        <p:spPr>
          <a:xfrm rot="16200000">
            <a:off x="10951761" y="5620029"/>
            <a:ext cx="2214332" cy="261610"/>
          </a:xfrm>
          <a:prstGeom prst="rect">
            <a:avLst/>
          </a:prstGeom>
          <a:noFill/>
        </p:spPr>
        <p:txBody>
          <a:bodyPr wrap="square" rtlCol="0">
            <a:spAutoFit/>
          </a:bodyPr>
          <a:lstStyle/>
          <a:p>
            <a:r>
              <a:rPr lang="en-GB" sz="1100">
                <a:solidFill>
                  <a:schemeClr val="bg1"/>
                </a:solidFill>
              </a:rPr>
              <a:t>Image: © Sport England</a:t>
            </a:r>
          </a:p>
        </p:txBody>
      </p:sp>
      <p:grpSp>
        <p:nvGrpSpPr>
          <p:cNvPr id="13" name="Group 12">
            <a:extLst>
              <a:ext uri="{FF2B5EF4-FFF2-40B4-BE49-F238E27FC236}">
                <a16:creationId xmlns:a16="http://schemas.microsoft.com/office/drawing/2014/main" id="{A9FB3098-3EDF-B6A9-CE43-48E95E614B59}"/>
              </a:ext>
              <a:ext uri="{C183D7F6-B498-43B3-948B-1728B52AA6E4}">
                <adec:decorative xmlns:adec="http://schemas.microsoft.com/office/drawing/2017/decorative" val="1"/>
              </a:ext>
            </a:extLst>
          </p:cNvPr>
          <p:cNvGrpSpPr/>
          <p:nvPr/>
        </p:nvGrpSpPr>
        <p:grpSpPr>
          <a:xfrm>
            <a:off x="5989254" y="2192055"/>
            <a:ext cx="6289282" cy="4665945"/>
            <a:chOff x="5989254" y="2192055"/>
            <a:chExt cx="6289282" cy="4665945"/>
          </a:xfrm>
        </p:grpSpPr>
        <p:pic>
          <p:nvPicPr>
            <p:cNvPr id="7" name="Picture 6" descr="A person and person walking on a bridge&#10;&#10;Description automatically generated">
              <a:extLst>
                <a:ext uri="{FF2B5EF4-FFF2-40B4-BE49-F238E27FC236}">
                  <a16:creationId xmlns:a16="http://schemas.microsoft.com/office/drawing/2014/main" id="{C4493E46-8298-BD90-39F2-3D72903C7F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9254" y="2192055"/>
              <a:ext cx="6192413" cy="4665945"/>
            </a:xfrm>
            <a:prstGeom prst="rect">
              <a:avLst/>
            </a:prstGeom>
          </p:spPr>
        </p:pic>
        <p:sp>
          <p:nvSpPr>
            <p:cNvPr id="9" name="TextBox 8">
              <a:extLst>
                <a:ext uri="{FF2B5EF4-FFF2-40B4-BE49-F238E27FC236}">
                  <a16:creationId xmlns:a16="http://schemas.microsoft.com/office/drawing/2014/main" id="{903E2D73-CCCC-43A1-EFE6-6A64592EC14A}"/>
                </a:ext>
              </a:extLst>
            </p:cNvPr>
            <p:cNvSpPr txBox="1"/>
            <p:nvPr/>
          </p:nvSpPr>
          <p:spPr>
            <a:xfrm>
              <a:off x="11839318" y="3976790"/>
              <a:ext cx="439218" cy="2881210"/>
            </a:xfrm>
            <a:prstGeom prst="rect">
              <a:avLst/>
            </a:prstGeom>
            <a:noFill/>
          </p:spPr>
          <p:txBody>
            <a:bodyPr vert="vert270" wrap="square" rtlCol="0">
              <a:spAutoFit/>
            </a:bodyPr>
            <a:lstStyle/>
            <a:p>
              <a:r>
                <a:rPr lang="en-GB" sz="1100" err="1">
                  <a:solidFill>
                    <a:schemeClr val="bg1"/>
                  </a:solidFill>
                </a:rPr>
                <a:t>Image@In-Press</a:t>
              </a:r>
              <a:r>
                <a:rPr lang="en-GB" sz="1100">
                  <a:solidFill>
                    <a:schemeClr val="bg1"/>
                  </a:solidFill>
                </a:rPr>
                <a:t> Photography</a:t>
              </a:r>
            </a:p>
          </p:txBody>
        </p:sp>
      </p:grpSp>
      <p:sp>
        <p:nvSpPr>
          <p:cNvPr id="4" name="Rectangle 3">
            <a:extLst>
              <a:ext uri="{FF2B5EF4-FFF2-40B4-BE49-F238E27FC236}">
                <a16:creationId xmlns:a16="http://schemas.microsoft.com/office/drawing/2014/main" id="{0E3A1B08-734F-A9ED-009E-393A14D18406}"/>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5679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53C7D0-61ED-5223-83CE-344E3D41524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2: walkable communities</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1071368" y="3038244"/>
            <a:ext cx="5181600" cy="2317225"/>
          </a:xfrm>
        </p:spPr>
        <p:txBody>
          <a:bodyPr vert="horz" lIns="91440" tIns="45720" rIns="91440" bIns="45720" rtlCol="0" anchor="t">
            <a:normAutofit/>
          </a:bodyPr>
          <a:lstStyle/>
          <a:p>
            <a:pPr marL="0" indent="0">
              <a:buNone/>
            </a:pPr>
            <a:r>
              <a:rPr lang="en-GB" sz="2400"/>
              <a:t>Aim: facilities</a:t>
            </a:r>
            <a:r>
              <a:rPr lang="en-GB" sz="2400">
                <a:effectLst/>
                <a:ea typeface="Calibri" panose="020F0502020204030204" pitchFamily="34" charset="0"/>
              </a:rPr>
              <a:t> for daily essentials and recreation should be within easy reach of each other by active travel means, making it more likely that people will make the journey by using active travel modes.</a:t>
            </a:r>
            <a:endParaRPr lang="en-GB" sz="2400"/>
          </a:p>
        </p:txBody>
      </p:sp>
      <p:pic>
        <p:nvPicPr>
          <p:cNvPr id="4" name="Picture 3">
            <a:extLst>
              <a:ext uri="{FF2B5EF4-FFF2-40B4-BE49-F238E27FC236}">
                <a16:creationId xmlns:a16="http://schemas.microsoft.com/office/drawing/2014/main" id="{83BB1B47-BF4C-A408-C10E-3D02BDA1EFB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0" name="Picture 9">
            <a:extLst>
              <a:ext uri="{FF2B5EF4-FFF2-40B4-BE49-F238E27FC236}">
                <a16:creationId xmlns:a16="http://schemas.microsoft.com/office/drawing/2014/main" id="{82E0CEC6-E081-E56C-A2CD-7E34711448F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4400" y="314326"/>
            <a:ext cx="5495537" cy="1414236"/>
          </a:xfrm>
          <a:prstGeom prst="rect">
            <a:avLst/>
          </a:prstGeom>
        </p:spPr>
      </p:pic>
      <p:sp>
        <p:nvSpPr>
          <p:cNvPr id="11" name="TextBox 10">
            <a:extLst>
              <a:ext uri="{FF2B5EF4-FFF2-40B4-BE49-F238E27FC236}">
                <a16:creationId xmlns:a16="http://schemas.microsoft.com/office/drawing/2014/main" id="{49C77879-F690-2DD3-9861-2FC55CF7C7F9}"/>
              </a:ext>
              <a:ext uri="{C183D7F6-B498-43B3-948B-1728B52AA6E4}">
                <adec:decorative xmlns:adec="http://schemas.microsoft.com/office/drawing/2017/decorative" val="1"/>
              </a:ext>
            </a:extLst>
          </p:cNvPr>
          <p:cNvSpPr txBox="1"/>
          <p:nvPr/>
        </p:nvSpPr>
        <p:spPr>
          <a:xfrm rot="16200000">
            <a:off x="11097993" y="5763993"/>
            <a:ext cx="1926404" cy="261610"/>
          </a:xfrm>
          <a:prstGeom prst="rect">
            <a:avLst/>
          </a:prstGeom>
          <a:noFill/>
        </p:spPr>
        <p:txBody>
          <a:bodyPr wrap="square">
            <a:spAutoFit/>
          </a:bodyPr>
          <a:lstStyle/>
          <a:p>
            <a:r>
              <a:rPr lang="en-GB" sz="1100">
                <a:solidFill>
                  <a:schemeClr val="bg1"/>
                </a:solidFill>
              </a:rPr>
              <a:t>Image: © Sport England</a:t>
            </a:r>
          </a:p>
        </p:txBody>
      </p:sp>
      <p:pic>
        <p:nvPicPr>
          <p:cNvPr id="15" name="Content Placeholder 14">
            <a:extLst>
              <a:ext uri="{FF2B5EF4-FFF2-40B4-BE49-F238E27FC236}">
                <a16:creationId xmlns:a16="http://schemas.microsoft.com/office/drawing/2014/main" id="{5EC773C3-2185-66FB-A408-DEF6E75475ED}"/>
              </a:ext>
              <a:ext uri="{C183D7F6-B498-43B3-948B-1728B52AA6E4}">
                <adec:decorative xmlns:adec="http://schemas.microsoft.com/office/drawing/2017/decorative" val="1"/>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rcRect l="-891" t="35463" r="891" b="5163"/>
          <a:stretch/>
        </p:blipFill>
        <p:spPr>
          <a:xfrm>
            <a:off x="6667928" y="1938130"/>
            <a:ext cx="5524072" cy="4919870"/>
          </a:xfrm>
        </p:spPr>
      </p:pic>
      <p:sp>
        <p:nvSpPr>
          <p:cNvPr id="18" name="TextBox 17">
            <a:extLst>
              <a:ext uri="{FF2B5EF4-FFF2-40B4-BE49-F238E27FC236}">
                <a16:creationId xmlns:a16="http://schemas.microsoft.com/office/drawing/2014/main" id="{77D921E6-19B4-9F54-D7CC-328377C896EF}"/>
              </a:ext>
              <a:ext uri="{C183D7F6-B498-43B3-948B-1728B52AA6E4}">
                <adec:decorative xmlns:adec="http://schemas.microsoft.com/office/drawing/2017/decorative" val="1"/>
              </a:ext>
            </a:extLst>
          </p:cNvPr>
          <p:cNvSpPr txBox="1"/>
          <p:nvPr/>
        </p:nvSpPr>
        <p:spPr>
          <a:xfrm rot="16200000">
            <a:off x="10912365" y="5620154"/>
            <a:ext cx="2214081" cy="261610"/>
          </a:xfrm>
          <a:prstGeom prst="rect">
            <a:avLst/>
          </a:prstGeom>
          <a:noFill/>
        </p:spPr>
        <p:txBody>
          <a:bodyPr wrap="square">
            <a:spAutoFit/>
          </a:bodyPr>
          <a:lstStyle/>
          <a:p>
            <a:r>
              <a:rPr lang="en-GB" sz="1100">
                <a:solidFill>
                  <a:schemeClr val="bg1"/>
                </a:solidFill>
              </a:rPr>
              <a:t>Image: © David Lock Associates</a:t>
            </a:r>
          </a:p>
        </p:txBody>
      </p:sp>
      <p:sp>
        <p:nvSpPr>
          <p:cNvPr id="2" name="Rectangle 1">
            <a:extLst>
              <a:ext uri="{FF2B5EF4-FFF2-40B4-BE49-F238E27FC236}">
                <a16:creationId xmlns:a16="http://schemas.microsoft.com/office/drawing/2014/main" id="{35341AC8-FEB6-16CE-ACC5-FA7A7D1219EF}"/>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4217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8B428-FC94-19F5-EB9D-0680879FF3C0}"/>
              </a:ext>
            </a:extLst>
          </p:cNvPr>
          <p:cNvSpPr>
            <a:spLocks noGrp="1"/>
          </p:cNvSpPr>
          <p:nvPr>
            <p:ph type="title"/>
          </p:nvPr>
        </p:nvSpPr>
        <p:spPr>
          <a:xfrm>
            <a:off x="838200" y="-1325563"/>
            <a:ext cx="10515600" cy="1325563"/>
          </a:xfrm>
        </p:spPr>
        <p:txBody>
          <a:bodyPr vert="horz" lIns="91440" tIns="45720" rIns="91440" bIns="45720" rtlCol="0" anchor="b">
            <a:normAutofit fontScale="9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t>Principle 2: walkable communities </a:t>
            </a:r>
            <a:r>
              <a:rPr lang="en-US" sz="4400" kern="1200" dirty="0">
                <a:solidFill>
                  <a:schemeClr val="tx1"/>
                </a:solidFill>
                <a:effectLst/>
                <a:latin typeface="+mj-lt"/>
                <a:ea typeface="+mj-ea"/>
                <a:cs typeface="+mj-cs"/>
              </a:rPr>
              <a:t>(continued)</a:t>
            </a:r>
            <a:endParaRPr lang="en-GB" dirty="0">
              <a:effectLst/>
            </a:endParaRPr>
          </a:p>
          <a:p>
            <a:r>
              <a:rPr lang="en-GB" sz="2400" dirty="0"/>
              <a:t>2.1 	Locating facilities jobs and 	homes close to each other.</a:t>
            </a:r>
            <a:endParaRPr lang="en-GB" dirty="0"/>
          </a:p>
        </p:txBody>
      </p:sp>
      <p:pic>
        <p:nvPicPr>
          <p:cNvPr id="6" name="Picture 5">
            <a:extLst>
              <a:ext uri="{FF2B5EF4-FFF2-40B4-BE49-F238E27FC236}">
                <a16:creationId xmlns:a16="http://schemas.microsoft.com/office/drawing/2014/main" id="{98BA2215-B190-876E-411E-4D748483876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2627" y="2290970"/>
            <a:ext cx="6089372" cy="4567030"/>
          </a:xfrm>
          <a:prstGeom prst="rect">
            <a:avLst/>
          </a:prstGeom>
        </p:spPr>
      </p:pic>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21027" y="2330951"/>
            <a:ext cx="5181600" cy="3660775"/>
          </a:xfrm>
        </p:spPr>
        <p:txBody>
          <a:bodyPr>
            <a:normAutofit/>
          </a:bodyPr>
          <a:lstStyle/>
          <a:p>
            <a:pPr marL="0" indent="0" defTabSz="542925">
              <a:buNone/>
            </a:pPr>
            <a:r>
              <a:rPr lang="en-GB" sz="2400"/>
              <a:t>2.2 	Promoting the active travel 	choice.</a:t>
            </a:r>
          </a:p>
          <a:p>
            <a:pPr marL="0" indent="0" defTabSz="542925">
              <a:buNone/>
            </a:pPr>
            <a:r>
              <a:rPr lang="en-GB" sz="2400"/>
              <a:t>2.3 	Using filtered permeability to 	make it easier to use active 	travel rather than driving.</a:t>
            </a:r>
          </a:p>
          <a:p>
            <a:pPr marL="0" indent="0" defTabSz="542925">
              <a:buNone/>
            </a:pPr>
            <a:r>
              <a:rPr lang="en-GB" sz="2400"/>
              <a:t>2.4 	Utilising residential and 	employment travel planning.</a:t>
            </a:r>
          </a:p>
        </p:txBody>
      </p:sp>
      <p:pic>
        <p:nvPicPr>
          <p:cNvPr id="5" name="Picture 4">
            <a:extLst>
              <a:ext uri="{FF2B5EF4-FFF2-40B4-BE49-F238E27FC236}">
                <a16:creationId xmlns:a16="http://schemas.microsoft.com/office/drawing/2014/main" id="{8EC37BAE-A2C6-05D8-55A3-609AA32955B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9" name="Picture 8">
            <a:extLst>
              <a:ext uri="{FF2B5EF4-FFF2-40B4-BE49-F238E27FC236}">
                <a16:creationId xmlns:a16="http://schemas.microsoft.com/office/drawing/2014/main" id="{44028183-FC26-F66A-B801-393987D8426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4400" y="314326"/>
            <a:ext cx="5495537" cy="1414236"/>
          </a:xfrm>
          <a:prstGeom prst="rect">
            <a:avLst/>
          </a:prstGeom>
        </p:spPr>
      </p:pic>
      <p:sp>
        <p:nvSpPr>
          <p:cNvPr id="12" name="TextBox 11">
            <a:extLst>
              <a:ext uri="{FF2B5EF4-FFF2-40B4-BE49-F238E27FC236}">
                <a16:creationId xmlns:a16="http://schemas.microsoft.com/office/drawing/2014/main" id="{9A301578-DF8A-0FA4-B788-A817170D6045}"/>
              </a:ext>
              <a:ext uri="{C183D7F6-B498-43B3-948B-1728B52AA6E4}">
                <adec:decorative xmlns:adec="http://schemas.microsoft.com/office/drawing/2017/decorative" val="1"/>
              </a:ext>
            </a:extLst>
          </p:cNvPr>
          <p:cNvSpPr txBox="1"/>
          <p:nvPr/>
        </p:nvSpPr>
        <p:spPr>
          <a:xfrm rot="16200000">
            <a:off x="10585234" y="5251234"/>
            <a:ext cx="2951923" cy="261610"/>
          </a:xfrm>
          <a:prstGeom prst="rect">
            <a:avLst/>
          </a:prstGeom>
          <a:noFill/>
        </p:spPr>
        <p:txBody>
          <a:bodyPr wrap="square">
            <a:spAutoFit/>
          </a:bodyPr>
          <a:lstStyle/>
          <a:p>
            <a:r>
              <a:rPr lang="en-GB" sz="1100">
                <a:solidFill>
                  <a:schemeClr val="bg1"/>
                </a:solidFill>
              </a:rPr>
              <a:t>Image: © David Lock Associates</a:t>
            </a:r>
          </a:p>
        </p:txBody>
      </p:sp>
      <p:sp>
        <p:nvSpPr>
          <p:cNvPr id="4" name="Rectangle 3">
            <a:extLst>
              <a:ext uri="{FF2B5EF4-FFF2-40B4-BE49-F238E27FC236}">
                <a16:creationId xmlns:a16="http://schemas.microsoft.com/office/drawing/2014/main" id="{E09E6F11-BDAA-DF1B-B19E-4843F1C6ACB9}"/>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9867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910B77-6E5E-BA26-7874-3E06CFD4814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3: providing connected active travel routes</a:t>
            </a:r>
            <a:endParaRPr lang="en-GB" dirty="0"/>
          </a:p>
        </p:txBody>
      </p:sp>
      <p:pic>
        <p:nvPicPr>
          <p:cNvPr id="9" name="Picture 8">
            <a:extLst>
              <a:ext uri="{FF2B5EF4-FFF2-40B4-BE49-F238E27FC236}">
                <a16:creationId xmlns:a16="http://schemas.microsoft.com/office/drawing/2014/main" id="{08E0D0AA-8E10-E956-734A-9285AD9F5D6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19510"/>
          <a:stretch/>
        </p:blipFill>
        <p:spPr>
          <a:xfrm>
            <a:off x="6399087" y="2059969"/>
            <a:ext cx="5792913" cy="4798031"/>
          </a:xfrm>
          <a:prstGeom prst="rect">
            <a:avLst/>
          </a:prstGeom>
        </p:spPr>
      </p:pic>
      <p:sp>
        <p:nvSpPr>
          <p:cNvPr id="6" name="Content Placeholder 2">
            <a:extLst>
              <a:ext uri="{FF2B5EF4-FFF2-40B4-BE49-F238E27FC236}">
                <a16:creationId xmlns:a16="http://schemas.microsoft.com/office/drawing/2014/main" id="{0995C9A7-E9DC-47C1-16A7-06B48A209359}"/>
              </a:ext>
            </a:extLst>
          </p:cNvPr>
          <p:cNvSpPr>
            <a:spLocks noGrp="1"/>
          </p:cNvSpPr>
          <p:nvPr>
            <p:ph sz="half" idx="1"/>
          </p:nvPr>
        </p:nvSpPr>
        <p:spPr>
          <a:xfrm>
            <a:off x="914400" y="2059969"/>
            <a:ext cx="5181600" cy="3497606"/>
          </a:xfrm>
        </p:spPr>
        <p:txBody>
          <a:bodyPr vert="horz" lIns="91440" tIns="45720" rIns="91440" bIns="45720" rtlCol="0" anchor="t">
            <a:normAutofit/>
          </a:bodyPr>
          <a:lstStyle/>
          <a:p>
            <a:pPr marL="0" indent="0">
              <a:lnSpc>
                <a:spcPct val="107000"/>
              </a:lnSpc>
              <a:spcAft>
                <a:spcPts val="800"/>
              </a:spcAft>
              <a:buNone/>
            </a:pPr>
            <a:r>
              <a:rPr lang="en-GB" sz="2400"/>
              <a:t>Aim: </a:t>
            </a:r>
            <a:r>
              <a:rPr lang="en-GB" sz="2400">
                <a:cs typeface="Calibri"/>
              </a:rPr>
              <a:t>t</a:t>
            </a:r>
            <a:r>
              <a:rPr lang="en-GB" sz="2400">
                <a:cs typeface="Times New Roman"/>
              </a:rPr>
              <a:t>o</a:t>
            </a:r>
            <a:r>
              <a:rPr lang="en-GB" sz="2400">
                <a:effectLst/>
                <a:ea typeface="Calibri" panose="020F0502020204030204" pitchFamily="34" charset="0"/>
                <a:cs typeface="Times New Roman"/>
              </a:rPr>
              <a:t> create a seamless and </a:t>
            </a:r>
            <a:r>
              <a:rPr lang="en-GB" sz="2400">
                <a:ea typeface="Calibri" panose="020F0502020204030204" pitchFamily="34" charset="0"/>
                <a:cs typeface="Times New Roman"/>
              </a:rPr>
              <a:t>easy-to-navigate</a:t>
            </a:r>
            <a:r>
              <a:rPr lang="en-GB" sz="2400">
                <a:effectLst/>
                <a:ea typeface="Calibri" panose="020F0502020204030204" pitchFamily="34" charset="0"/>
                <a:cs typeface="Times New Roman"/>
              </a:rPr>
              <a:t> network that promotes active travel. </a:t>
            </a:r>
          </a:p>
          <a:p>
            <a:pPr marL="0" indent="0">
              <a:lnSpc>
                <a:spcPct val="107000"/>
              </a:lnSpc>
              <a:spcAft>
                <a:spcPts val="800"/>
              </a:spcAft>
              <a:buNone/>
            </a:pPr>
            <a:r>
              <a:rPr lang="en-GB" sz="2400">
                <a:effectLst/>
                <a:ea typeface="Calibri" panose="020F0502020204030204" pitchFamily="34" charset="0"/>
                <a:cs typeface="Times New Roman"/>
              </a:rPr>
              <a:t>This involves connecting places in a way that’s safe, convenient, and appealing to people of all ages and abilities.</a:t>
            </a:r>
          </a:p>
        </p:txBody>
      </p:sp>
      <p:pic>
        <p:nvPicPr>
          <p:cNvPr id="4" name="Picture 3">
            <a:extLst>
              <a:ext uri="{FF2B5EF4-FFF2-40B4-BE49-F238E27FC236}">
                <a16:creationId xmlns:a16="http://schemas.microsoft.com/office/drawing/2014/main" id="{D0434193-EC66-5CB1-247C-2ACF6AFF0F7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3" name="TextBox 2">
            <a:extLst>
              <a:ext uri="{FF2B5EF4-FFF2-40B4-BE49-F238E27FC236}">
                <a16:creationId xmlns:a16="http://schemas.microsoft.com/office/drawing/2014/main" id="{32ACD9B6-548F-8730-D2C4-296C701FCE26}"/>
              </a:ext>
              <a:ext uri="{C183D7F6-B498-43B3-948B-1728B52AA6E4}">
                <adec:decorative xmlns:adec="http://schemas.microsoft.com/office/drawing/2017/decorative" val="1"/>
              </a:ext>
            </a:extLst>
          </p:cNvPr>
          <p:cNvSpPr txBox="1"/>
          <p:nvPr/>
        </p:nvSpPr>
        <p:spPr>
          <a:xfrm rot="16200000">
            <a:off x="10954029" y="5620029"/>
            <a:ext cx="2214332" cy="261610"/>
          </a:xfrm>
          <a:prstGeom prst="rect">
            <a:avLst/>
          </a:prstGeom>
          <a:noFill/>
        </p:spPr>
        <p:txBody>
          <a:bodyPr wrap="square" rtlCol="0">
            <a:spAutoFit/>
          </a:bodyPr>
          <a:lstStyle/>
          <a:p>
            <a:r>
              <a:rPr lang="en-GB" sz="1100">
                <a:solidFill>
                  <a:schemeClr val="bg1"/>
                </a:solidFill>
              </a:rPr>
              <a:t>Image: © Urban &amp; Civic</a:t>
            </a:r>
          </a:p>
        </p:txBody>
      </p:sp>
      <p:pic>
        <p:nvPicPr>
          <p:cNvPr id="11" name="Picture 10">
            <a:extLst>
              <a:ext uri="{FF2B5EF4-FFF2-40B4-BE49-F238E27FC236}">
                <a16:creationId xmlns:a16="http://schemas.microsoft.com/office/drawing/2014/main" id="{A12C11A3-A28F-CD4E-EE93-F10E7DC854A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93826" y="314325"/>
            <a:ext cx="4962046" cy="1348544"/>
          </a:xfrm>
          <a:prstGeom prst="rect">
            <a:avLst/>
          </a:prstGeom>
        </p:spPr>
      </p:pic>
      <p:sp>
        <p:nvSpPr>
          <p:cNvPr id="2" name="Rectangle 1">
            <a:extLst>
              <a:ext uri="{FF2B5EF4-FFF2-40B4-BE49-F238E27FC236}">
                <a16:creationId xmlns:a16="http://schemas.microsoft.com/office/drawing/2014/main" id="{35B3DC23-AF39-8F0A-5DC0-B517E672E86C}"/>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44110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E18AC-ABBD-C7BF-7A57-677EAAE1D73B}"/>
              </a:ext>
            </a:extLst>
          </p:cNvPr>
          <p:cNvSpPr>
            <a:spLocks noGrp="1"/>
          </p:cNvSpPr>
          <p:nvPr>
            <p:ph type="title"/>
          </p:nvPr>
        </p:nvSpPr>
        <p:spPr>
          <a:xfrm>
            <a:off x="838200" y="-1325563"/>
            <a:ext cx="10515600" cy="1325563"/>
          </a:xfr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t>Principle 3: providing connected active travel routes </a:t>
            </a:r>
            <a:r>
              <a:rPr lang="en-US" sz="4400" kern="1200" dirty="0">
                <a:solidFill>
                  <a:schemeClr val="tx1"/>
                </a:solidFill>
                <a:effectLst/>
                <a:latin typeface="+mj-lt"/>
                <a:ea typeface="+mj-ea"/>
                <a:cs typeface="+mj-cs"/>
              </a:rPr>
              <a:t>(continued)</a:t>
            </a:r>
            <a:endParaRPr lang="en-GB" dirty="0">
              <a:effectLst/>
            </a:endParaRPr>
          </a:p>
        </p:txBody>
      </p:sp>
      <p:sp>
        <p:nvSpPr>
          <p:cNvPr id="6" name="Content Placeholder 2">
            <a:extLst>
              <a:ext uri="{FF2B5EF4-FFF2-40B4-BE49-F238E27FC236}">
                <a16:creationId xmlns:a16="http://schemas.microsoft.com/office/drawing/2014/main" id="{0995C9A7-E9DC-47C1-16A7-06B48A209359}"/>
              </a:ext>
            </a:extLst>
          </p:cNvPr>
          <p:cNvSpPr>
            <a:spLocks noGrp="1"/>
          </p:cNvSpPr>
          <p:nvPr>
            <p:ph sz="half" idx="1"/>
          </p:nvPr>
        </p:nvSpPr>
        <p:spPr>
          <a:xfrm>
            <a:off x="838199" y="1825625"/>
            <a:ext cx="5571737" cy="4351338"/>
          </a:xfrm>
        </p:spPr>
        <p:txBody>
          <a:bodyPr vert="horz" lIns="91440" tIns="45720" rIns="91440" bIns="45720" rtlCol="0" anchor="t">
            <a:noAutofit/>
          </a:bodyPr>
          <a:lstStyle/>
          <a:p>
            <a:pPr marL="0" indent="0" defTabSz="542925">
              <a:buNone/>
            </a:pPr>
            <a:r>
              <a:rPr lang="en-GB" sz="2400"/>
              <a:t>3.1 	Create a direct network of routes 	which connect to places, along 	routes people want.</a:t>
            </a:r>
          </a:p>
          <a:p>
            <a:pPr marL="0" indent="0" defTabSz="542925">
              <a:buNone/>
            </a:pPr>
            <a:r>
              <a:rPr lang="en-GB" sz="2400"/>
              <a:t>3.2 	Provide high-quality, safe routes 	with a clear role and purpose.</a:t>
            </a:r>
          </a:p>
          <a:p>
            <a:pPr marL="0" indent="0" defTabSz="542925">
              <a:buNone/>
            </a:pPr>
            <a:r>
              <a:rPr lang="en-GB" sz="2400"/>
              <a:t>3.3 	Enable interchange between 	active modes and onward 	sustainable travel.</a:t>
            </a:r>
          </a:p>
          <a:p>
            <a:pPr marL="0" indent="0" defTabSz="542925">
              <a:buNone/>
            </a:pPr>
            <a:r>
              <a:rPr lang="en-GB" sz="2400"/>
              <a:t>3.4 	Include wayfinding signage aimed 	at active travel modes and 	consider digital approaches.</a:t>
            </a:r>
          </a:p>
          <a:p>
            <a:pPr marL="0" indent="0" defTabSz="542925">
              <a:buNone/>
            </a:pPr>
            <a:r>
              <a:rPr lang="en-GB" sz="2400"/>
              <a:t>3.5 	Look beyond the boundary of a 	site 	and connect to the wider area. </a:t>
            </a:r>
          </a:p>
        </p:txBody>
      </p:sp>
      <p:pic>
        <p:nvPicPr>
          <p:cNvPr id="5" name="Picture 4">
            <a:extLst>
              <a:ext uri="{FF2B5EF4-FFF2-40B4-BE49-F238E27FC236}">
                <a16:creationId xmlns:a16="http://schemas.microsoft.com/office/drawing/2014/main" id="{FACD5D2F-331F-6EBB-D842-E2C4065A809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grpSp>
        <p:nvGrpSpPr>
          <p:cNvPr id="11" name="Group 10">
            <a:extLst>
              <a:ext uri="{FF2B5EF4-FFF2-40B4-BE49-F238E27FC236}">
                <a16:creationId xmlns:a16="http://schemas.microsoft.com/office/drawing/2014/main" id="{73729F89-80F2-845C-621B-0E92B6FD5BD5}"/>
              </a:ext>
              <a:ext uri="{C183D7F6-B498-43B3-948B-1728B52AA6E4}">
                <adec:decorative xmlns:adec="http://schemas.microsoft.com/office/drawing/2017/decorative" val="1"/>
              </a:ext>
            </a:extLst>
          </p:cNvPr>
          <p:cNvGrpSpPr/>
          <p:nvPr/>
        </p:nvGrpSpPr>
        <p:grpSpPr>
          <a:xfrm>
            <a:off x="6409936" y="1961983"/>
            <a:ext cx="5796217" cy="4896017"/>
            <a:chOff x="6409936" y="1961983"/>
            <a:chExt cx="5796217" cy="4896017"/>
          </a:xfrm>
        </p:grpSpPr>
        <p:pic>
          <p:nvPicPr>
            <p:cNvPr id="9" name="Picture 8" descr="A person riding a bicycle on a path&#10;&#10;Description automatically generated">
              <a:extLst>
                <a:ext uri="{FF2B5EF4-FFF2-40B4-BE49-F238E27FC236}">
                  <a16:creationId xmlns:a16="http://schemas.microsoft.com/office/drawing/2014/main" id="{AE6EE48C-784A-7A4F-BD01-11E7BDB1755D}"/>
                </a:ext>
              </a:extLst>
            </p:cNvPr>
            <p:cNvPicPr>
              <a:picLocks noChangeAspect="1"/>
            </p:cNvPicPr>
            <p:nvPr/>
          </p:nvPicPr>
          <p:blipFill>
            <a:blip r:embed="rId4">
              <a:extLst>
                <a:ext uri="{28A0092B-C50C-407E-A947-70E740481C1C}">
                  <a14:useLocalDpi xmlns:a14="http://schemas.microsoft.com/office/drawing/2010/main" val="0"/>
                </a:ext>
              </a:extLst>
            </a:blip>
            <a:srcRect r="20033"/>
            <a:stretch/>
          </p:blipFill>
          <p:spPr>
            <a:xfrm>
              <a:off x="6409936" y="1961983"/>
              <a:ext cx="5782063" cy="4896017"/>
            </a:xfrm>
            <a:prstGeom prst="rect">
              <a:avLst/>
            </a:prstGeom>
          </p:spPr>
        </p:pic>
        <p:sp>
          <p:nvSpPr>
            <p:cNvPr id="8" name="TextBox 7">
              <a:extLst>
                <a:ext uri="{FF2B5EF4-FFF2-40B4-BE49-F238E27FC236}">
                  <a16:creationId xmlns:a16="http://schemas.microsoft.com/office/drawing/2014/main" id="{4A511AA0-9A3E-3CFF-D2AE-9ABC95A063A4}"/>
                </a:ext>
              </a:extLst>
            </p:cNvPr>
            <p:cNvSpPr txBox="1"/>
            <p:nvPr/>
          </p:nvSpPr>
          <p:spPr>
            <a:xfrm rot="16200000">
              <a:off x="10968182" y="5620029"/>
              <a:ext cx="2214332" cy="261610"/>
            </a:xfrm>
            <a:prstGeom prst="rect">
              <a:avLst/>
            </a:prstGeom>
            <a:noFill/>
          </p:spPr>
          <p:txBody>
            <a:bodyPr wrap="square" rtlCol="0">
              <a:spAutoFit/>
            </a:bodyPr>
            <a:lstStyle/>
            <a:p>
              <a:r>
                <a:rPr lang="en-GB" sz="1100">
                  <a:solidFill>
                    <a:schemeClr val="bg1"/>
                  </a:solidFill>
                </a:rPr>
                <a:t>Image: © Urban &amp; Civic</a:t>
              </a:r>
            </a:p>
          </p:txBody>
        </p:sp>
      </p:grpSp>
      <p:pic>
        <p:nvPicPr>
          <p:cNvPr id="10" name="Picture 9">
            <a:extLst>
              <a:ext uri="{FF2B5EF4-FFF2-40B4-BE49-F238E27FC236}">
                <a16:creationId xmlns:a16="http://schemas.microsoft.com/office/drawing/2014/main" id="{ABEEC8C1-759A-69C8-06F2-BF3A7DCEC65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93826" y="314325"/>
            <a:ext cx="4962046" cy="1348544"/>
          </a:xfrm>
          <a:prstGeom prst="rect">
            <a:avLst/>
          </a:prstGeom>
        </p:spPr>
      </p:pic>
      <p:sp>
        <p:nvSpPr>
          <p:cNvPr id="3" name="Rectangle 2">
            <a:extLst>
              <a:ext uri="{FF2B5EF4-FFF2-40B4-BE49-F238E27FC236}">
                <a16:creationId xmlns:a16="http://schemas.microsoft.com/office/drawing/2014/main" id="{513BA61E-6429-A635-21E7-2D38CABEEC4B}"/>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6256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129235-5C21-9143-6F00-C146ACB81A9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4: mixing uses and co-locating facilities</a:t>
            </a:r>
            <a:endParaRPr lang="en-GB" dirty="0"/>
          </a:p>
        </p:txBody>
      </p:sp>
      <p:pic>
        <p:nvPicPr>
          <p:cNvPr id="7" name="Content Placeholder 6">
            <a:extLst>
              <a:ext uri="{FF2B5EF4-FFF2-40B4-BE49-F238E27FC236}">
                <a16:creationId xmlns:a16="http://schemas.microsoft.com/office/drawing/2014/main" id="{0AB6A142-1CB7-624D-8BDD-F0436299FCC1}"/>
              </a:ext>
              <a:ext uri="{C183D7F6-B498-43B3-948B-1728B52AA6E4}">
                <adec:decorative xmlns:adec="http://schemas.microsoft.com/office/drawing/2017/decorative" val="1"/>
              </a:ext>
            </a:extLst>
          </p:cNvPr>
          <p:cNvPicPr>
            <a:picLocks noGrp="1" noChangeAspect="1"/>
          </p:cNvPicPr>
          <p:nvPr>
            <p:ph sz="half" idx="2"/>
          </p:nvPr>
        </p:nvPicPr>
        <p:blipFill rotWithShape="1">
          <a:blip r:embed="rId3"/>
          <a:srcRect l="4228" r="17898"/>
          <a:stretch/>
        </p:blipFill>
        <p:spPr>
          <a:xfrm>
            <a:off x="6409936" y="1961983"/>
            <a:ext cx="5782064" cy="4896017"/>
          </a:xfrm>
        </p:spPr>
      </p:pic>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838200" y="1961983"/>
            <a:ext cx="5181600" cy="4186149"/>
          </a:xfrm>
        </p:spPr>
        <p:txBody>
          <a:bodyPr/>
          <a:lstStyle/>
          <a:p>
            <a:pPr marL="0" indent="0">
              <a:buNone/>
            </a:pPr>
            <a:r>
              <a:rPr lang="en-GB"/>
              <a:t>Aim: </a:t>
            </a:r>
            <a:r>
              <a:rPr lang="en-GB" sz="2400">
                <a:effectLst/>
                <a:ea typeface="Calibri" panose="020F0502020204030204" pitchFamily="34" charset="0"/>
              </a:rPr>
              <a:t>people are more likely to combine trips and use active travel to get to destinations with multiple reasons to visit. </a:t>
            </a:r>
          </a:p>
          <a:p>
            <a:pPr marL="0" indent="0">
              <a:buNone/>
            </a:pPr>
            <a:r>
              <a:rPr lang="en-GB" sz="2400">
                <a:effectLst/>
                <a:ea typeface="Calibri" panose="020F0502020204030204" pitchFamily="34" charset="0"/>
              </a:rPr>
              <a:t>Places with more variety, higher densities and a mix of uses also reduce the perception of distance when travelling through spaces and generate the critical mass of travel demand to better support public transport services. </a:t>
            </a:r>
            <a:endParaRPr lang="en-GB" sz="2400"/>
          </a:p>
        </p:txBody>
      </p:sp>
      <p:pic>
        <p:nvPicPr>
          <p:cNvPr id="4" name="Picture 3">
            <a:extLst>
              <a:ext uri="{FF2B5EF4-FFF2-40B4-BE49-F238E27FC236}">
                <a16:creationId xmlns:a16="http://schemas.microsoft.com/office/drawing/2014/main" id="{0930248C-CB84-1F89-1313-EBD501EABFE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6" name="TextBox 5">
            <a:extLst>
              <a:ext uri="{FF2B5EF4-FFF2-40B4-BE49-F238E27FC236}">
                <a16:creationId xmlns:a16="http://schemas.microsoft.com/office/drawing/2014/main" id="{F71128DF-3A88-5A48-2EC8-FC2885F1427F}"/>
              </a:ext>
              <a:ext uri="{C183D7F6-B498-43B3-948B-1728B52AA6E4}">
                <adec:decorative xmlns:adec="http://schemas.microsoft.com/office/drawing/2017/decorative" val="1"/>
              </a:ext>
            </a:extLst>
          </p:cNvPr>
          <p:cNvSpPr txBox="1"/>
          <p:nvPr/>
        </p:nvSpPr>
        <p:spPr>
          <a:xfrm rot="16200000">
            <a:off x="10954029" y="5620029"/>
            <a:ext cx="2214332" cy="261610"/>
          </a:xfrm>
          <a:prstGeom prst="rect">
            <a:avLst/>
          </a:prstGeom>
          <a:noFill/>
        </p:spPr>
        <p:txBody>
          <a:bodyPr wrap="square" rtlCol="0">
            <a:spAutoFit/>
          </a:bodyPr>
          <a:lstStyle/>
          <a:p>
            <a:r>
              <a:rPr lang="en-GB" sz="1100">
                <a:solidFill>
                  <a:schemeClr val="bg1"/>
                </a:solidFill>
              </a:rPr>
              <a:t>Image: © David Lock Associates</a:t>
            </a:r>
          </a:p>
        </p:txBody>
      </p:sp>
      <p:pic>
        <p:nvPicPr>
          <p:cNvPr id="11" name="Picture 10">
            <a:extLst>
              <a:ext uri="{FF2B5EF4-FFF2-40B4-BE49-F238E27FC236}">
                <a16:creationId xmlns:a16="http://schemas.microsoft.com/office/drawing/2014/main" id="{E23B53F4-6F3E-1C64-A6A3-6FC0B1E0879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38200" y="316836"/>
            <a:ext cx="5047538" cy="1423266"/>
          </a:xfrm>
          <a:prstGeom prst="rect">
            <a:avLst/>
          </a:prstGeom>
        </p:spPr>
      </p:pic>
      <p:sp>
        <p:nvSpPr>
          <p:cNvPr id="2" name="Rectangle 1">
            <a:extLst>
              <a:ext uri="{FF2B5EF4-FFF2-40B4-BE49-F238E27FC236}">
                <a16:creationId xmlns:a16="http://schemas.microsoft.com/office/drawing/2014/main" id="{DAF6740C-4660-B2AA-89BC-D6BA68B94C3C}"/>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9698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E66B2-3757-A8E7-4A35-CE43FCE71417}"/>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4: mixing uses and co-locating facilities (continued)</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838200" y="2078288"/>
            <a:ext cx="5181600" cy="4351338"/>
          </a:xfrm>
        </p:spPr>
        <p:txBody>
          <a:bodyPr vert="horz" lIns="91440" tIns="45720" rIns="91440" bIns="45720" rtlCol="0" anchor="t">
            <a:normAutofit/>
          </a:bodyPr>
          <a:lstStyle/>
          <a:p>
            <a:pPr marL="0" indent="0" defTabSz="542925">
              <a:buNone/>
            </a:pPr>
            <a:r>
              <a:rPr lang="en-GB" sz="2400"/>
              <a:t>4.1 	Avoid uniform zoning of large 	areas to single uses.</a:t>
            </a:r>
          </a:p>
          <a:p>
            <a:pPr marL="0" indent="0" defTabSz="542925">
              <a:buNone/>
            </a:pPr>
            <a:r>
              <a:rPr lang="en-GB" sz="2400"/>
              <a:t>4.2 	Create mixed-use, connected 	focal points in prominent places 	within a community.</a:t>
            </a:r>
          </a:p>
          <a:p>
            <a:pPr marL="0" indent="0" defTabSz="542925">
              <a:buNone/>
            </a:pPr>
            <a:r>
              <a:rPr lang="en-GB" sz="2400"/>
              <a:t>4.3 	Co-locate sport and recreation 	facilities alongside 	complementary uses. </a:t>
            </a:r>
          </a:p>
          <a:p>
            <a:pPr marL="0" indent="0" defTabSz="542925">
              <a:buNone/>
            </a:pPr>
            <a:r>
              <a:rPr lang="en-GB" sz="2400"/>
              <a:t>4.4 	Use the public realm to create 	informal activity at sports and 	recreation facilities. </a:t>
            </a:r>
          </a:p>
        </p:txBody>
      </p:sp>
      <p:pic>
        <p:nvPicPr>
          <p:cNvPr id="5" name="Picture 4">
            <a:extLst>
              <a:ext uri="{FF2B5EF4-FFF2-40B4-BE49-F238E27FC236}">
                <a16:creationId xmlns:a16="http://schemas.microsoft.com/office/drawing/2014/main" id="{D2BC166E-A076-B0D0-E01E-BEDF268FB9A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0" name="Picture 9">
            <a:extLst>
              <a:ext uri="{FF2B5EF4-FFF2-40B4-BE49-F238E27FC236}">
                <a16:creationId xmlns:a16="http://schemas.microsoft.com/office/drawing/2014/main" id="{F8948F28-5EC4-EBFB-3597-C43FFD87DBF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200" y="316836"/>
            <a:ext cx="5047538" cy="1423266"/>
          </a:xfrm>
          <a:prstGeom prst="rect">
            <a:avLst/>
          </a:prstGeom>
        </p:spPr>
      </p:pic>
      <p:grpSp>
        <p:nvGrpSpPr>
          <p:cNvPr id="16" name="Group 15">
            <a:extLst>
              <a:ext uri="{FF2B5EF4-FFF2-40B4-BE49-F238E27FC236}">
                <a16:creationId xmlns:a16="http://schemas.microsoft.com/office/drawing/2014/main" id="{4424748F-102D-1E26-58CB-F64613E05665}"/>
              </a:ext>
              <a:ext uri="{C183D7F6-B498-43B3-948B-1728B52AA6E4}">
                <adec:decorative xmlns:adec="http://schemas.microsoft.com/office/drawing/2017/decorative" val="1"/>
              </a:ext>
            </a:extLst>
          </p:cNvPr>
          <p:cNvGrpSpPr/>
          <p:nvPr/>
        </p:nvGrpSpPr>
        <p:grpSpPr>
          <a:xfrm>
            <a:off x="6140842" y="1740102"/>
            <a:ext cx="6051158" cy="5117898"/>
            <a:chOff x="6140842" y="1740102"/>
            <a:chExt cx="6051158" cy="5117898"/>
          </a:xfrm>
        </p:grpSpPr>
        <p:pic>
          <p:nvPicPr>
            <p:cNvPr id="14" name="Picture 13" descr="A building with columns and trees&#10;&#10;Description automatically generated">
              <a:extLst>
                <a:ext uri="{FF2B5EF4-FFF2-40B4-BE49-F238E27FC236}">
                  <a16:creationId xmlns:a16="http://schemas.microsoft.com/office/drawing/2014/main" id="{470B5F77-C52D-618D-3F90-BE2C2F4371D9}"/>
                </a:ext>
              </a:extLst>
            </p:cNvPr>
            <p:cNvPicPr>
              <a:picLocks noChangeAspect="1"/>
            </p:cNvPicPr>
            <p:nvPr/>
          </p:nvPicPr>
          <p:blipFill>
            <a:blip r:embed="rId5">
              <a:extLst>
                <a:ext uri="{28A0092B-C50C-407E-A947-70E740481C1C}">
                  <a14:useLocalDpi xmlns:a14="http://schemas.microsoft.com/office/drawing/2010/main" val="0"/>
                </a:ext>
              </a:extLst>
            </a:blip>
            <a:srcRect r="19277"/>
            <a:stretch/>
          </p:blipFill>
          <p:spPr>
            <a:xfrm>
              <a:off x="6140842" y="1740102"/>
              <a:ext cx="6051158" cy="5117898"/>
            </a:xfrm>
            <a:prstGeom prst="rect">
              <a:avLst/>
            </a:prstGeom>
          </p:spPr>
        </p:pic>
        <p:sp>
          <p:nvSpPr>
            <p:cNvPr id="15" name="TextBox 14">
              <a:extLst>
                <a:ext uri="{FF2B5EF4-FFF2-40B4-BE49-F238E27FC236}">
                  <a16:creationId xmlns:a16="http://schemas.microsoft.com/office/drawing/2014/main" id="{32CB1147-7E28-871F-608A-53D9270992D6}"/>
                </a:ext>
              </a:extLst>
            </p:cNvPr>
            <p:cNvSpPr txBox="1"/>
            <p:nvPr/>
          </p:nvSpPr>
          <p:spPr>
            <a:xfrm rot="16200000">
              <a:off x="10954029" y="5620029"/>
              <a:ext cx="2214332" cy="261610"/>
            </a:xfrm>
            <a:prstGeom prst="rect">
              <a:avLst/>
            </a:prstGeom>
            <a:noFill/>
          </p:spPr>
          <p:txBody>
            <a:bodyPr wrap="square" rtlCol="0">
              <a:spAutoFit/>
            </a:bodyPr>
            <a:lstStyle/>
            <a:p>
              <a:r>
                <a:rPr lang="en-GB" sz="1100">
                  <a:solidFill>
                    <a:schemeClr val="bg1"/>
                  </a:solidFill>
                </a:rPr>
                <a:t>Image: © David Lock Associates</a:t>
              </a:r>
            </a:p>
          </p:txBody>
        </p:sp>
      </p:grpSp>
      <p:sp>
        <p:nvSpPr>
          <p:cNvPr id="6" name="Rectangle 5">
            <a:extLst>
              <a:ext uri="{FF2B5EF4-FFF2-40B4-BE49-F238E27FC236}">
                <a16:creationId xmlns:a16="http://schemas.microsoft.com/office/drawing/2014/main" id="{2DC12D6C-FCEA-BAAD-3635-26F2319B84C8}"/>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88272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6E4D37-1382-21CC-F91C-6FE07D42A06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3" name="Rectangle 2">
            <a:extLst>
              <a:ext uri="{FF2B5EF4-FFF2-40B4-BE49-F238E27FC236}">
                <a16:creationId xmlns:a16="http://schemas.microsoft.com/office/drawing/2014/main" id="{544C5F01-F2A2-6638-0554-36DE24583B7E}"/>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Content Placeholder 14">
            <a:extLst>
              <a:ext uri="{FF2B5EF4-FFF2-40B4-BE49-F238E27FC236}">
                <a16:creationId xmlns:a16="http://schemas.microsoft.com/office/drawing/2014/main" id="{9C3FFED0-FC59-288B-C0D1-FB14DDD0E3F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891" t="35463" r="891" b="5163"/>
          <a:stretch/>
        </p:blipFill>
        <p:spPr>
          <a:xfrm>
            <a:off x="613719" y="39686"/>
            <a:ext cx="7630216" cy="6795652"/>
          </a:xfrm>
          <a:prstGeom prst="rect">
            <a:avLst/>
          </a:prstGeom>
        </p:spPr>
      </p:pic>
      <p:sp>
        <p:nvSpPr>
          <p:cNvPr id="9" name="Title 8">
            <a:extLst>
              <a:ext uri="{FF2B5EF4-FFF2-40B4-BE49-F238E27FC236}">
                <a16:creationId xmlns:a16="http://schemas.microsoft.com/office/drawing/2014/main" id="{7E418836-8FCA-6203-9BD7-F58FC2F0E77F}"/>
              </a:ext>
            </a:extLst>
          </p:cNvPr>
          <p:cNvSpPr>
            <a:spLocks noGrp="1"/>
          </p:cNvSpPr>
          <p:nvPr>
            <p:ph type="title"/>
          </p:nvPr>
        </p:nvSpPr>
        <p:spPr>
          <a:xfrm>
            <a:off x="8319239" y="1217986"/>
            <a:ext cx="4239409" cy="4228390"/>
          </a:xfrm>
        </p:spPr>
        <p:txBody>
          <a:bodyPr>
            <a:normAutofit/>
          </a:bodyPr>
          <a:lstStyle/>
          <a:p>
            <a:r>
              <a:rPr lang="en-GB" sz="2400" b="1" dirty="0"/>
              <a:t>Theme 1 recap</a:t>
            </a:r>
            <a:br>
              <a:rPr lang="en-GB" sz="2400" dirty="0"/>
            </a:br>
            <a:br>
              <a:rPr lang="en-GB" sz="2400" dirty="0"/>
            </a:br>
            <a:r>
              <a:rPr lang="en-GB" sz="2400" dirty="0"/>
              <a:t>What makes this a good example of active design?</a:t>
            </a:r>
          </a:p>
        </p:txBody>
      </p:sp>
      <p:sp>
        <p:nvSpPr>
          <p:cNvPr id="2" name="TextBox 1">
            <a:extLst>
              <a:ext uri="{FF2B5EF4-FFF2-40B4-BE49-F238E27FC236}">
                <a16:creationId xmlns:a16="http://schemas.microsoft.com/office/drawing/2014/main" id="{4EFB6A8B-C68D-8414-19D2-380745AF3B35}"/>
              </a:ext>
            </a:extLst>
          </p:cNvPr>
          <p:cNvSpPr txBox="1"/>
          <p:nvPr/>
        </p:nvSpPr>
        <p:spPr>
          <a:xfrm rot="16200000">
            <a:off x="6912811" y="5580343"/>
            <a:ext cx="2214332" cy="261610"/>
          </a:xfrm>
          <a:prstGeom prst="rect">
            <a:avLst/>
          </a:prstGeom>
          <a:noFill/>
        </p:spPr>
        <p:txBody>
          <a:bodyPr wrap="square" rtlCol="0">
            <a:spAutoFit/>
          </a:bodyPr>
          <a:lstStyle/>
          <a:p>
            <a:r>
              <a:rPr lang="en-GB" sz="1100">
                <a:solidFill>
                  <a:schemeClr val="bg1"/>
                </a:solidFill>
              </a:rPr>
              <a:t>Image: © David Lock Associates</a:t>
            </a:r>
          </a:p>
        </p:txBody>
      </p:sp>
    </p:spTree>
    <p:extLst>
      <p:ext uri="{BB962C8B-B14F-4D97-AF65-F5344CB8AC3E}">
        <p14:creationId xmlns:p14="http://schemas.microsoft.com/office/powerpoint/2010/main" val="1123327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96E4D37-1382-21CC-F91C-6FE07D42A06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3" name="Rectangle 2">
            <a:extLst>
              <a:ext uri="{FF2B5EF4-FFF2-40B4-BE49-F238E27FC236}">
                <a16:creationId xmlns:a16="http://schemas.microsoft.com/office/drawing/2014/main" id="{544C5F01-F2A2-6638-0554-36DE24583B7E}"/>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Content Placeholder 14">
            <a:extLst>
              <a:ext uri="{FF2B5EF4-FFF2-40B4-BE49-F238E27FC236}">
                <a16:creationId xmlns:a16="http://schemas.microsoft.com/office/drawing/2014/main" id="{9C3FFED0-FC59-288B-C0D1-FB14DDD0E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91" t="35463" r="891" b="5163"/>
          <a:stretch/>
        </p:blipFill>
        <p:spPr>
          <a:xfrm>
            <a:off x="590411" y="31174"/>
            <a:ext cx="7630216" cy="6795652"/>
          </a:xfrm>
          <a:prstGeom prst="rect">
            <a:avLst/>
          </a:prstGeom>
        </p:spPr>
      </p:pic>
      <p:sp>
        <p:nvSpPr>
          <p:cNvPr id="9" name="Title 8">
            <a:extLst>
              <a:ext uri="{FF2B5EF4-FFF2-40B4-BE49-F238E27FC236}">
                <a16:creationId xmlns:a16="http://schemas.microsoft.com/office/drawing/2014/main" id="{7E418836-8FCA-6203-9BD7-F58FC2F0E77F}"/>
              </a:ext>
              <a:ext uri="{C183D7F6-B498-43B3-948B-1728B52AA6E4}">
                <adec:decorative xmlns:adec="http://schemas.microsoft.com/office/drawing/2017/decorative" val="1"/>
              </a:ext>
            </a:extLst>
          </p:cNvPr>
          <p:cNvSpPr>
            <a:spLocks noGrp="1"/>
          </p:cNvSpPr>
          <p:nvPr>
            <p:ph type="title"/>
          </p:nvPr>
        </p:nvSpPr>
        <p:spPr>
          <a:xfrm>
            <a:off x="8319239" y="1217986"/>
            <a:ext cx="4239409" cy="4228390"/>
          </a:xfrm>
        </p:spPr>
        <p:txBody>
          <a:bodyPr>
            <a:normAutofit/>
          </a:bodyPr>
          <a:lstStyle/>
          <a:p>
            <a:br>
              <a:rPr lang="en-GB" sz="2400" dirty="0"/>
            </a:br>
            <a:br>
              <a:rPr lang="en-GB" sz="2400" dirty="0"/>
            </a:br>
            <a:endParaRPr lang="en-GB" sz="2400" dirty="0"/>
          </a:p>
        </p:txBody>
      </p:sp>
      <p:sp>
        <p:nvSpPr>
          <p:cNvPr id="12" name="TextBox 11">
            <a:extLst>
              <a:ext uri="{FF2B5EF4-FFF2-40B4-BE49-F238E27FC236}">
                <a16:creationId xmlns:a16="http://schemas.microsoft.com/office/drawing/2014/main" id="{AD656838-D75B-DC6C-4FDA-94ECBA0431D3}"/>
              </a:ext>
            </a:extLst>
          </p:cNvPr>
          <p:cNvSpPr txBox="1"/>
          <p:nvPr/>
        </p:nvSpPr>
        <p:spPr>
          <a:xfrm>
            <a:off x="8319239" y="1049485"/>
            <a:ext cx="3872761" cy="6001643"/>
          </a:xfrm>
          <a:prstGeom prst="rect">
            <a:avLst/>
          </a:prstGeom>
          <a:noFill/>
        </p:spPr>
        <p:txBody>
          <a:bodyPr wrap="square" rtlCol="0">
            <a:spAutoFit/>
          </a:bodyPr>
          <a:lstStyle/>
          <a:p>
            <a:pPr marL="285750" indent="-285750">
              <a:buFont typeface="Arial" panose="020B0604020202020204" pitchFamily="34" charset="0"/>
              <a:buChar char="•"/>
            </a:pPr>
            <a:r>
              <a:rPr lang="en-GB" sz="2400"/>
              <a:t>Width of paths –hierarchy of travel</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Clear segregation between footpath and cycle paths</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Uncluttered</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Sensitive planting</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Lighting?</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Overall attractive environment</a:t>
            </a:r>
          </a:p>
          <a:p>
            <a:endParaRPr lang="en-GB" sz="2400"/>
          </a:p>
        </p:txBody>
      </p:sp>
      <p:sp>
        <p:nvSpPr>
          <p:cNvPr id="8" name="TextBox 7">
            <a:extLst>
              <a:ext uri="{FF2B5EF4-FFF2-40B4-BE49-F238E27FC236}">
                <a16:creationId xmlns:a16="http://schemas.microsoft.com/office/drawing/2014/main" id="{50AFDF23-5624-D01C-EBAD-DD69885894DC}"/>
              </a:ext>
              <a:ext uri="{C183D7F6-B498-43B3-948B-1728B52AA6E4}">
                <adec:decorative xmlns:adec="http://schemas.microsoft.com/office/drawing/2017/decorative" val="1"/>
              </a:ext>
            </a:extLst>
          </p:cNvPr>
          <p:cNvSpPr txBox="1"/>
          <p:nvPr/>
        </p:nvSpPr>
        <p:spPr>
          <a:xfrm rot="16200000">
            <a:off x="10954029" y="5620029"/>
            <a:ext cx="2214332" cy="261610"/>
          </a:xfrm>
          <a:prstGeom prst="rect">
            <a:avLst/>
          </a:prstGeom>
          <a:noFill/>
        </p:spPr>
        <p:txBody>
          <a:bodyPr wrap="square" rtlCol="0">
            <a:spAutoFit/>
          </a:bodyPr>
          <a:lstStyle/>
          <a:p>
            <a:r>
              <a:rPr lang="en-GB" sz="1100">
                <a:solidFill>
                  <a:schemeClr val="bg1"/>
                </a:solidFill>
              </a:rPr>
              <a:t>Image: © David Lock Associates</a:t>
            </a:r>
          </a:p>
        </p:txBody>
      </p:sp>
      <p:sp>
        <p:nvSpPr>
          <p:cNvPr id="11" name="TextBox 10">
            <a:extLst>
              <a:ext uri="{FF2B5EF4-FFF2-40B4-BE49-F238E27FC236}">
                <a16:creationId xmlns:a16="http://schemas.microsoft.com/office/drawing/2014/main" id="{16751183-1C5C-F8C2-BE63-5FCEA5B0D2C8}"/>
              </a:ext>
              <a:ext uri="{C183D7F6-B498-43B3-948B-1728B52AA6E4}">
                <adec:decorative xmlns:adec="http://schemas.microsoft.com/office/drawing/2017/decorative" val="1"/>
              </a:ext>
            </a:extLst>
          </p:cNvPr>
          <p:cNvSpPr txBox="1"/>
          <p:nvPr/>
        </p:nvSpPr>
        <p:spPr>
          <a:xfrm rot="16200000">
            <a:off x="6845425" y="5588855"/>
            <a:ext cx="2214332" cy="261610"/>
          </a:xfrm>
          <a:prstGeom prst="rect">
            <a:avLst/>
          </a:prstGeom>
          <a:noFill/>
        </p:spPr>
        <p:txBody>
          <a:bodyPr wrap="square" rtlCol="0">
            <a:spAutoFit/>
          </a:bodyPr>
          <a:lstStyle/>
          <a:p>
            <a:r>
              <a:rPr lang="en-GB" sz="1100">
                <a:solidFill>
                  <a:schemeClr val="bg1"/>
                </a:solidFill>
              </a:rPr>
              <a:t>Image: © David Lock Associates</a:t>
            </a:r>
          </a:p>
        </p:txBody>
      </p:sp>
    </p:spTree>
    <p:extLst>
      <p:ext uri="{BB962C8B-B14F-4D97-AF65-F5344CB8AC3E}">
        <p14:creationId xmlns:p14="http://schemas.microsoft.com/office/powerpoint/2010/main" val="782478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4B6F2D-937D-B911-6581-9515E821E0B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5: network of multi-functional open spaces</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21028" y="2691899"/>
            <a:ext cx="5181600" cy="2866691"/>
          </a:xfrm>
        </p:spPr>
        <p:txBody>
          <a:bodyPr/>
          <a:lstStyle/>
          <a:p>
            <a:pPr marL="0" indent="0">
              <a:buNone/>
            </a:pPr>
            <a:r>
              <a:rPr lang="en-GB"/>
              <a:t>Aim: </a:t>
            </a:r>
            <a:r>
              <a:rPr lang="en-GB" sz="2400">
                <a:effectLst/>
                <a:ea typeface="Calibri" panose="020F0502020204030204" pitchFamily="34" charset="0"/>
              </a:rPr>
              <a:t>accessible and high-quality open space should be promoted across cities, towns and villages to provide opportunities for sport and physical activity, as well as active travel connections and natural or civic space for people to congregate and enjoy.</a:t>
            </a:r>
            <a:endParaRPr lang="en-GB" sz="2400"/>
          </a:p>
        </p:txBody>
      </p:sp>
      <p:pic>
        <p:nvPicPr>
          <p:cNvPr id="4" name="Picture 3">
            <a:extLst>
              <a:ext uri="{FF2B5EF4-FFF2-40B4-BE49-F238E27FC236}">
                <a16:creationId xmlns:a16="http://schemas.microsoft.com/office/drawing/2014/main" id="{3E0515FE-4043-9CD3-DB9D-067E3281AA1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0" name="Picture 9">
            <a:extLst>
              <a:ext uri="{FF2B5EF4-FFF2-40B4-BE49-F238E27FC236}">
                <a16:creationId xmlns:a16="http://schemas.microsoft.com/office/drawing/2014/main" id="{B8906E24-228D-F8CE-0AF7-477FB178531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0346" y="457820"/>
            <a:ext cx="5646516" cy="1205049"/>
          </a:xfrm>
          <a:prstGeom prst="rect">
            <a:avLst/>
          </a:prstGeom>
        </p:spPr>
      </p:pic>
      <p:grpSp>
        <p:nvGrpSpPr>
          <p:cNvPr id="12" name="Group 11">
            <a:extLst>
              <a:ext uri="{FF2B5EF4-FFF2-40B4-BE49-F238E27FC236}">
                <a16:creationId xmlns:a16="http://schemas.microsoft.com/office/drawing/2014/main" id="{79F1E8E6-D5B3-981D-2E9E-E88BADD865A8}"/>
              </a:ext>
              <a:ext uri="{C183D7F6-B498-43B3-948B-1728B52AA6E4}">
                <adec:decorative xmlns:adec="http://schemas.microsoft.com/office/drawing/2017/decorative" val="1"/>
              </a:ext>
            </a:extLst>
          </p:cNvPr>
          <p:cNvGrpSpPr/>
          <p:nvPr/>
        </p:nvGrpSpPr>
        <p:grpSpPr>
          <a:xfrm>
            <a:off x="6133170" y="2137463"/>
            <a:ext cx="6089372" cy="4720537"/>
            <a:chOff x="6102628" y="2137463"/>
            <a:chExt cx="6089372" cy="4720537"/>
          </a:xfrm>
        </p:grpSpPr>
        <p:pic>
          <p:nvPicPr>
            <p:cNvPr id="7" name="Picture 6" descr="People sitting on benches in a park&#10;&#10;Description automatically generated">
              <a:extLst>
                <a:ext uri="{FF2B5EF4-FFF2-40B4-BE49-F238E27FC236}">
                  <a16:creationId xmlns:a16="http://schemas.microsoft.com/office/drawing/2014/main" id="{4DE92C14-4B8C-C1CF-59B4-07955767BAFA}"/>
                </a:ext>
              </a:extLst>
            </p:cNvPr>
            <p:cNvPicPr>
              <a:picLocks noChangeAspect="1"/>
            </p:cNvPicPr>
            <p:nvPr/>
          </p:nvPicPr>
          <p:blipFill>
            <a:blip r:embed="rId5">
              <a:extLst>
                <a:ext uri="{28A0092B-C50C-407E-A947-70E740481C1C}">
                  <a14:useLocalDpi xmlns:a14="http://schemas.microsoft.com/office/drawing/2010/main" val="0"/>
                </a:ext>
              </a:extLst>
            </a:blip>
            <a:srcRect l="9961" r="11416" b="8587"/>
            <a:stretch/>
          </p:blipFill>
          <p:spPr>
            <a:xfrm>
              <a:off x="6102628" y="2137463"/>
              <a:ext cx="6089371" cy="4720537"/>
            </a:xfrm>
            <a:prstGeom prst="rect">
              <a:avLst/>
            </a:prstGeom>
          </p:spPr>
        </p:pic>
        <p:sp>
          <p:nvSpPr>
            <p:cNvPr id="6" name="TextBox 5">
              <a:extLst>
                <a:ext uri="{FF2B5EF4-FFF2-40B4-BE49-F238E27FC236}">
                  <a16:creationId xmlns:a16="http://schemas.microsoft.com/office/drawing/2014/main" id="{EBA55CB6-0A01-A753-FB75-D6C184026338}"/>
                </a:ext>
              </a:extLst>
            </p:cNvPr>
            <p:cNvSpPr txBox="1"/>
            <p:nvPr/>
          </p:nvSpPr>
          <p:spPr>
            <a:xfrm rot="16200000">
              <a:off x="10954029" y="5620029"/>
              <a:ext cx="2214332" cy="261610"/>
            </a:xfrm>
            <a:prstGeom prst="rect">
              <a:avLst/>
            </a:prstGeom>
            <a:noFill/>
          </p:spPr>
          <p:txBody>
            <a:bodyPr wrap="square" rtlCol="0">
              <a:spAutoFit/>
            </a:bodyPr>
            <a:lstStyle/>
            <a:p>
              <a:r>
                <a:rPr lang="en-GB" sz="1100">
                  <a:solidFill>
                    <a:schemeClr val="bg1"/>
                  </a:solidFill>
                </a:rPr>
                <a:t>Image: © David Lock Associates</a:t>
              </a:r>
            </a:p>
          </p:txBody>
        </p:sp>
      </p:grpSp>
      <p:sp>
        <p:nvSpPr>
          <p:cNvPr id="2" name="Rectangle 1">
            <a:extLst>
              <a:ext uri="{FF2B5EF4-FFF2-40B4-BE49-F238E27FC236}">
                <a16:creationId xmlns:a16="http://schemas.microsoft.com/office/drawing/2014/main" id="{D481488E-C095-6C92-D5D4-2165CD3F9B92}"/>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47881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3221C-5427-5FF3-D5BC-C137E8D5DFAD}"/>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5: network of multi-functional open spaces (continued)</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890346" y="2403141"/>
            <a:ext cx="5181600" cy="3600617"/>
          </a:xfrm>
        </p:spPr>
        <p:txBody>
          <a:bodyPr/>
          <a:lstStyle/>
          <a:p>
            <a:pPr marL="0" indent="0" defTabSz="542925">
              <a:buNone/>
            </a:pPr>
            <a:r>
              <a:rPr lang="en-GB" sz="2400"/>
              <a:t>5.1 	Create a variety of open spaces.</a:t>
            </a:r>
          </a:p>
          <a:p>
            <a:pPr marL="0" indent="0" defTabSz="542925">
              <a:buNone/>
            </a:pPr>
            <a:r>
              <a:rPr lang="en-GB" sz="2400"/>
              <a:t>5.2 	Link open spaces together within 	and beyond a site.</a:t>
            </a:r>
          </a:p>
          <a:p>
            <a:pPr marL="0" indent="0" defTabSz="542925">
              <a:buNone/>
            </a:pPr>
            <a:r>
              <a:rPr lang="en-GB" sz="2400"/>
              <a:t>5.3 	Plan and design for a wide 	range of activities.</a:t>
            </a:r>
          </a:p>
          <a:p>
            <a:pPr marL="0" indent="0" defTabSz="542925">
              <a:buNone/>
            </a:pPr>
            <a:r>
              <a:rPr lang="en-GB" sz="2400"/>
              <a:t>5.4 	Integrate a diversity of natural 	habitats to make environments 	where people want to be 	outdoors and active. </a:t>
            </a:r>
          </a:p>
          <a:p>
            <a:pPr marL="0" indent="0">
              <a:buNone/>
            </a:pPr>
            <a:endParaRPr lang="en-GB" sz="2400"/>
          </a:p>
        </p:txBody>
      </p:sp>
      <p:pic>
        <p:nvPicPr>
          <p:cNvPr id="5" name="Picture 4">
            <a:extLst>
              <a:ext uri="{FF2B5EF4-FFF2-40B4-BE49-F238E27FC236}">
                <a16:creationId xmlns:a16="http://schemas.microsoft.com/office/drawing/2014/main" id="{CD0D4BDC-EFAA-7E10-79E0-769A5195934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grpSp>
        <p:nvGrpSpPr>
          <p:cNvPr id="12" name="Group 11">
            <a:extLst>
              <a:ext uri="{FF2B5EF4-FFF2-40B4-BE49-F238E27FC236}">
                <a16:creationId xmlns:a16="http://schemas.microsoft.com/office/drawing/2014/main" id="{B52662FC-5586-C6A8-4C2D-9A46B250BA1F}"/>
              </a:ext>
              <a:ext uri="{C183D7F6-B498-43B3-948B-1728B52AA6E4}">
                <adec:decorative xmlns:adec="http://schemas.microsoft.com/office/drawing/2017/decorative" val="1"/>
              </a:ext>
            </a:extLst>
          </p:cNvPr>
          <p:cNvGrpSpPr/>
          <p:nvPr/>
        </p:nvGrpSpPr>
        <p:grpSpPr>
          <a:xfrm>
            <a:off x="6262256" y="1889433"/>
            <a:ext cx="5929744" cy="4968567"/>
            <a:chOff x="6262256" y="1889433"/>
            <a:chExt cx="5929744" cy="4968567"/>
          </a:xfrm>
        </p:grpSpPr>
        <p:pic>
          <p:nvPicPr>
            <p:cNvPr id="6" name="Picture 5" descr="People running on a path in a park&#10;&#10;Description automatically generated">
              <a:extLst>
                <a:ext uri="{FF2B5EF4-FFF2-40B4-BE49-F238E27FC236}">
                  <a16:creationId xmlns:a16="http://schemas.microsoft.com/office/drawing/2014/main" id="{864A8C95-5541-DC69-4F37-79889AB13B35}"/>
                </a:ext>
              </a:extLst>
            </p:cNvPr>
            <p:cNvPicPr>
              <a:picLocks noChangeAspect="1"/>
            </p:cNvPicPr>
            <p:nvPr/>
          </p:nvPicPr>
          <p:blipFill>
            <a:blip r:embed="rId4">
              <a:extLst>
                <a:ext uri="{28A0092B-C50C-407E-A947-70E740481C1C}">
                  <a14:useLocalDpi xmlns:a14="http://schemas.microsoft.com/office/drawing/2010/main" val="0"/>
                </a:ext>
              </a:extLst>
            </a:blip>
            <a:srcRect l="8970" t="10580" r="30786" b="-290"/>
            <a:stretch/>
          </p:blipFill>
          <p:spPr>
            <a:xfrm>
              <a:off x="6262256" y="1889433"/>
              <a:ext cx="5929743" cy="4968567"/>
            </a:xfrm>
            <a:prstGeom prst="rect">
              <a:avLst/>
            </a:prstGeom>
          </p:spPr>
        </p:pic>
        <p:sp>
          <p:nvSpPr>
            <p:cNvPr id="9" name="TextBox 8">
              <a:extLst>
                <a:ext uri="{FF2B5EF4-FFF2-40B4-BE49-F238E27FC236}">
                  <a16:creationId xmlns:a16="http://schemas.microsoft.com/office/drawing/2014/main" id="{01C1F70E-9E4D-EC97-657C-D7DC04D06118}"/>
                </a:ext>
              </a:extLst>
            </p:cNvPr>
            <p:cNvSpPr txBox="1"/>
            <p:nvPr/>
          </p:nvSpPr>
          <p:spPr>
            <a:xfrm rot="16200000">
              <a:off x="10540738" y="5206739"/>
              <a:ext cx="3040913" cy="261610"/>
            </a:xfrm>
            <a:prstGeom prst="rect">
              <a:avLst/>
            </a:prstGeom>
            <a:noFill/>
          </p:spPr>
          <p:txBody>
            <a:bodyPr wrap="square" rtlCol="0">
              <a:spAutoFit/>
            </a:bodyPr>
            <a:lstStyle/>
            <a:p>
              <a:r>
                <a:rPr lang="en-GB" sz="1100">
                  <a:solidFill>
                    <a:schemeClr val="bg1"/>
                  </a:solidFill>
                </a:rPr>
                <a:t>Image: © North Yorkshire Council</a:t>
              </a:r>
            </a:p>
          </p:txBody>
        </p:sp>
      </p:grpSp>
      <p:pic>
        <p:nvPicPr>
          <p:cNvPr id="10" name="Picture 9">
            <a:extLst>
              <a:ext uri="{FF2B5EF4-FFF2-40B4-BE49-F238E27FC236}">
                <a16:creationId xmlns:a16="http://schemas.microsoft.com/office/drawing/2014/main" id="{84607E1D-B0AF-BACF-9472-8D4843BC4C7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90346" y="457820"/>
            <a:ext cx="5646516" cy="1205049"/>
          </a:xfrm>
          <a:prstGeom prst="rect">
            <a:avLst/>
          </a:prstGeom>
        </p:spPr>
      </p:pic>
      <p:sp>
        <p:nvSpPr>
          <p:cNvPr id="4" name="Rectangle 3">
            <a:extLst>
              <a:ext uri="{FF2B5EF4-FFF2-40B4-BE49-F238E27FC236}">
                <a16:creationId xmlns:a16="http://schemas.microsoft.com/office/drawing/2014/main" id="{43C61CCC-5FCD-E710-079B-4BBE8E8C4E0B}"/>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4334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068139-F5E0-FBBE-FB6B-18E28EAB41A7}"/>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6: high-quality streets and spaces</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21028" y="2090319"/>
            <a:ext cx="5181600" cy="4351338"/>
          </a:xfrm>
        </p:spPr>
        <p:txBody>
          <a:bodyPr vert="horz" lIns="91440" tIns="45720" rIns="91440" bIns="45720" rtlCol="0" anchor="t">
            <a:normAutofit fontScale="92500" lnSpcReduction="10000"/>
          </a:bodyPr>
          <a:lstStyle/>
          <a:p>
            <a:pPr marL="0" indent="0">
              <a:lnSpc>
                <a:spcPct val="110000"/>
              </a:lnSpc>
              <a:buNone/>
            </a:pPr>
            <a:r>
              <a:rPr lang="en-GB"/>
              <a:t>Aim: </a:t>
            </a:r>
            <a:r>
              <a:rPr lang="en-GB" sz="2400">
                <a:effectLst/>
                <a:ea typeface="Calibri" panose="020F0502020204030204" pitchFamily="34" charset="0"/>
              </a:rPr>
              <a:t>streets and outdoor public spaces should be active environments in their own right. They should be safe, attractive, functional, prioritise people and able to host a mix of uses, with durable, high-quality materials, street furniture in the right places and easy-to-use signage. </a:t>
            </a:r>
            <a:r>
              <a:rPr lang="en-GB" sz="2400">
                <a:ea typeface="Calibri" panose="020F0502020204030204" pitchFamily="34" charset="0"/>
              </a:rPr>
              <a:t>High-quality </a:t>
            </a:r>
            <a:r>
              <a:rPr lang="en-GB" sz="2400">
                <a:effectLst/>
                <a:ea typeface="Calibri" panose="020F0502020204030204" pitchFamily="34" charset="0"/>
              </a:rPr>
              <a:t>streets and spaces encourage activity, whereas </a:t>
            </a:r>
            <a:r>
              <a:rPr lang="en-GB" sz="2400">
                <a:ea typeface="Calibri" panose="020F0502020204030204" pitchFamily="34" charset="0"/>
              </a:rPr>
              <a:t>poor-quality</a:t>
            </a:r>
            <a:r>
              <a:rPr lang="en-GB" sz="2400">
                <a:effectLst/>
                <a:ea typeface="Calibri" panose="020F0502020204030204" pitchFamily="34" charset="0"/>
              </a:rPr>
              <a:t> streets and spaces are much less likely to be used to the same degree.</a:t>
            </a:r>
            <a:r>
              <a:rPr lang="en-GB" sz="2400">
                <a:ea typeface="Calibri" panose="020F0502020204030204" pitchFamily="34" charset="0"/>
              </a:rPr>
              <a:t> </a:t>
            </a:r>
            <a:endParaRPr lang="en-GB" sz="2400"/>
          </a:p>
        </p:txBody>
      </p:sp>
      <p:pic>
        <p:nvPicPr>
          <p:cNvPr id="4" name="Picture 3">
            <a:extLst>
              <a:ext uri="{FF2B5EF4-FFF2-40B4-BE49-F238E27FC236}">
                <a16:creationId xmlns:a16="http://schemas.microsoft.com/office/drawing/2014/main" id="{8B1AEC8D-0485-7587-6A4F-E044C9ABE5D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1" name="Picture 10">
            <a:extLst>
              <a:ext uri="{FF2B5EF4-FFF2-40B4-BE49-F238E27FC236}">
                <a16:creationId xmlns:a16="http://schemas.microsoft.com/office/drawing/2014/main" id="{742E3BDC-3346-1A8E-9D5A-6470CF8E7A7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1028" y="336120"/>
            <a:ext cx="4636168" cy="1326749"/>
          </a:xfrm>
          <a:prstGeom prst="rect">
            <a:avLst/>
          </a:prstGeom>
        </p:spPr>
      </p:pic>
      <p:grpSp>
        <p:nvGrpSpPr>
          <p:cNvPr id="12" name="Group 11">
            <a:extLst>
              <a:ext uri="{FF2B5EF4-FFF2-40B4-BE49-F238E27FC236}">
                <a16:creationId xmlns:a16="http://schemas.microsoft.com/office/drawing/2014/main" id="{49E6B785-1EB4-5A55-2260-6E8E35714856}"/>
              </a:ext>
              <a:ext uri="{C183D7F6-B498-43B3-948B-1728B52AA6E4}">
                <adec:decorative xmlns:adec="http://schemas.microsoft.com/office/drawing/2017/decorative" val="1"/>
              </a:ext>
            </a:extLst>
          </p:cNvPr>
          <p:cNvGrpSpPr/>
          <p:nvPr/>
        </p:nvGrpSpPr>
        <p:grpSpPr>
          <a:xfrm>
            <a:off x="6244281" y="2078288"/>
            <a:ext cx="5947720" cy="4853881"/>
            <a:chOff x="6244281" y="2078288"/>
            <a:chExt cx="5947720" cy="4853881"/>
          </a:xfrm>
        </p:grpSpPr>
        <p:pic>
          <p:nvPicPr>
            <p:cNvPr id="8" name="Picture 7" descr="A group of people sitting outside&#10;&#10;Description automatically generated">
              <a:extLst>
                <a:ext uri="{FF2B5EF4-FFF2-40B4-BE49-F238E27FC236}">
                  <a16:creationId xmlns:a16="http://schemas.microsoft.com/office/drawing/2014/main" id="{A3805A08-5F29-07EA-B949-CE980DE201D3}"/>
                </a:ext>
              </a:extLst>
            </p:cNvPr>
            <p:cNvPicPr>
              <a:picLocks noChangeAspect="1"/>
            </p:cNvPicPr>
            <p:nvPr/>
          </p:nvPicPr>
          <p:blipFill>
            <a:blip r:embed="rId5">
              <a:extLst>
                <a:ext uri="{28A0092B-C50C-407E-A947-70E740481C1C}">
                  <a14:useLocalDpi xmlns:a14="http://schemas.microsoft.com/office/drawing/2010/main" val="0"/>
                </a:ext>
              </a:extLst>
            </a:blip>
            <a:srcRect l="8867" t="1" r="8400" b="-1259"/>
            <a:stretch/>
          </p:blipFill>
          <p:spPr>
            <a:xfrm>
              <a:off x="6244281" y="2078288"/>
              <a:ext cx="5947720" cy="4853881"/>
            </a:xfrm>
            <a:prstGeom prst="rect">
              <a:avLst/>
            </a:prstGeom>
          </p:spPr>
        </p:pic>
        <p:sp>
          <p:nvSpPr>
            <p:cNvPr id="10" name="TextBox 9">
              <a:extLst>
                <a:ext uri="{FF2B5EF4-FFF2-40B4-BE49-F238E27FC236}">
                  <a16:creationId xmlns:a16="http://schemas.microsoft.com/office/drawing/2014/main" id="{FA384762-F9D2-233B-2EE6-125EE467634C}"/>
                </a:ext>
              </a:extLst>
            </p:cNvPr>
            <p:cNvSpPr txBox="1"/>
            <p:nvPr/>
          </p:nvSpPr>
          <p:spPr>
            <a:xfrm rot="16200000">
              <a:off x="10954029" y="5620029"/>
              <a:ext cx="2214332" cy="261610"/>
            </a:xfrm>
            <a:prstGeom prst="rect">
              <a:avLst/>
            </a:prstGeom>
            <a:noFill/>
          </p:spPr>
          <p:txBody>
            <a:bodyPr wrap="square" rtlCol="0">
              <a:spAutoFit/>
            </a:bodyPr>
            <a:lstStyle/>
            <a:p>
              <a:r>
                <a:rPr lang="en-GB" sz="1100">
                  <a:solidFill>
                    <a:schemeClr val="bg1"/>
                  </a:solidFill>
                </a:rPr>
                <a:t>Image: © David Lock Associates</a:t>
              </a:r>
            </a:p>
          </p:txBody>
        </p:sp>
      </p:grpSp>
      <p:sp>
        <p:nvSpPr>
          <p:cNvPr id="2" name="Rectangle 1">
            <a:extLst>
              <a:ext uri="{FF2B5EF4-FFF2-40B4-BE49-F238E27FC236}">
                <a16:creationId xmlns:a16="http://schemas.microsoft.com/office/drawing/2014/main" id="{9B8EDCB5-F081-6CED-A963-64E076B6DDB6}"/>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6678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16389-31A9-EAA4-0B72-287BE3B24AAF}"/>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6: high-quality streets and spaces (continued)</a:t>
            </a:r>
            <a:endParaRPr lang="en-GB" dirty="0"/>
          </a:p>
        </p:txBody>
      </p:sp>
      <p:pic>
        <p:nvPicPr>
          <p:cNvPr id="11" name="Content Placeholder 10">
            <a:extLst>
              <a:ext uri="{FF2B5EF4-FFF2-40B4-BE49-F238E27FC236}">
                <a16:creationId xmlns:a16="http://schemas.microsoft.com/office/drawing/2014/main" id="{EC961B67-6F29-69F4-DF42-4CC0E204CFA1}"/>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6980" r="4292"/>
          <a:stretch/>
        </p:blipFill>
        <p:spPr>
          <a:xfrm>
            <a:off x="6396681" y="1959335"/>
            <a:ext cx="5795318" cy="4898665"/>
          </a:xfrm>
        </p:spPr>
      </p:pic>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14400" y="2270795"/>
            <a:ext cx="5181600" cy="3901407"/>
          </a:xfrm>
        </p:spPr>
        <p:txBody>
          <a:bodyPr/>
          <a:lstStyle/>
          <a:p>
            <a:pPr marL="0" indent="0" defTabSz="542925">
              <a:buNone/>
            </a:pPr>
            <a:r>
              <a:rPr lang="en-GB" sz="2400" dirty="0"/>
              <a:t>6.1 	Design streets as places, not 	movement corridors. </a:t>
            </a:r>
          </a:p>
          <a:p>
            <a:pPr marL="0" indent="0" defTabSz="542925">
              <a:buNone/>
            </a:pPr>
            <a:r>
              <a:rPr lang="en-GB" sz="2400" dirty="0"/>
              <a:t>6.2 	Design streets and spaces of 	high quality, utilising appropriate 	and durable materials. </a:t>
            </a:r>
          </a:p>
          <a:p>
            <a:pPr marL="0" indent="0" defTabSz="542925">
              <a:buNone/>
            </a:pPr>
            <a:r>
              <a:rPr lang="en-GB" sz="2400" dirty="0"/>
              <a:t>6.3 	Create and support safe, flexible 	spaces which can support 	multiple forms of activity. </a:t>
            </a:r>
          </a:p>
          <a:p>
            <a:pPr marL="0" indent="0" defTabSz="542925">
              <a:buNone/>
            </a:pPr>
            <a:r>
              <a:rPr lang="en-GB" sz="2400" dirty="0"/>
              <a:t>6.4 	Create resilience spaces that 	can be active in all seasons. </a:t>
            </a:r>
          </a:p>
        </p:txBody>
      </p:sp>
      <p:pic>
        <p:nvPicPr>
          <p:cNvPr id="5" name="Picture 4">
            <a:extLst>
              <a:ext uri="{FF2B5EF4-FFF2-40B4-BE49-F238E27FC236}">
                <a16:creationId xmlns:a16="http://schemas.microsoft.com/office/drawing/2014/main" id="{CE3034D9-FFAF-A216-AADF-5F06A0C29D2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8" name="TextBox 7">
            <a:extLst>
              <a:ext uri="{FF2B5EF4-FFF2-40B4-BE49-F238E27FC236}">
                <a16:creationId xmlns:a16="http://schemas.microsoft.com/office/drawing/2014/main" id="{2ACF944E-5E88-004C-DF8E-0368F17579AC}"/>
              </a:ext>
              <a:ext uri="{C183D7F6-B498-43B3-948B-1728B52AA6E4}">
                <adec:decorative xmlns:adec="http://schemas.microsoft.com/office/drawing/2017/decorative" val="1"/>
              </a:ext>
            </a:extLst>
          </p:cNvPr>
          <p:cNvSpPr txBox="1"/>
          <p:nvPr/>
        </p:nvSpPr>
        <p:spPr>
          <a:xfrm rot="16200000">
            <a:off x="10954029" y="5620029"/>
            <a:ext cx="2214332" cy="261610"/>
          </a:xfrm>
          <a:prstGeom prst="rect">
            <a:avLst/>
          </a:prstGeom>
          <a:noFill/>
        </p:spPr>
        <p:txBody>
          <a:bodyPr wrap="square" rtlCol="0">
            <a:spAutoFit/>
          </a:bodyPr>
          <a:lstStyle/>
          <a:p>
            <a:r>
              <a:rPr lang="en-GB" sz="1100">
                <a:solidFill>
                  <a:schemeClr val="bg1"/>
                </a:solidFill>
              </a:rPr>
              <a:t>Image: © Sport England</a:t>
            </a:r>
          </a:p>
        </p:txBody>
      </p:sp>
      <p:pic>
        <p:nvPicPr>
          <p:cNvPr id="10" name="Picture 9">
            <a:extLst>
              <a:ext uri="{FF2B5EF4-FFF2-40B4-BE49-F238E27FC236}">
                <a16:creationId xmlns:a16="http://schemas.microsoft.com/office/drawing/2014/main" id="{96414C3D-57E4-9719-E46C-25D9D675F90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21028" y="336120"/>
            <a:ext cx="4636168" cy="1326749"/>
          </a:xfrm>
          <a:prstGeom prst="rect">
            <a:avLst/>
          </a:prstGeom>
        </p:spPr>
      </p:pic>
      <p:grpSp>
        <p:nvGrpSpPr>
          <p:cNvPr id="14" name="Group 13">
            <a:extLst>
              <a:ext uri="{FF2B5EF4-FFF2-40B4-BE49-F238E27FC236}">
                <a16:creationId xmlns:a16="http://schemas.microsoft.com/office/drawing/2014/main" id="{C80ECA25-4F85-BA90-4DA7-92AA8D5FD048}"/>
              </a:ext>
              <a:ext uri="{C183D7F6-B498-43B3-948B-1728B52AA6E4}">
                <adec:decorative xmlns:adec="http://schemas.microsoft.com/office/drawing/2017/decorative" val="1"/>
              </a:ext>
            </a:extLst>
          </p:cNvPr>
          <p:cNvGrpSpPr/>
          <p:nvPr/>
        </p:nvGrpSpPr>
        <p:grpSpPr>
          <a:xfrm>
            <a:off x="6361954" y="1959335"/>
            <a:ext cx="5795319" cy="4898665"/>
            <a:chOff x="6361954" y="1959335"/>
            <a:chExt cx="5795319" cy="4898665"/>
          </a:xfrm>
        </p:grpSpPr>
        <p:pic>
          <p:nvPicPr>
            <p:cNvPr id="12" name="Content Placeholder 10" descr="A bike rack in a park&#10;&#10;Description automatically generated">
              <a:extLst>
                <a:ext uri="{FF2B5EF4-FFF2-40B4-BE49-F238E27FC236}">
                  <a16:creationId xmlns:a16="http://schemas.microsoft.com/office/drawing/2014/main" id="{3C20299D-2ED5-D3EA-D1B2-F6F3BA4CE835}"/>
                </a:ext>
              </a:extLst>
            </p:cNvPr>
            <p:cNvPicPr>
              <a:picLocks noChangeAspect="1"/>
            </p:cNvPicPr>
            <p:nvPr/>
          </p:nvPicPr>
          <p:blipFill>
            <a:blip r:embed="rId3">
              <a:extLst>
                <a:ext uri="{28A0092B-C50C-407E-A947-70E740481C1C}">
                  <a14:useLocalDpi xmlns:a14="http://schemas.microsoft.com/office/drawing/2010/main" val="0"/>
                </a:ext>
              </a:extLst>
            </a:blip>
            <a:srcRect l="6980" r="4292"/>
            <a:stretch/>
          </p:blipFill>
          <p:spPr>
            <a:xfrm>
              <a:off x="6361954" y="1959335"/>
              <a:ext cx="5795318" cy="4898665"/>
            </a:xfrm>
            <a:prstGeom prst="rect">
              <a:avLst/>
            </a:prstGeom>
          </p:spPr>
        </p:pic>
        <p:sp>
          <p:nvSpPr>
            <p:cNvPr id="13" name="TextBox 12">
              <a:extLst>
                <a:ext uri="{FF2B5EF4-FFF2-40B4-BE49-F238E27FC236}">
                  <a16:creationId xmlns:a16="http://schemas.microsoft.com/office/drawing/2014/main" id="{E95636FF-47E8-CC36-F7DB-77DA6ABFABE7}"/>
                </a:ext>
              </a:extLst>
            </p:cNvPr>
            <p:cNvSpPr txBox="1"/>
            <p:nvPr/>
          </p:nvSpPr>
          <p:spPr>
            <a:xfrm rot="16200000">
              <a:off x="10919302" y="5620029"/>
              <a:ext cx="2214332" cy="261610"/>
            </a:xfrm>
            <a:prstGeom prst="rect">
              <a:avLst/>
            </a:prstGeom>
            <a:noFill/>
          </p:spPr>
          <p:txBody>
            <a:bodyPr wrap="square" rtlCol="0">
              <a:spAutoFit/>
            </a:bodyPr>
            <a:lstStyle/>
            <a:p>
              <a:r>
                <a:rPr lang="en-GB" sz="1100">
                  <a:solidFill>
                    <a:schemeClr val="bg1"/>
                  </a:solidFill>
                </a:rPr>
                <a:t>Image: © Sport England</a:t>
              </a:r>
            </a:p>
          </p:txBody>
        </p:sp>
      </p:grpSp>
      <p:sp>
        <p:nvSpPr>
          <p:cNvPr id="4" name="Rectangle 3">
            <a:extLst>
              <a:ext uri="{FF2B5EF4-FFF2-40B4-BE49-F238E27FC236}">
                <a16:creationId xmlns:a16="http://schemas.microsoft.com/office/drawing/2014/main" id="{12F03C9E-5961-DBC1-C932-595A8F20F4AD}"/>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55772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3B047C-D94C-95B3-39EF-D66360803E8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7: providing activity infrastructure</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14400" y="2776119"/>
            <a:ext cx="5181600" cy="2529807"/>
          </a:xfrm>
        </p:spPr>
        <p:txBody>
          <a:bodyPr vert="horz" lIns="91440" tIns="45720" rIns="91440" bIns="45720" rtlCol="0" anchor="t">
            <a:normAutofit/>
          </a:bodyPr>
          <a:lstStyle/>
          <a:p>
            <a:pPr marL="0" indent="0">
              <a:buNone/>
            </a:pPr>
            <a:r>
              <a:rPr lang="en-GB"/>
              <a:t>Aim</a:t>
            </a:r>
            <a:r>
              <a:rPr lang="en-GB" sz="2400"/>
              <a:t>: </a:t>
            </a:r>
            <a:r>
              <a:rPr lang="en-GB" sz="2400">
                <a:effectLst/>
                <a:ea typeface="Calibri" panose="020F0502020204030204" pitchFamily="34" charset="0"/>
                <a:cs typeface="Arial"/>
              </a:rPr>
              <a:t>infrastructure to enable sport</a:t>
            </a:r>
            <a:r>
              <a:rPr lang="en-GB" sz="2400">
                <a:ea typeface="Calibri" panose="020F0502020204030204" pitchFamily="34" charset="0"/>
                <a:cs typeface="Arial"/>
              </a:rPr>
              <a:t>, </a:t>
            </a:r>
            <a:r>
              <a:rPr lang="en-GB" sz="2400">
                <a:effectLst/>
                <a:ea typeface="Calibri" panose="020F0502020204030204" pitchFamily="34" charset="0"/>
                <a:cs typeface="Arial"/>
              </a:rPr>
              <a:t>recreation and physical activity to take place should be provided across all contexts including workplaces, sports facilities and public space, to facilitate activity for all.</a:t>
            </a:r>
            <a:r>
              <a:rPr lang="en-GB" sz="2400">
                <a:ea typeface="Calibri" panose="020F0502020204030204" pitchFamily="34" charset="0"/>
                <a:cs typeface="Arial"/>
              </a:rPr>
              <a:t> </a:t>
            </a:r>
            <a:endParaRPr lang="en-GB" sz="2400">
              <a:effectLst/>
              <a:ea typeface="Calibri" panose="020F0502020204030204" pitchFamily="34" charset="0"/>
              <a:cs typeface="Arial" panose="020B0604020202020204" pitchFamily="34" charset="0"/>
            </a:endParaRPr>
          </a:p>
          <a:p>
            <a:pPr marL="0" indent="0">
              <a:buNone/>
            </a:pPr>
            <a:endParaRPr lang="en-GB"/>
          </a:p>
        </p:txBody>
      </p:sp>
      <p:pic>
        <p:nvPicPr>
          <p:cNvPr id="6" name="Picture 5">
            <a:extLst>
              <a:ext uri="{FF2B5EF4-FFF2-40B4-BE49-F238E27FC236}">
                <a16:creationId xmlns:a16="http://schemas.microsoft.com/office/drawing/2014/main" id="{496AB134-FC45-46A8-268C-F0070BDA1EF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1" name="Picture 10">
            <a:extLst>
              <a:ext uri="{FF2B5EF4-FFF2-40B4-BE49-F238E27FC236}">
                <a16:creationId xmlns:a16="http://schemas.microsoft.com/office/drawing/2014/main" id="{3F1935C8-2FE4-8FC1-EF85-33228F8993B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4399" y="383613"/>
            <a:ext cx="4535905" cy="1419399"/>
          </a:xfrm>
          <a:prstGeom prst="rect">
            <a:avLst/>
          </a:prstGeom>
        </p:spPr>
      </p:pic>
      <p:grpSp>
        <p:nvGrpSpPr>
          <p:cNvPr id="14" name="Group 13">
            <a:extLst>
              <a:ext uri="{FF2B5EF4-FFF2-40B4-BE49-F238E27FC236}">
                <a16:creationId xmlns:a16="http://schemas.microsoft.com/office/drawing/2014/main" id="{B40329FE-A32A-CC8E-718C-CD38095A3041}"/>
              </a:ext>
              <a:ext uri="{C183D7F6-B498-43B3-948B-1728B52AA6E4}">
                <adec:decorative xmlns:adec="http://schemas.microsoft.com/office/drawing/2017/decorative" val="1"/>
              </a:ext>
            </a:extLst>
          </p:cNvPr>
          <p:cNvGrpSpPr/>
          <p:nvPr/>
        </p:nvGrpSpPr>
        <p:grpSpPr>
          <a:xfrm>
            <a:off x="6396681" y="1961983"/>
            <a:ext cx="5795318" cy="4896017"/>
            <a:chOff x="6396681" y="1961983"/>
            <a:chExt cx="5795318" cy="4896017"/>
          </a:xfrm>
        </p:grpSpPr>
        <p:pic>
          <p:nvPicPr>
            <p:cNvPr id="8" name="Picture 7" descr="A yellow wall with a fence&#10;&#10;Description automatically generated with medium confidence">
              <a:extLst>
                <a:ext uri="{FF2B5EF4-FFF2-40B4-BE49-F238E27FC236}">
                  <a16:creationId xmlns:a16="http://schemas.microsoft.com/office/drawing/2014/main" id="{1FB8CA34-6A6A-4684-E057-2A47B4FF57C7}"/>
                </a:ext>
              </a:extLst>
            </p:cNvPr>
            <p:cNvPicPr>
              <a:picLocks noChangeAspect="1"/>
            </p:cNvPicPr>
            <p:nvPr/>
          </p:nvPicPr>
          <p:blipFill>
            <a:blip r:embed="rId5">
              <a:extLst>
                <a:ext uri="{28A0092B-C50C-407E-A947-70E740481C1C}">
                  <a14:useLocalDpi xmlns:a14="http://schemas.microsoft.com/office/drawing/2010/main" val="0"/>
                </a:ext>
              </a:extLst>
            </a:blip>
            <a:srcRect l="5032" r="6192"/>
            <a:stretch/>
          </p:blipFill>
          <p:spPr>
            <a:xfrm>
              <a:off x="6396681" y="1961983"/>
              <a:ext cx="5795318" cy="4896017"/>
            </a:xfrm>
            <a:prstGeom prst="rect">
              <a:avLst/>
            </a:prstGeom>
          </p:spPr>
        </p:pic>
        <p:sp>
          <p:nvSpPr>
            <p:cNvPr id="13" name="TextBox 12">
              <a:extLst>
                <a:ext uri="{FF2B5EF4-FFF2-40B4-BE49-F238E27FC236}">
                  <a16:creationId xmlns:a16="http://schemas.microsoft.com/office/drawing/2014/main" id="{B8FAF3F0-8F7A-E147-C970-8B7F7F361DF1}"/>
                </a:ext>
              </a:extLst>
            </p:cNvPr>
            <p:cNvSpPr txBox="1"/>
            <p:nvPr/>
          </p:nvSpPr>
          <p:spPr>
            <a:xfrm rot="16200000">
              <a:off x="10919302" y="5620029"/>
              <a:ext cx="2214332" cy="261610"/>
            </a:xfrm>
            <a:prstGeom prst="rect">
              <a:avLst/>
            </a:prstGeom>
            <a:noFill/>
          </p:spPr>
          <p:txBody>
            <a:bodyPr wrap="square" rtlCol="0">
              <a:spAutoFit/>
            </a:bodyPr>
            <a:lstStyle/>
            <a:p>
              <a:r>
                <a:rPr lang="en-GB" sz="1100">
                  <a:solidFill>
                    <a:schemeClr val="bg1"/>
                  </a:solidFill>
                </a:rPr>
                <a:t>Image: © David Lock Associates</a:t>
              </a:r>
            </a:p>
          </p:txBody>
        </p:sp>
      </p:grpSp>
      <p:sp>
        <p:nvSpPr>
          <p:cNvPr id="2" name="Rectangle 1">
            <a:extLst>
              <a:ext uri="{FF2B5EF4-FFF2-40B4-BE49-F238E27FC236}">
                <a16:creationId xmlns:a16="http://schemas.microsoft.com/office/drawing/2014/main" id="{BAECC612-7521-FD27-CB21-856BD5CAE9B3}"/>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74218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EBA245-E194-A7DF-034B-1564B78621FA}"/>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7: providing activity infrastructure (continued)</a:t>
            </a:r>
            <a:endParaRPr lang="en-GB" dirty="0"/>
          </a:p>
        </p:txBody>
      </p:sp>
      <p:pic>
        <p:nvPicPr>
          <p:cNvPr id="10" name="Content Placeholder 9">
            <a:extLst>
              <a:ext uri="{FF2B5EF4-FFF2-40B4-BE49-F238E27FC236}">
                <a16:creationId xmlns:a16="http://schemas.microsoft.com/office/drawing/2014/main" id="{14CD5E1D-50F4-30FF-9AC1-8B3C8ED60D18}"/>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11775" r="4995"/>
          <a:stretch/>
        </p:blipFill>
        <p:spPr>
          <a:xfrm>
            <a:off x="6241775" y="2088146"/>
            <a:ext cx="5950225" cy="4769854"/>
          </a:xfrm>
        </p:spPr>
      </p:pic>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14400" y="2088146"/>
            <a:ext cx="5181600" cy="4351338"/>
          </a:xfrm>
        </p:spPr>
        <p:txBody>
          <a:bodyPr>
            <a:normAutofit/>
          </a:bodyPr>
          <a:lstStyle/>
          <a:p>
            <a:pPr marL="0" indent="0" defTabSz="542925">
              <a:buNone/>
            </a:pPr>
            <a:r>
              <a:rPr lang="en-GB" sz="2400"/>
              <a:t>7.1 	Provide infrastructure which 	supports and enables active 	travel. </a:t>
            </a:r>
          </a:p>
          <a:p>
            <a:pPr marL="0" indent="0" defTabSz="542925">
              <a:buNone/>
            </a:pPr>
            <a:r>
              <a:rPr lang="en-GB" sz="2400"/>
              <a:t>7.2 	Provide infrastructure which 	supports physical activity. </a:t>
            </a:r>
          </a:p>
          <a:p>
            <a:pPr marL="0" indent="0" defTabSz="542925">
              <a:buNone/>
            </a:pPr>
            <a:r>
              <a:rPr lang="en-GB" sz="2400"/>
              <a:t>7.3 	Provide supporting infrastructure 	which enables people to utilise 	spaces flexibly. </a:t>
            </a:r>
          </a:p>
          <a:p>
            <a:pPr marL="0" indent="0" defTabSz="542925">
              <a:buNone/>
            </a:pPr>
            <a:r>
              <a:rPr lang="en-GB" sz="2400"/>
              <a:t>7.4 	Integrate and utilise innovative 	digital technology in spaces and 	places.</a:t>
            </a:r>
          </a:p>
        </p:txBody>
      </p:sp>
      <p:pic>
        <p:nvPicPr>
          <p:cNvPr id="5" name="Picture 4">
            <a:extLst>
              <a:ext uri="{FF2B5EF4-FFF2-40B4-BE49-F238E27FC236}">
                <a16:creationId xmlns:a16="http://schemas.microsoft.com/office/drawing/2014/main" id="{CDD3016A-94C5-55A7-6436-7C73734E95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2" name="Picture 1">
            <a:extLst>
              <a:ext uri="{FF2B5EF4-FFF2-40B4-BE49-F238E27FC236}">
                <a16:creationId xmlns:a16="http://schemas.microsoft.com/office/drawing/2014/main" id="{6CE4A228-1D73-DCCB-0CAB-F6482B11799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4400" y="314325"/>
            <a:ext cx="4535905" cy="1419399"/>
          </a:xfrm>
          <a:prstGeom prst="rect">
            <a:avLst/>
          </a:prstGeom>
        </p:spPr>
      </p:pic>
      <p:sp>
        <p:nvSpPr>
          <p:cNvPr id="11" name="TextBox 10">
            <a:extLst>
              <a:ext uri="{FF2B5EF4-FFF2-40B4-BE49-F238E27FC236}">
                <a16:creationId xmlns:a16="http://schemas.microsoft.com/office/drawing/2014/main" id="{C4BE6B68-8BC8-8F0D-9580-9E161CA030E0}"/>
              </a:ext>
              <a:ext uri="{C183D7F6-B498-43B3-948B-1728B52AA6E4}">
                <adec:decorative xmlns:adec="http://schemas.microsoft.com/office/drawing/2017/decorative" val="1"/>
              </a:ext>
            </a:extLst>
          </p:cNvPr>
          <p:cNvSpPr txBox="1"/>
          <p:nvPr/>
        </p:nvSpPr>
        <p:spPr>
          <a:xfrm rot="16200000">
            <a:off x="10919302" y="5620029"/>
            <a:ext cx="2214332" cy="261610"/>
          </a:xfrm>
          <a:prstGeom prst="rect">
            <a:avLst/>
          </a:prstGeom>
          <a:noFill/>
        </p:spPr>
        <p:txBody>
          <a:bodyPr wrap="square" rtlCol="0">
            <a:spAutoFit/>
          </a:bodyPr>
          <a:lstStyle/>
          <a:p>
            <a:r>
              <a:rPr lang="en-GB" sz="1100">
                <a:solidFill>
                  <a:schemeClr val="bg1"/>
                </a:solidFill>
              </a:rPr>
              <a:t>Image: © David lock Associates</a:t>
            </a:r>
          </a:p>
        </p:txBody>
      </p:sp>
      <p:sp>
        <p:nvSpPr>
          <p:cNvPr id="6" name="Rectangle 5">
            <a:extLst>
              <a:ext uri="{FF2B5EF4-FFF2-40B4-BE49-F238E27FC236}">
                <a16:creationId xmlns:a16="http://schemas.microsoft.com/office/drawing/2014/main" id="{6F91CBAE-0F4B-B356-0173-307160D1BD9F}"/>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2114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B2E6A1-70CB-D0D0-EC27-05AEA1A1BBDE}"/>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8: active buildings, inside and out</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13110" y="2727993"/>
            <a:ext cx="5181600" cy="2746375"/>
          </a:xfrm>
        </p:spPr>
        <p:txBody>
          <a:bodyPr>
            <a:normAutofit/>
          </a:bodyPr>
          <a:lstStyle/>
          <a:p>
            <a:pPr marL="0" indent="0">
              <a:lnSpc>
                <a:spcPct val="100000"/>
              </a:lnSpc>
              <a:buNone/>
            </a:pPr>
            <a:r>
              <a:rPr lang="en-GB"/>
              <a:t>Aims: </a:t>
            </a:r>
            <a:r>
              <a:rPr lang="en-GB" sz="2400">
                <a:cs typeface="Arial" panose="020B0604020202020204" pitchFamily="34" charset="0"/>
              </a:rPr>
              <a:t>promote the design of buildings to provide opportunities for physical activity at the forefront, where the arrival experience, internal circulation, opportunities to move about and making the building an active destination are considered.</a:t>
            </a:r>
          </a:p>
          <a:p>
            <a:pPr marL="0" indent="0">
              <a:lnSpc>
                <a:spcPct val="100000"/>
              </a:lnSpc>
              <a:buNone/>
            </a:pPr>
            <a:endParaRPr lang="en-GB" sz="2400">
              <a:effectLst/>
              <a:ea typeface="Calibri" panose="020F0502020204030204" pitchFamily="34" charset="0"/>
              <a:cs typeface="Arial" panose="020B0604020202020204" pitchFamily="34" charset="0"/>
            </a:endParaRPr>
          </a:p>
          <a:p>
            <a:pPr marL="0" indent="0">
              <a:lnSpc>
                <a:spcPct val="100000"/>
              </a:lnSpc>
              <a:buNone/>
            </a:pPr>
            <a:endParaRPr lang="en-GB"/>
          </a:p>
        </p:txBody>
      </p:sp>
      <p:pic>
        <p:nvPicPr>
          <p:cNvPr id="4" name="Picture 3">
            <a:extLst>
              <a:ext uri="{FF2B5EF4-FFF2-40B4-BE49-F238E27FC236}">
                <a16:creationId xmlns:a16="http://schemas.microsoft.com/office/drawing/2014/main" id="{4FB602A6-D07B-81A2-FDFD-DC7F53B6733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grpSp>
        <p:nvGrpSpPr>
          <p:cNvPr id="12" name="Group 11">
            <a:extLst>
              <a:ext uri="{FF2B5EF4-FFF2-40B4-BE49-F238E27FC236}">
                <a16:creationId xmlns:a16="http://schemas.microsoft.com/office/drawing/2014/main" id="{1B8ADF57-4418-EDD2-F837-F2F6EE6ABA9E}"/>
              </a:ext>
              <a:ext uri="{C183D7F6-B498-43B3-948B-1728B52AA6E4}">
                <adec:decorative xmlns:adec="http://schemas.microsoft.com/office/drawing/2017/decorative" val="1"/>
              </a:ext>
            </a:extLst>
          </p:cNvPr>
          <p:cNvGrpSpPr/>
          <p:nvPr/>
        </p:nvGrpSpPr>
        <p:grpSpPr>
          <a:xfrm>
            <a:off x="6205329" y="2367997"/>
            <a:ext cx="5986671" cy="4490003"/>
            <a:chOff x="6205329" y="2367997"/>
            <a:chExt cx="5986671" cy="4490003"/>
          </a:xfrm>
        </p:grpSpPr>
        <p:pic>
          <p:nvPicPr>
            <p:cNvPr id="10" name="Picture 9" descr="A group of people playing ping pong&#10;&#10;Description automatically generated">
              <a:extLst>
                <a:ext uri="{FF2B5EF4-FFF2-40B4-BE49-F238E27FC236}">
                  <a16:creationId xmlns:a16="http://schemas.microsoft.com/office/drawing/2014/main" id="{35A50E58-DDD9-34F3-238E-4CEC40D29C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329" y="2367997"/>
              <a:ext cx="5986670" cy="4490003"/>
            </a:xfrm>
            <a:prstGeom prst="rect">
              <a:avLst/>
            </a:prstGeom>
          </p:spPr>
        </p:pic>
        <p:sp>
          <p:nvSpPr>
            <p:cNvPr id="6" name="TextBox 5">
              <a:extLst>
                <a:ext uri="{FF2B5EF4-FFF2-40B4-BE49-F238E27FC236}">
                  <a16:creationId xmlns:a16="http://schemas.microsoft.com/office/drawing/2014/main" id="{197D13DB-ACCB-B35A-A0BE-FCA4B59CF94E}"/>
                </a:ext>
              </a:extLst>
            </p:cNvPr>
            <p:cNvSpPr txBox="1"/>
            <p:nvPr/>
          </p:nvSpPr>
          <p:spPr>
            <a:xfrm rot="16200000">
              <a:off x="10954029" y="5620029"/>
              <a:ext cx="2214332" cy="261610"/>
            </a:xfrm>
            <a:prstGeom prst="rect">
              <a:avLst/>
            </a:prstGeom>
            <a:noFill/>
          </p:spPr>
          <p:txBody>
            <a:bodyPr wrap="square" rtlCol="0">
              <a:spAutoFit/>
            </a:bodyPr>
            <a:lstStyle/>
            <a:p>
              <a:r>
                <a:rPr lang="en-GB" sz="1100">
                  <a:solidFill>
                    <a:schemeClr val="bg1"/>
                  </a:solidFill>
                </a:rPr>
                <a:t>Image: © David Lock Associates</a:t>
              </a:r>
            </a:p>
          </p:txBody>
        </p:sp>
      </p:grpSp>
      <p:pic>
        <p:nvPicPr>
          <p:cNvPr id="11" name="Picture 10">
            <a:extLst>
              <a:ext uri="{FF2B5EF4-FFF2-40B4-BE49-F238E27FC236}">
                <a16:creationId xmlns:a16="http://schemas.microsoft.com/office/drawing/2014/main" id="{DC5B8727-0E91-61BF-24E6-E19EA6CDC8A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3110" y="314325"/>
            <a:ext cx="4429314" cy="1442286"/>
          </a:xfrm>
          <a:prstGeom prst="rect">
            <a:avLst/>
          </a:prstGeom>
        </p:spPr>
      </p:pic>
      <p:sp>
        <p:nvSpPr>
          <p:cNvPr id="2" name="Rectangle 1">
            <a:extLst>
              <a:ext uri="{FF2B5EF4-FFF2-40B4-BE49-F238E27FC236}">
                <a16:creationId xmlns:a16="http://schemas.microsoft.com/office/drawing/2014/main" id="{A60B164C-D499-C5E9-85CD-B8BCBA9B1137}"/>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4383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2AAD9-4BED-C1EC-7DCA-BABB3499D265}"/>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8: active buildings, inside and out (continued)</a:t>
            </a:r>
            <a:endParaRPr lang="en-GB" dirty="0"/>
          </a:p>
        </p:txBody>
      </p:sp>
      <p:pic>
        <p:nvPicPr>
          <p:cNvPr id="11" name="Content Placeholder 10">
            <a:extLst>
              <a:ext uri="{FF2B5EF4-FFF2-40B4-BE49-F238E27FC236}">
                <a16:creationId xmlns:a16="http://schemas.microsoft.com/office/drawing/2014/main" id="{9A70EB68-58DB-49FB-E07E-6FF01C9550FE}"/>
              </a:ext>
              <a:ext uri="{C183D7F6-B498-43B3-948B-1728B52AA6E4}">
                <adec:decorative xmlns:adec="http://schemas.microsoft.com/office/drawing/2017/decorative" val="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10634" r="10634"/>
          <a:stretch/>
        </p:blipFill>
        <p:spPr>
          <a:xfrm>
            <a:off x="6409935" y="1961983"/>
            <a:ext cx="5782065" cy="4896017"/>
          </a:xfrm>
        </p:spPr>
      </p:pic>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14400" y="2418425"/>
            <a:ext cx="5181600" cy="3537207"/>
          </a:xfrm>
        </p:spPr>
        <p:txBody>
          <a:bodyPr>
            <a:normAutofit/>
          </a:bodyPr>
          <a:lstStyle/>
          <a:p>
            <a:pPr marL="0" indent="0" defTabSz="542925">
              <a:buNone/>
            </a:pPr>
            <a:r>
              <a:rPr lang="en-GB" sz="2400"/>
              <a:t>8.1 	Orientate and design buildings 	to encourage activity.</a:t>
            </a:r>
          </a:p>
          <a:p>
            <a:pPr marL="0" indent="0" defTabSz="542925">
              <a:buNone/>
            </a:pPr>
            <a:r>
              <a:rPr lang="en-GB" sz="2400"/>
              <a:t>8.2 	Provide activity infrastructure 	inside and outside buildings.</a:t>
            </a:r>
          </a:p>
          <a:p>
            <a:pPr marL="0" indent="0" defTabSz="542925">
              <a:buNone/>
            </a:pPr>
            <a:r>
              <a:rPr lang="en-GB" sz="2400"/>
              <a:t>8.3 	Utilise areas within and around 	buildings to support activity.</a:t>
            </a:r>
          </a:p>
          <a:p>
            <a:pPr marL="0" indent="0" defTabSz="542925">
              <a:buNone/>
            </a:pPr>
            <a:r>
              <a:rPr lang="en-GB" sz="2400"/>
              <a:t>8.4 	Consider how to repurpose 	valued local assets into new 	physical activity destinations.</a:t>
            </a:r>
          </a:p>
          <a:p>
            <a:pPr marL="0" indent="0">
              <a:buNone/>
            </a:pPr>
            <a:endParaRPr lang="en-GB"/>
          </a:p>
        </p:txBody>
      </p:sp>
      <p:pic>
        <p:nvPicPr>
          <p:cNvPr id="5" name="Picture 4">
            <a:extLst>
              <a:ext uri="{FF2B5EF4-FFF2-40B4-BE49-F238E27FC236}">
                <a16:creationId xmlns:a16="http://schemas.microsoft.com/office/drawing/2014/main" id="{7D17DBCA-FFF4-8E64-CF18-EC24F578B3E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9" name="Picture 8">
            <a:extLst>
              <a:ext uri="{FF2B5EF4-FFF2-40B4-BE49-F238E27FC236}">
                <a16:creationId xmlns:a16="http://schemas.microsoft.com/office/drawing/2014/main" id="{98739C28-F516-EFDF-F00F-68DDF91C8EC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4400" y="314325"/>
            <a:ext cx="4429314" cy="1442286"/>
          </a:xfrm>
          <a:prstGeom prst="rect">
            <a:avLst/>
          </a:prstGeom>
        </p:spPr>
      </p:pic>
      <p:sp>
        <p:nvSpPr>
          <p:cNvPr id="7" name="TextBox 6">
            <a:extLst>
              <a:ext uri="{FF2B5EF4-FFF2-40B4-BE49-F238E27FC236}">
                <a16:creationId xmlns:a16="http://schemas.microsoft.com/office/drawing/2014/main" id="{74E32BE3-062B-FCE5-B8BA-2B69FBC76238}"/>
              </a:ext>
              <a:ext uri="{C183D7F6-B498-43B3-948B-1728B52AA6E4}">
                <adec:decorative xmlns:adec="http://schemas.microsoft.com/office/drawing/2017/decorative" val="1"/>
              </a:ext>
            </a:extLst>
          </p:cNvPr>
          <p:cNvSpPr txBox="1"/>
          <p:nvPr/>
        </p:nvSpPr>
        <p:spPr>
          <a:xfrm rot="16200000">
            <a:off x="10919302" y="5620029"/>
            <a:ext cx="2214332" cy="261610"/>
          </a:xfrm>
          <a:prstGeom prst="rect">
            <a:avLst/>
          </a:prstGeom>
          <a:noFill/>
        </p:spPr>
        <p:txBody>
          <a:bodyPr wrap="square" rtlCol="0">
            <a:spAutoFit/>
          </a:bodyPr>
          <a:lstStyle/>
          <a:p>
            <a:r>
              <a:rPr lang="en-GB" sz="1100">
                <a:solidFill>
                  <a:schemeClr val="bg1"/>
                </a:solidFill>
              </a:rPr>
              <a:t>Image: © David Lock Associates</a:t>
            </a:r>
          </a:p>
        </p:txBody>
      </p:sp>
      <p:sp>
        <p:nvSpPr>
          <p:cNvPr id="4" name="Rectangle 3">
            <a:extLst>
              <a:ext uri="{FF2B5EF4-FFF2-40B4-BE49-F238E27FC236}">
                <a16:creationId xmlns:a16="http://schemas.microsoft.com/office/drawing/2014/main" id="{93AB01BD-E421-A0F1-AF8D-06AB3F3E7D8D}"/>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5042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B5AE-F1F9-F777-48EC-848FDCB5A983}"/>
              </a:ext>
            </a:extLst>
          </p:cNvPr>
          <p:cNvSpPr>
            <a:spLocks noGrp="1"/>
          </p:cNvSpPr>
          <p:nvPr>
            <p:ph type="title"/>
          </p:nvPr>
        </p:nvSpPr>
        <p:spPr>
          <a:xfrm>
            <a:off x="838200" y="258544"/>
            <a:ext cx="6514070" cy="1125414"/>
          </a:xfrm>
        </p:spPr>
        <p:txBody>
          <a:bodyPr>
            <a:normAutofit/>
          </a:bodyPr>
          <a:lstStyle/>
          <a:p>
            <a:r>
              <a:rPr lang="en-GB" sz="4000" dirty="0"/>
              <a:t>Theme 2 recap</a:t>
            </a:r>
          </a:p>
        </p:txBody>
      </p:sp>
      <p:sp>
        <p:nvSpPr>
          <p:cNvPr id="8" name="Title 1">
            <a:extLst>
              <a:ext uri="{FF2B5EF4-FFF2-40B4-BE49-F238E27FC236}">
                <a16:creationId xmlns:a16="http://schemas.microsoft.com/office/drawing/2014/main" id="{68363F8E-3901-54D4-EA34-F472535A8231}"/>
              </a:ext>
              <a:ext uri="{C183D7F6-B498-43B3-948B-1728B52AA6E4}">
                <adec:decorative xmlns:adec="http://schemas.microsoft.com/office/drawing/2017/decorative" val="1"/>
              </a:ext>
            </a:extLst>
          </p:cNvPr>
          <p:cNvSpPr txBox="1">
            <a:spLocks/>
          </p:cNvSpPr>
          <p:nvPr/>
        </p:nvSpPr>
        <p:spPr>
          <a:xfrm>
            <a:off x="7160621" y="3886391"/>
            <a:ext cx="3633652" cy="946105"/>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chemeClr val="bg1"/>
                </a:solidFill>
              </a:rPr>
              <a:t>SAMPLE IMAGE</a:t>
            </a:r>
          </a:p>
        </p:txBody>
      </p:sp>
      <p:sp>
        <p:nvSpPr>
          <p:cNvPr id="4" name="TextBox 3">
            <a:extLst>
              <a:ext uri="{FF2B5EF4-FFF2-40B4-BE49-F238E27FC236}">
                <a16:creationId xmlns:a16="http://schemas.microsoft.com/office/drawing/2014/main" id="{832005CF-EC90-7D23-7ABE-CE37FDA3F4F9}"/>
              </a:ext>
            </a:extLst>
          </p:cNvPr>
          <p:cNvSpPr txBox="1"/>
          <p:nvPr/>
        </p:nvSpPr>
        <p:spPr>
          <a:xfrm>
            <a:off x="891117" y="1628495"/>
            <a:ext cx="5204883" cy="2308324"/>
          </a:xfrm>
          <a:prstGeom prst="rect">
            <a:avLst/>
          </a:prstGeom>
          <a:noFill/>
        </p:spPr>
        <p:txBody>
          <a:bodyPr wrap="square">
            <a:spAutoFit/>
          </a:bodyPr>
          <a:lstStyle/>
          <a:p>
            <a:pPr marL="342900" indent="-342900" algn="l">
              <a:buFont typeface="+mj-lt"/>
              <a:buAutoNum type="arabicPeriod"/>
            </a:pPr>
            <a:r>
              <a:rPr lang="en-US" b="1" i="0">
                <a:effectLst/>
              </a:rPr>
              <a:t>How much money each year does Public Health England estimate could be saved if everyone in England had good access to greenspace?</a:t>
            </a:r>
            <a:endParaRPr lang="en-GB" b="1" i="0">
              <a:effectLst/>
            </a:endParaRPr>
          </a:p>
          <a:p>
            <a:pPr algn="l"/>
            <a:endParaRPr lang="en-GB" b="0" i="0">
              <a:effectLst/>
            </a:endParaRPr>
          </a:p>
          <a:p>
            <a:pPr marL="342900" indent="-342900" algn="l">
              <a:buFont typeface="+mj-lt"/>
              <a:buAutoNum type="alphaLcParenR"/>
            </a:pPr>
            <a:r>
              <a:rPr lang="en-GB" b="0" i="0">
                <a:effectLst/>
              </a:rPr>
              <a:t>£20 million</a:t>
            </a:r>
          </a:p>
          <a:p>
            <a:pPr marL="342900" indent="-342900" algn="l">
              <a:buFont typeface="+mj-lt"/>
              <a:buAutoNum type="alphaLcParenR"/>
            </a:pPr>
            <a:r>
              <a:rPr lang="en-GB"/>
              <a:t>£200 million</a:t>
            </a:r>
          </a:p>
          <a:p>
            <a:pPr marL="342900" indent="-342900" algn="l">
              <a:buFont typeface="+mj-lt"/>
              <a:buAutoNum type="alphaLcParenR"/>
            </a:pPr>
            <a:r>
              <a:rPr lang="en-GB" b="0" i="0">
                <a:effectLst/>
              </a:rPr>
              <a:t>£2 billion</a:t>
            </a:r>
          </a:p>
        </p:txBody>
      </p:sp>
      <p:sp>
        <p:nvSpPr>
          <p:cNvPr id="7" name="TextBox 6">
            <a:extLst>
              <a:ext uri="{FF2B5EF4-FFF2-40B4-BE49-F238E27FC236}">
                <a16:creationId xmlns:a16="http://schemas.microsoft.com/office/drawing/2014/main" id="{72EF310D-D193-D09E-F004-093122F274CE}"/>
              </a:ext>
            </a:extLst>
          </p:cNvPr>
          <p:cNvSpPr txBox="1"/>
          <p:nvPr/>
        </p:nvSpPr>
        <p:spPr>
          <a:xfrm>
            <a:off x="891117" y="4490817"/>
            <a:ext cx="5204883" cy="1754326"/>
          </a:xfrm>
          <a:prstGeom prst="rect">
            <a:avLst/>
          </a:prstGeom>
          <a:noFill/>
        </p:spPr>
        <p:txBody>
          <a:bodyPr wrap="square">
            <a:spAutoFit/>
          </a:bodyPr>
          <a:lstStyle/>
          <a:p>
            <a:pPr marL="342900" indent="-342900">
              <a:buFont typeface="+mj-lt"/>
              <a:buAutoNum type="arabicPeriod" startAt="2"/>
            </a:pPr>
            <a:r>
              <a:rPr lang="en-US" b="1"/>
              <a:t>Which of these principles are not covered under theme 2</a:t>
            </a:r>
            <a:r>
              <a:rPr lang="en-GB" b="1"/>
              <a:t>?</a:t>
            </a:r>
          </a:p>
          <a:p>
            <a:endParaRPr lang="en-GB"/>
          </a:p>
          <a:p>
            <a:pPr marL="342900" indent="-342900">
              <a:buFont typeface="+mj-lt"/>
              <a:buAutoNum type="alphaLcParenR"/>
            </a:pPr>
            <a:r>
              <a:rPr lang="en-GB"/>
              <a:t>Providing activity infrastructure</a:t>
            </a:r>
          </a:p>
          <a:p>
            <a:pPr marL="342900" indent="-342900">
              <a:buFont typeface="+mj-lt"/>
              <a:buAutoNum type="alphaLcParenR"/>
            </a:pPr>
            <a:r>
              <a:rPr lang="en-US" sz="1800">
                <a:effectLst/>
                <a:latin typeface="Segoe UI" panose="020B0502040204020203" pitchFamily="34" charset="0"/>
              </a:rPr>
              <a:t>Maintaining high quality flexible spaces</a:t>
            </a:r>
          </a:p>
          <a:p>
            <a:pPr marL="342900" indent="-342900">
              <a:buFont typeface="+mj-lt"/>
              <a:buAutoNum type="alphaLcParenR"/>
            </a:pPr>
            <a:r>
              <a:rPr lang="en-US" sz="1800">
                <a:effectLst/>
                <a:latin typeface="Segoe UI" panose="020B0502040204020203" pitchFamily="34" charset="0"/>
              </a:rPr>
              <a:t>Network of multi functional open spaces</a:t>
            </a:r>
            <a:endParaRPr lang="en-GB"/>
          </a:p>
        </p:txBody>
      </p:sp>
      <p:sp>
        <p:nvSpPr>
          <p:cNvPr id="9" name="TextBox 8">
            <a:extLst>
              <a:ext uri="{FF2B5EF4-FFF2-40B4-BE49-F238E27FC236}">
                <a16:creationId xmlns:a16="http://schemas.microsoft.com/office/drawing/2014/main" id="{C27C1527-8C59-D33D-9468-CE72DB8F6899}"/>
              </a:ext>
            </a:extLst>
          </p:cNvPr>
          <p:cNvSpPr txBox="1"/>
          <p:nvPr/>
        </p:nvSpPr>
        <p:spPr>
          <a:xfrm>
            <a:off x="6271674" y="1628495"/>
            <a:ext cx="5634361" cy="2308324"/>
          </a:xfrm>
          <a:prstGeom prst="rect">
            <a:avLst/>
          </a:prstGeom>
          <a:noFill/>
        </p:spPr>
        <p:txBody>
          <a:bodyPr wrap="square">
            <a:spAutoFit/>
          </a:bodyPr>
          <a:lstStyle/>
          <a:p>
            <a:pPr marL="342900" indent="-342900">
              <a:buFont typeface="+mj-lt"/>
              <a:buAutoNum type="arabicPeriod" startAt="3"/>
            </a:pPr>
            <a:r>
              <a:rPr lang="en-GB" b="1"/>
              <a:t>What type of infrastructure does Principle 7 primarily focus on providing?</a:t>
            </a:r>
          </a:p>
          <a:p>
            <a:endParaRPr lang="en-GB"/>
          </a:p>
          <a:p>
            <a:pPr marL="342900" indent="-342900">
              <a:buFont typeface="+mj-lt"/>
              <a:buAutoNum type="alphaLcParenR"/>
            </a:pPr>
            <a:r>
              <a:rPr lang="en-GB"/>
              <a:t>Infrastructure for passive activities</a:t>
            </a:r>
          </a:p>
          <a:p>
            <a:pPr marL="342900" indent="-342900">
              <a:buFont typeface="+mj-lt"/>
              <a:buAutoNum type="alphaLcParenR"/>
            </a:pPr>
            <a:r>
              <a:rPr lang="en-GB"/>
              <a:t>Infrastructure for digital connectivity only</a:t>
            </a:r>
          </a:p>
          <a:p>
            <a:pPr marL="342900" indent="-342900">
              <a:buFont typeface="+mj-lt"/>
              <a:buAutoNum type="alphaLcParenR"/>
            </a:pPr>
            <a:r>
              <a:rPr lang="en-GB"/>
              <a:t>Infrastructure to support active travel and physical activity</a:t>
            </a:r>
          </a:p>
          <a:p>
            <a:pPr marL="342900" indent="-342900">
              <a:buFont typeface="+mj-lt"/>
              <a:buAutoNum type="alphaLcParenR"/>
            </a:pPr>
            <a:r>
              <a:rPr lang="en-GB"/>
              <a:t>Infrastructure for exclusive use by certain groups</a:t>
            </a:r>
          </a:p>
        </p:txBody>
      </p:sp>
      <p:sp>
        <p:nvSpPr>
          <p:cNvPr id="11" name="TextBox 10">
            <a:extLst>
              <a:ext uri="{FF2B5EF4-FFF2-40B4-BE49-F238E27FC236}">
                <a16:creationId xmlns:a16="http://schemas.microsoft.com/office/drawing/2014/main" id="{16D4D921-C4C5-5CA2-1E95-E8C3FDD6502D}"/>
              </a:ext>
            </a:extLst>
          </p:cNvPr>
          <p:cNvSpPr txBox="1"/>
          <p:nvPr/>
        </p:nvSpPr>
        <p:spPr>
          <a:xfrm>
            <a:off x="6271674" y="4125612"/>
            <a:ext cx="5634361" cy="2862322"/>
          </a:xfrm>
          <a:prstGeom prst="rect">
            <a:avLst/>
          </a:prstGeom>
          <a:noFill/>
        </p:spPr>
        <p:txBody>
          <a:bodyPr wrap="square">
            <a:spAutoFit/>
          </a:bodyPr>
          <a:lstStyle/>
          <a:p>
            <a:pPr marL="342900" indent="-342900" algn="l">
              <a:buFont typeface="+mj-lt"/>
              <a:buAutoNum type="arabicPeriod" startAt="4"/>
            </a:pPr>
            <a:r>
              <a:rPr lang="en-GB" b="1"/>
              <a:t>Which of the following is NOT how </a:t>
            </a:r>
            <a:r>
              <a:rPr lang="en-GB" b="1" i="0">
                <a:effectLst/>
              </a:rPr>
              <a:t>new buildings should be oriented and designed to promote active travel?</a:t>
            </a:r>
          </a:p>
          <a:p>
            <a:pPr algn="l"/>
            <a:endParaRPr lang="en-GB" b="0" i="0">
              <a:effectLst/>
            </a:endParaRPr>
          </a:p>
          <a:p>
            <a:pPr marL="342900" indent="-342900" algn="l">
              <a:buFont typeface="+mj-lt"/>
              <a:buAutoNum type="alphaLcParenR"/>
            </a:pPr>
            <a:r>
              <a:rPr lang="en-GB" b="0" i="0">
                <a:effectLst/>
              </a:rPr>
              <a:t>Utilise areas around building to support further activity</a:t>
            </a:r>
          </a:p>
          <a:p>
            <a:pPr marL="342900" indent="-342900" algn="l">
              <a:buFont typeface="+mj-lt"/>
              <a:buAutoNum type="alphaLcParenR"/>
            </a:pPr>
            <a:r>
              <a:rPr lang="en-GB" b="0" i="0">
                <a:effectLst/>
              </a:rPr>
              <a:t>Provide activity infrastructure inside and outside</a:t>
            </a:r>
          </a:p>
          <a:p>
            <a:pPr marL="342900" indent="-342900" algn="l">
              <a:buFont typeface="+mj-lt"/>
              <a:buAutoNum type="alphaLcParenR"/>
            </a:pPr>
            <a:r>
              <a:rPr lang="en-GB" b="0" i="0">
                <a:effectLst/>
              </a:rPr>
              <a:t>Create opportunities for movement</a:t>
            </a:r>
          </a:p>
          <a:p>
            <a:pPr marL="342900" indent="-342900">
              <a:buFont typeface="+mj-lt"/>
              <a:buAutoNum type="alphaLcParenR"/>
            </a:pPr>
            <a:r>
              <a:rPr lang="en-GB" b="0" i="0">
                <a:effectLst/>
              </a:rPr>
              <a:t>To prioritise aesthetics over functionality</a:t>
            </a:r>
          </a:p>
          <a:p>
            <a:pPr algn="l"/>
            <a:endParaRPr lang="en-GB" b="0" i="0">
              <a:effectLst/>
            </a:endParaRPr>
          </a:p>
        </p:txBody>
      </p:sp>
      <p:pic>
        <p:nvPicPr>
          <p:cNvPr id="5" name="Picture 4">
            <a:extLst>
              <a:ext uri="{FF2B5EF4-FFF2-40B4-BE49-F238E27FC236}">
                <a16:creationId xmlns:a16="http://schemas.microsoft.com/office/drawing/2014/main" id="{3AB97D4A-FEF2-3A3A-6C8A-E53746B2D6B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3" name="Rectangle 2">
            <a:extLst>
              <a:ext uri="{FF2B5EF4-FFF2-40B4-BE49-F238E27FC236}">
                <a16:creationId xmlns:a16="http://schemas.microsoft.com/office/drawing/2014/main" id="{1B13B785-A33F-F851-B689-4A1A53CBE777}"/>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38763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B5AE-F1F9-F777-48EC-848FDCB5A983}"/>
              </a:ext>
            </a:extLst>
          </p:cNvPr>
          <p:cNvSpPr>
            <a:spLocks noGrp="1"/>
          </p:cNvSpPr>
          <p:nvPr>
            <p:ph type="title"/>
          </p:nvPr>
        </p:nvSpPr>
        <p:spPr>
          <a:xfrm>
            <a:off x="838200" y="258544"/>
            <a:ext cx="6514070" cy="1125414"/>
          </a:xfrm>
        </p:spPr>
        <p:txBody>
          <a:bodyPr>
            <a:normAutofit/>
          </a:bodyPr>
          <a:lstStyle/>
          <a:p>
            <a:r>
              <a:rPr lang="en-GB" sz="4000" dirty="0"/>
              <a:t>Answers</a:t>
            </a:r>
          </a:p>
        </p:txBody>
      </p:sp>
      <p:sp>
        <p:nvSpPr>
          <p:cNvPr id="8" name="Title 1">
            <a:extLst>
              <a:ext uri="{FF2B5EF4-FFF2-40B4-BE49-F238E27FC236}">
                <a16:creationId xmlns:a16="http://schemas.microsoft.com/office/drawing/2014/main" id="{68363F8E-3901-54D4-EA34-F472535A8231}"/>
              </a:ext>
              <a:ext uri="{C183D7F6-B498-43B3-948B-1728B52AA6E4}">
                <adec:decorative xmlns:adec="http://schemas.microsoft.com/office/drawing/2017/decorative" val="1"/>
              </a:ext>
            </a:extLst>
          </p:cNvPr>
          <p:cNvSpPr txBox="1">
            <a:spLocks/>
          </p:cNvSpPr>
          <p:nvPr/>
        </p:nvSpPr>
        <p:spPr>
          <a:xfrm>
            <a:off x="7160621" y="3886391"/>
            <a:ext cx="3633652" cy="946105"/>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chemeClr val="bg1"/>
                </a:solidFill>
              </a:rPr>
              <a:t>SAMPLE IMAGE</a:t>
            </a:r>
          </a:p>
        </p:txBody>
      </p:sp>
      <p:pic>
        <p:nvPicPr>
          <p:cNvPr id="5" name="Picture 4">
            <a:extLst>
              <a:ext uri="{FF2B5EF4-FFF2-40B4-BE49-F238E27FC236}">
                <a16:creationId xmlns:a16="http://schemas.microsoft.com/office/drawing/2014/main" id="{3AB97D4A-FEF2-3A3A-6C8A-E53746B2D6B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grpSp>
        <p:nvGrpSpPr>
          <p:cNvPr id="22" name="Group 21" descr="answer 1 is c">
            <a:extLst>
              <a:ext uri="{FF2B5EF4-FFF2-40B4-BE49-F238E27FC236}">
                <a16:creationId xmlns:a16="http://schemas.microsoft.com/office/drawing/2014/main" id="{F54398C8-9A9F-DBB1-AECB-6B8370D7C215}"/>
              </a:ext>
            </a:extLst>
          </p:cNvPr>
          <p:cNvGrpSpPr/>
          <p:nvPr/>
        </p:nvGrpSpPr>
        <p:grpSpPr>
          <a:xfrm>
            <a:off x="860537" y="1270719"/>
            <a:ext cx="5204883" cy="2331443"/>
            <a:chOff x="789393" y="1235822"/>
            <a:chExt cx="5204883" cy="2331443"/>
          </a:xfrm>
        </p:grpSpPr>
        <p:sp>
          <p:nvSpPr>
            <p:cNvPr id="4" name="TextBox 3">
              <a:extLst>
                <a:ext uri="{FF2B5EF4-FFF2-40B4-BE49-F238E27FC236}">
                  <a16:creationId xmlns:a16="http://schemas.microsoft.com/office/drawing/2014/main" id="{832005CF-EC90-7D23-7ABE-CE37FDA3F4F9}"/>
                </a:ext>
              </a:extLst>
            </p:cNvPr>
            <p:cNvSpPr txBox="1"/>
            <p:nvPr/>
          </p:nvSpPr>
          <p:spPr>
            <a:xfrm>
              <a:off x="789393" y="1235822"/>
              <a:ext cx="5204883" cy="2308324"/>
            </a:xfrm>
            <a:prstGeom prst="rect">
              <a:avLst/>
            </a:prstGeom>
            <a:noFill/>
          </p:spPr>
          <p:txBody>
            <a:bodyPr wrap="square">
              <a:spAutoFit/>
            </a:bodyPr>
            <a:lstStyle/>
            <a:p>
              <a:pPr marL="342900" indent="-342900" algn="l">
                <a:buFont typeface="+mj-lt"/>
                <a:buAutoNum type="arabicPeriod"/>
              </a:pPr>
              <a:r>
                <a:rPr lang="en-US" b="1" i="0">
                  <a:effectLst/>
                </a:rPr>
                <a:t>How much money each year does Public Health England estimate could be saved if everyone in England had good access to greenspace?</a:t>
              </a:r>
              <a:endParaRPr lang="en-GB" b="1" i="0">
                <a:effectLst/>
              </a:endParaRPr>
            </a:p>
            <a:p>
              <a:pPr algn="l"/>
              <a:endParaRPr lang="en-GB" b="0" i="0">
                <a:effectLst/>
              </a:endParaRPr>
            </a:p>
            <a:p>
              <a:pPr marL="342900" indent="-342900" algn="l">
                <a:buFont typeface="+mj-lt"/>
                <a:buAutoNum type="alphaLcParenR"/>
              </a:pPr>
              <a:r>
                <a:rPr lang="en-GB" b="0" i="0">
                  <a:effectLst/>
                </a:rPr>
                <a:t>£20 million</a:t>
              </a:r>
            </a:p>
            <a:p>
              <a:pPr marL="342900" indent="-342900" algn="l">
                <a:buFont typeface="+mj-lt"/>
                <a:buAutoNum type="alphaLcParenR"/>
              </a:pPr>
              <a:r>
                <a:rPr lang="en-GB"/>
                <a:t>£200 million</a:t>
              </a:r>
            </a:p>
            <a:p>
              <a:pPr marL="342900" indent="-342900" algn="l">
                <a:buFont typeface="+mj-lt"/>
                <a:buAutoNum type="alphaLcParenR"/>
              </a:pPr>
              <a:r>
                <a:rPr lang="en-GB" b="0" i="0">
                  <a:effectLst/>
                </a:rPr>
                <a:t>£2 billion</a:t>
              </a:r>
            </a:p>
          </p:txBody>
        </p:sp>
        <p:sp>
          <p:nvSpPr>
            <p:cNvPr id="6" name="Oval 5">
              <a:extLst>
                <a:ext uri="{FF2B5EF4-FFF2-40B4-BE49-F238E27FC236}">
                  <a16:creationId xmlns:a16="http://schemas.microsoft.com/office/drawing/2014/main" id="{552566B7-9750-6FFB-9D1F-FFE5F27ADB8D}"/>
                </a:ext>
              </a:extLst>
            </p:cNvPr>
            <p:cNvSpPr/>
            <p:nvPr/>
          </p:nvSpPr>
          <p:spPr>
            <a:xfrm>
              <a:off x="838200" y="3157690"/>
              <a:ext cx="2054750" cy="40957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descr="answer 2 is b">
            <a:extLst>
              <a:ext uri="{FF2B5EF4-FFF2-40B4-BE49-F238E27FC236}">
                <a16:creationId xmlns:a16="http://schemas.microsoft.com/office/drawing/2014/main" id="{BDA93037-E657-B470-8139-14BA39C82B2D}"/>
              </a:ext>
            </a:extLst>
          </p:cNvPr>
          <p:cNvGrpSpPr/>
          <p:nvPr/>
        </p:nvGrpSpPr>
        <p:grpSpPr>
          <a:xfrm>
            <a:off x="836534" y="4005622"/>
            <a:ext cx="5212325" cy="1754326"/>
            <a:chOff x="853095" y="4196493"/>
            <a:chExt cx="5212325" cy="1754326"/>
          </a:xfrm>
        </p:grpSpPr>
        <p:sp>
          <p:nvSpPr>
            <p:cNvPr id="7" name="TextBox 6">
              <a:extLst>
                <a:ext uri="{FF2B5EF4-FFF2-40B4-BE49-F238E27FC236}">
                  <a16:creationId xmlns:a16="http://schemas.microsoft.com/office/drawing/2014/main" id="{72EF310D-D193-D09E-F004-093122F274CE}"/>
                </a:ext>
              </a:extLst>
            </p:cNvPr>
            <p:cNvSpPr txBox="1"/>
            <p:nvPr/>
          </p:nvSpPr>
          <p:spPr>
            <a:xfrm>
              <a:off x="860537" y="4196493"/>
              <a:ext cx="5204883" cy="1754326"/>
            </a:xfrm>
            <a:prstGeom prst="rect">
              <a:avLst/>
            </a:prstGeom>
            <a:noFill/>
          </p:spPr>
          <p:txBody>
            <a:bodyPr wrap="square">
              <a:spAutoFit/>
            </a:bodyPr>
            <a:lstStyle/>
            <a:p>
              <a:pPr marL="342900" indent="-342900">
                <a:buFont typeface="+mj-lt"/>
                <a:buAutoNum type="arabicPeriod" startAt="2"/>
              </a:pPr>
              <a:r>
                <a:rPr lang="en-US" b="1"/>
                <a:t>Which of these principles are not covered under theme 2</a:t>
              </a:r>
              <a:r>
                <a:rPr lang="en-GB" b="1"/>
                <a:t>?</a:t>
              </a:r>
            </a:p>
            <a:p>
              <a:endParaRPr lang="en-GB"/>
            </a:p>
            <a:p>
              <a:pPr marL="342900" indent="-342900">
                <a:buFont typeface="+mj-lt"/>
                <a:buAutoNum type="alphaLcParenR"/>
              </a:pPr>
              <a:r>
                <a:rPr lang="en-GB"/>
                <a:t>Providing activity infrastructure</a:t>
              </a:r>
            </a:p>
            <a:p>
              <a:pPr marL="342900" indent="-342900">
                <a:buFont typeface="+mj-lt"/>
                <a:buAutoNum type="alphaLcParenR"/>
              </a:pPr>
              <a:r>
                <a:rPr lang="en-US" sz="1800">
                  <a:effectLst/>
                  <a:latin typeface="Segoe UI" panose="020B0502040204020203" pitchFamily="34" charset="0"/>
                </a:rPr>
                <a:t>Maintaining high quality flexible spaces</a:t>
              </a:r>
            </a:p>
            <a:p>
              <a:pPr marL="342900" indent="-342900">
                <a:buFont typeface="+mj-lt"/>
                <a:buAutoNum type="alphaLcParenR"/>
              </a:pPr>
              <a:r>
                <a:rPr lang="en-US" sz="1800">
                  <a:effectLst/>
                  <a:latin typeface="Segoe UI" panose="020B0502040204020203" pitchFamily="34" charset="0"/>
                </a:rPr>
                <a:t>Network of multi functional open spaces</a:t>
              </a:r>
              <a:endParaRPr lang="en-GB"/>
            </a:p>
          </p:txBody>
        </p:sp>
        <p:sp>
          <p:nvSpPr>
            <p:cNvPr id="10" name="Oval 9">
              <a:extLst>
                <a:ext uri="{FF2B5EF4-FFF2-40B4-BE49-F238E27FC236}">
                  <a16:creationId xmlns:a16="http://schemas.microsoft.com/office/drawing/2014/main" id="{5E88DF39-7C8D-3DFD-8183-9FAD53901C03}"/>
                </a:ext>
              </a:extLst>
            </p:cNvPr>
            <p:cNvSpPr/>
            <p:nvPr/>
          </p:nvSpPr>
          <p:spPr>
            <a:xfrm>
              <a:off x="853095" y="5313226"/>
              <a:ext cx="4762995" cy="40957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descr="answer 3 is c">
            <a:extLst>
              <a:ext uri="{FF2B5EF4-FFF2-40B4-BE49-F238E27FC236}">
                <a16:creationId xmlns:a16="http://schemas.microsoft.com/office/drawing/2014/main" id="{B4A8F234-EF65-0694-8744-1A6605C4A9FC}"/>
              </a:ext>
            </a:extLst>
          </p:cNvPr>
          <p:cNvGrpSpPr/>
          <p:nvPr/>
        </p:nvGrpSpPr>
        <p:grpSpPr>
          <a:xfrm>
            <a:off x="6065420" y="1189999"/>
            <a:ext cx="5897446" cy="2308324"/>
            <a:chOff x="6096000" y="1288909"/>
            <a:chExt cx="5897446" cy="2308324"/>
          </a:xfrm>
        </p:grpSpPr>
        <p:sp>
          <p:nvSpPr>
            <p:cNvPr id="9" name="TextBox 8">
              <a:extLst>
                <a:ext uri="{FF2B5EF4-FFF2-40B4-BE49-F238E27FC236}">
                  <a16:creationId xmlns:a16="http://schemas.microsoft.com/office/drawing/2014/main" id="{C27C1527-8C59-D33D-9468-CE72DB8F6899}"/>
                </a:ext>
              </a:extLst>
            </p:cNvPr>
            <p:cNvSpPr txBox="1"/>
            <p:nvPr/>
          </p:nvSpPr>
          <p:spPr>
            <a:xfrm>
              <a:off x="6271674" y="1288909"/>
              <a:ext cx="5634361" cy="2308324"/>
            </a:xfrm>
            <a:prstGeom prst="rect">
              <a:avLst/>
            </a:prstGeom>
            <a:noFill/>
          </p:spPr>
          <p:txBody>
            <a:bodyPr wrap="square">
              <a:spAutoFit/>
            </a:bodyPr>
            <a:lstStyle/>
            <a:p>
              <a:pPr marL="342900" indent="-342900">
                <a:buFont typeface="+mj-lt"/>
                <a:buAutoNum type="arabicPeriod" startAt="3"/>
              </a:pPr>
              <a:r>
                <a:rPr lang="en-GB" b="1"/>
                <a:t>What type of infrastructure does Principle 7 primarily focus on providing?</a:t>
              </a:r>
            </a:p>
            <a:p>
              <a:endParaRPr lang="en-GB"/>
            </a:p>
            <a:p>
              <a:pPr marL="342900" indent="-342900">
                <a:buFont typeface="+mj-lt"/>
                <a:buAutoNum type="alphaLcParenR"/>
              </a:pPr>
              <a:r>
                <a:rPr lang="en-GB"/>
                <a:t>Infrastructure for passive activities</a:t>
              </a:r>
            </a:p>
            <a:p>
              <a:pPr marL="342900" indent="-342900">
                <a:buFont typeface="+mj-lt"/>
                <a:buAutoNum type="alphaLcParenR"/>
              </a:pPr>
              <a:r>
                <a:rPr lang="en-GB"/>
                <a:t>Infrastructure for digital connectivity only</a:t>
              </a:r>
            </a:p>
            <a:p>
              <a:pPr marL="342900" indent="-342900">
                <a:buFont typeface="+mj-lt"/>
                <a:buAutoNum type="alphaLcParenR"/>
              </a:pPr>
              <a:r>
                <a:rPr lang="en-GB"/>
                <a:t>Infrastructure to support active travel and physical activity</a:t>
              </a:r>
            </a:p>
            <a:p>
              <a:pPr marL="342900" indent="-342900">
                <a:buFont typeface="+mj-lt"/>
                <a:buAutoNum type="alphaLcParenR"/>
              </a:pPr>
              <a:r>
                <a:rPr lang="en-GB"/>
                <a:t>Infrastructure for exclusive use by certain groups</a:t>
              </a:r>
            </a:p>
          </p:txBody>
        </p:sp>
        <p:sp>
          <p:nvSpPr>
            <p:cNvPr id="12" name="Oval 11">
              <a:extLst>
                <a:ext uri="{FF2B5EF4-FFF2-40B4-BE49-F238E27FC236}">
                  <a16:creationId xmlns:a16="http://schemas.microsoft.com/office/drawing/2014/main" id="{74D6EDF7-DAC9-F917-1585-8E13F9BD36F6}"/>
                </a:ext>
              </a:extLst>
            </p:cNvPr>
            <p:cNvSpPr/>
            <p:nvPr/>
          </p:nvSpPr>
          <p:spPr>
            <a:xfrm>
              <a:off x="6096000" y="2651791"/>
              <a:ext cx="5897446" cy="67024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descr="answer 4 is d">
            <a:extLst>
              <a:ext uri="{FF2B5EF4-FFF2-40B4-BE49-F238E27FC236}">
                <a16:creationId xmlns:a16="http://schemas.microsoft.com/office/drawing/2014/main" id="{A4484D3C-02B0-D289-B4FD-B5AB5C65A8B4}"/>
              </a:ext>
            </a:extLst>
          </p:cNvPr>
          <p:cNvGrpSpPr/>
          <p:nvPr/>
        </p:nvGrpSpPr>
        <p:grpSpPr>
          <a:xfrm>
            <a:off x="5920327" y="3717084"/>
            <a:ext cx="5985708" cy="2862322"/>
            <a:chOff x="5920327" y="3717084"/>
            <a:chExt cx="5985708" cy="2862322"/>
          </a:xfrm>
        </p:grpSpPr>
        <p:sp>
          <p:nvSpPr>
            <p:cNvPr id="11" name="TextBox 10">
              <a:extLst>
                <a:ext uri="{FF2B5EF4-FFF2-40B4-BE49-F238E27FC236}">
                  <a16:creationId xmlns:a16="http://schemas.microsoft.com/office/drawing/2014/main" id="{16D4D921-C4C5-5CA2-1E95-E8C3FDD6502D}"/>
                </a:ext>
              </a:extLst>
            </p:cNvPr>
            <p:cNvSpPr txBox="1"/>
            <p:nvPr/>
          </p:nvSpPr>
          <p:spPr>
            <a:xfrm>
              <a:off x="6271674" y="3717084"/>
              <a:ext cx="5634361" cy="2862322"/>
            </a:xfrm>
            <a:prstGeom prst="rect">
              <a:avLst/>
            </a:prstGeom>
            <a:noFill/>
          </p:spPr>
          <p:txBody>
            <a:bodyPr wrap="square">
              <a:spAutoFit/>
            </a:bodyPr>
            <a:lstStyle/>
            <a:p>
              <a:pPr marL="342900" indent="-342900" algn="l">
                <a:buFont typeface="+mj-lt"/>
                <a:buAutoNum type="arabicPeriod" startAt="4"/>
              </a:pPr>
              <a:r>
                <a:rPr lang="en-GB" b="1"/>
                <a:t>Which of the following is NOT how </a:t>
              </a:r>
              <a:r>
                <a:rPr lang="en-GB" b="1" i="0">
                  <a:effectLst/>
                </a:rPr>
                <a:t>new buildings should be oriented and designed to promote active travel?</a:t>
              </a:r>
            </a:p>
            <a:p>
              <a:pPr algn="l"/>
              <a:endParaRPr lang="en-GB" b="0" i="0">
                <a:effectLst/>
              </a:endParaRPr>
            </a:p>
            <a:p>
              <a:pPr marL="342900" indent="-342900" algn="l">
                <a:buFont typeface="+mj-lt"/>
                <a:buAutoNum type="alphaLcParenR"/>
              </a:pPr>
              <a:r>
                <a:rPr lang="en-GB" b="0" i="0">
                  <a:effectLst/>
                </a:rPr>
                <a:t>Utilise areas around building to support further activity</a:t>
              </a:r>
            </a:p>
            <a:p>
              <a:pPr marL="342900" indent="-342900" algn="l">
                <a:buFont typeface="+mj-lt"/>
                <a:buAutoNum type="alphaLcParenR"/>
              </a:pPr>
              <a:r>
                <a:rPr lang="en-GB" b="0" i="0">
                  <a:effectLst/>
                </a:rPr>
                <a:t>Provide activity infrastructure inside and outside</a:t>
              </a:r>
            </a:p>
            <a:p>
              <a:pPr marL="342900" indent="-342900" algn="l">
                <a:buFont typeface="+mj-lt"/>
                <a:buAutoNum type="alphaLcParenR"/>
              </a:pPr>
              <a:r>
                <a:rPr lang="en-GB" b="0" i="0">
                  <a:effectLst/>
                </a:rPr>
                <a:t>Create opportunities for movement</a:t>
              </a:r>
            </a:p>
            <a:p>
              <a:pPr marL="342900" indent="-342900">
                <a:buFont typeface="+mj-lt"/>
                <a:buAutoNum type="alphaLcParenR"/>
              </a:pPr>
              <a:r>
                <a:rPr lang="en-GB" b="0" i="0">
                  <a:effectLst/>
                </a:rPr>
                <a:t>To prioritise aesthetics over functionality</a:t>
              </a:r>
            </a:p>
            <a:p>
              <a:pPr algn="l"/>
              <a:endParaRPr lang="en-GB" b="0" i="0">
                <a:effectLst/>
              </a:endParaRPr>
            </a:p>
          </p:txBody>
        </p:sp>
        <p:sp>
          <p:nvSpPr>
            <p:cNvPr id="13" name="Oval 12">
              <a:extLst>
                <a:ext uri="{FF2B5EF4-FFF2-40B4-BE49-F238E27FC236}">
                  <a16:creationId xmlns:a16="http://schemas.microsoft.com/office/drawing/2014/main" id="{DFCCB74C-4DD0-7CE0-DDD3-981ED0E3E168}"/>
                </a:ext>
              </a:extLst>
            </p:cNvPr>
            <p:cNvSpPr/>
            <p:nvPr/>
          </p:nvSpPr>
          <p:spPr>
            <a:xfrm>
              <a:off x="5920327" y="5907349"/>
              <a:ext cx="5431605" cy="40957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6" name="Rectangle 25">
            <a:extLst>
              <a:ext uri="{FF2B5EF4-FFF2-40B4-BE49-F238E27FC236}">
                <a16:creationId xmlns:a16="http://schemas.microsoft.com/office/drawing/2014/main" id="{E5C74472-2CBC-87B4-3B35-7EE8EFD74B4F}"/>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000"/>
              <a:t>Theme 2</a:t>
            </a:r>
          </a:p>
        </p:txBody>
      </p:sp>
    </p:spTree>
    <p:extLst>
      <p:ext uri="{BB962C8B-B14F-4D97-AF65-F5344CB8AC3E}">
        <p14:creationId xmlns:p14="http://schemas.microsoft.com/office/powerpoint/2010/main" val="1641381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1A5EF-8A94-BD1C-4112-D08F4D6AD06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9: maintaining high-quality flexibly spaces</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893232" y="2643772"/>
            <a:ext cx="5181600" cy="2938880"/>
          </a:xfrm>
        </p:spPr>
        <p:txBody>
          <a:bodyPr vert="horz" lIns="91440" tIns="45720" rIns="91440" bIns="45720" rtlCol="0" anchor="t">
            <a:normAutofit/>
          </a:bodyPr>
          <a:lstStyle/>
          <a:p>
            <a:pPr marL="0" indent="0">
              <a:lnSpc>
                <a:spcPct val="100000"/>
              </a:lnSpc>
              <a:buNone/>
            </a:pPr>
            <a:r>
              <a:rPr lang="en-GB"/>
              <a:t>Aim: </a:t>
            </a:r>
            <a:r>
              <a:rPr lang="en-GB" sz="2400">
                <a:cs typeface="Arial"/>
              </a:rPr>
              <a:t>spaces and facilities should be effectively maintained and managed to support physical activity. These places should be monitored to understand how they are used and flexible so that they can be adapted as needed. </a:t>
            </a:r>
            <a:endParaRPr lang="en-GB" sz="2400">
              <a:cs typeface="Arial" panose="020B0604020202020204" pitchFamily="34" charset="0"/>
            </a:endParaRPr>
          </a:p>
        </p:txBody>
      </p:sp>
      <p:pic>
        <p:nvPicPr>
          <p:cNvPr id="4" name="Picture 3">
            <a:extLst>
              <a:ext uri="{FF2B5EF4-FFF2-40B4-BE49-F238E27FC236}">
                <a16:creationId xmlns:a16="http://schemas.microsoft.com/office/drawing/2014/main" id="{B89CC6F9-73F8-9311-1D7B-321B27B56B7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1" name="Picture 10">
            <a:extLst>
              <a:ext uri="{FF2B5EF4-FFF2-40B4-BE49-F238E27FC236}">
                <a16:creationId xmlns:a16="http://schemas.microsoft.com/office/drawing/2014/main" id="{F414A5B2-084F-BA2B-AF22-7F30E0BB395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3232" y="314325"/>
            <a:ext cx="5516705" cy="1301110"/>
          </a:xfrm>
          <a:prstGeom prst="rect">
            <a:avLst/>
          </a:prstGeom>
        </p:spPr>
      </p:pic>
      <p:grpSp>
        <p:nvGrpSpPr>
          <p:cNvPr id="13" name="Group 12">
            <a:extLst>
              <a:ext uri="{FF2B5EF4-FFF2-40B4-BE49-F238E27FC236}">
                <a16:creationId xmlns:a16="http://schemas.microsoft.com/office/drawing/2014/main" id="{18D6C645-0350-03FA-B7A0-08E0E563CEB1}"/>
              </a:ext>
              <a:ext uri="{C183D7F6-B498-43B3-948B-1728B52AA6E4}">
                <adec:decorative xmlns:adec="http://schemas.microsoft.com/office/drawing/2017/decorative" val="1"/>
              </a:ext>
            </a:extLst>
          </p:cNvPr>
          <p:cNvGrpSpPr/>
          <p:nvPr/>
        </p:nvGrpSpPr>
        <p:grpSpPr>
          <a:xfrm>
            <a:off x="6117170" y="1995971"/>
            <a:ext cx="6074830" cy="4862029"/>
            <a:chOff x="6117170" y="1995971"/>
            <a:chExt cx="6074830" cy="4862029"/>
          </a:xfrm>
        </p:grpSpPr>
        <p:pic>
          <p:nvPicPr>
            <p:cNvPr id="8" name="Picture 7" descr="A group of people walking on a path with trees&#10;&#10;Description automatically generated">
              <a:extLst>
                <a:ext uri="{FF2B5EF4-FFF2-40B4-BE49-F238E27FC236}">
                  <a16:creationId xmlns:a16="http://schemas.microsoft.com/office/drawing/2014/main" id="{9231CD27-6BD3-AC35-5F6B-32866F34A2FB}"/>
                </a:ext>
              </a:extLst>
            </p:cNvPr>
            <p:cNvPicPr>
              <a:picLocks noChangeAspect="1"/>
            </p:cNvPicPr>
            <p:nvPr/>
          </p:nvPicPr>
          <p:blipFill>
            <a:blip r:embed="rId5">
              <a:extLst>
                <a:ext uri="{28A0092B-C50C-407E-A947-70E740481C1C}">
                  <a14:useLocalDpi xmlns:a14="http://schemas.microsoft.com/office/drawing/2010/main" val="0"/>
                </a:ext>
              </a:extLst>
            </a:blip>
            <a:srcRect l="15915" t="9279" r="18700" b="12222"/>
            <a:stretch/>
          </p:blipFill>
          <p:spPr>
            <a:xfrm>
              <a:off x="6117170" y="1995971"/>
              <a:ext cx="6074830" cy="4862029"/>
            </a:xfrm>
            <a:prstGeom prst="rect">
              <a:avLst/>
            </a:prstGeom>
          </p:spPr>
        </p:pic>
        <p:sp>
          <p:nvSpPr>
            <p:cNvPr id="12" name="TextBox 11">
              <a:extLst>
                <a:ext uri="{FF2B5EF4-FFF2-40B4-BE49-F238E27FC236}">
                  <a16:creationId xmlns:a16="http://schemas.microsoft.com/office/drawing/2014/main" id="{CADB8102-ED62-C039-0843-F43C35C8EA8C}"/>
                </a:ext>
              </a:extLst>
            </p:cNvPr>
            <p:cNvSpPr txBox="1"/>
            <p:nvPr/>
          </p:nvSpPr>
          <p:spPr>
            <a:xfrm rot="16200000">
              <a:off x="11095995" y="5761995"/>
              <a:ext cx="1930400" cy="261610"/>
            </a:xfrm>
            <a:prstGeom prst="rect">
              <a:avLst/>
            </a:prstGeom>
            <a:noFill/>
          </p:spPr>
          <p:txBody>
            <a:bodyPr wrap="square" rtlCol="0">
              <a:spAutoFit/>
            </a:bodyPr>
            <a:lstStyle/>
            <a:p>
              <a:r>
                <a:rPr lang="en-GB" sz="1100">
                  <a:solidFill>
                    <a:schemeClr val="bg1"/>
                  </a:solidFill>
                </a:rPr>
                <a:t>Image: @ Urban &amp; Civic</a:t>
              </a:r>
            </a:p>
          </p:txBody>
        </p:sp>
      </p:grpSp>
      <p:sp>
        <p:nvSpPr>
          <p:cNvPr id="5" name="Rectangle 4">
            <a:extLst>
              <a:ext uri="{FF2B5EF4-FFF2-40B4-BE49-F238E27FC236}">
                <a16:creationId xmlns:a16="http://schemas.microsoft.com/office/drawing/2014/main" id="{7467C867-4157-2D33-81FB-DB1102EDDA43}"/>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000"/>
              <a:t>Theme 3</a:t>
            </a:r>
          </a:p>
        </p:txBody>
      </p:sp>
    </p:spTree>
    <p:extLst>
      <p:ext uri="{BB962C8B-B14F-4D97-AF65-F5344CB8AC3E}">
        <p14:creationId xmlns:p14="http://schemas.microsoft.com/office/powerpoint/2010/main" val="1008584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0D2225-9D9A-E934-445A-5797AB1F58B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9: maintaining high-quality flexibly spaces (continued)</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914400" y="2452854"/>
            <a:ext cx="5181600" cy="3781091"/>
          </a:xfrm>
        </p:spPr>
        <p:txBody>
          <a:bodyPr vert="horz" lIns="91440" tIns="45720" rIns="91440" bIns="45720" rtlCol="0" anchor="t">
            <a:normAutofit/>
          </a:bodyPr>
          <a:lstStyle/>
          <a:p>
            <a:pPr marL="0" indent="0" defTabSz="542925">
              <a:buNone/>
            </a:pPr>
            <a:r>
              <a:rPr lang="en-GB" sz="2400"/>
              <a:t>9.1 	Manage and maintain spaces to 	enable effective and efficient 	use.</a:t>
            </a:r>
          </a:p>
          <a:p>
            <a:pPr marL="0" indent="0" defTabSz="542925">
              <a:buNone/>
            </a:pPr>
            <a:r>
              <a:rPr lang="en-GB" sz="2400"/>
              <a:t>9.2 	Monitor the effectiveness of 	Active Design interventions and 	be prepared to makes changes if 	circumstances have changed.</a:t>
            </a:r>
          </a:p>
          <a:p>
            <a:pPr marL="0" indent="0" defTabSz="542925">
              <a:buNone/>
            </a:pPr>
            <a:r>
              <a:rPr lang="en-GB" sz="2400"/>
              <a:t>9.3 	Consider management and 	monitoring and how it will be 	funded at an early stage.</a:t>
            </a:r>
          </a:p>
        </p:txBody>
      </p:sp>
      <p:pic>
        <p:nvPicPr>
          <p:cNvPr id="5" name="Picture 4">
            <a:extLst>
              <a:ext uri="{FF2B5EF4-FFF2-40B4-BE49-F238E27FC236}">
                <a16:creationId xmlns:a16="http://schemas.microsoft.com/office/drawing/2014/main" id="{2DB42752-AD1C-89C3-0EB4-E6956E94783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9" name="Picture 8">
            <a:extLst>
              <a:ext uri="{FF2B5EF4-FFF2-40B4-BE49-F238E27FC236}">
                <a16:creationId xmlns:a16="http://schemas.microsoft.com/office/drawing/2014/main" id="{C6A40866-5CF2-9B8A-F552-45C959AF25D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3232" y="294621"/>
            <a:ext cx="5516705" cy="1301110"/>
          </a:xfrm>
          <a:prstGeom prst="rect">
            <a:avLst/>
          </a:prstGeom>
        </p:spPr>
      </p:pic>
      <p:grpSp>
        <p:nvGrpSpPr>
          <p:cNvPr id="12" name="Group 11">
            <a:extLst>
              <a:ext uri="{FF2B5EF4-FFF2-40B4-BE49-F238E27FC236}">
                <a16:creationId xmlns:a16="http://schemas.microsoft.com/office/drawing/2014/main" id="{27540F79-4904-E9D9-0618-985E46F5D9C7}"/>
              </a:ext>
              <a:ext uri="{C183D7F6-B498-43B3-948B-1728B52AA6E4}">
                <adec:decorative xmlns:adec="http://schemas.microsoft.com/office/drawing/2017/decorative" val="1"/>
              </a:ext>
            </a:extLst>
          </p:cNvPr>
          <p:cNvGrpSpPr/>
          <p:nvPr/>
        </p:nvGrpSpPr>
        <p:grpSpPr>
          <a:xfrm>
            <a:off x="6241712" y="2047461"/>
            <a:ext cx="5950288" cy="4810539"/>
            <a:chOff x="6241712" y="2047461"/>
            <a:chExt cx="5950288" cy="4810539"/>
          </a:xfrm>
        </p:grpSpPr>
        <p:pic>
          <p:nvPicPr>
            <p:cNvPr id="6" name="Picture 5" descr="A group of people playing football on a field&#10;&#10;Description automatically generated">
              <a:extLst>
                <a:ext uri="{FF2B5EF4-FFF2-40B4-BE49-F238E27FC236}">
                  <a16:creationId xmlns:a16="http://schemas.microsoft.com/office/drawing/2014/main" id="{25933900-A280-9487-E0A6-1256B69EB100}"/>
                </a:ext>
              </a:extLst>
            </p:cNvPr>
            <p:cNvPicPr>
              <a:picLocks noChangeAspect="1"/>
            </p:cNvPicPr>
            <p:nvPr/>
          </p:nvPicPr>
          <p:blipFill>
            <a:blip r:embed="rId5">
              <a:extLst>
                <a:ext uri="{28A0092B-C50C-407E-A947-70E740481C1C}">
                  <a14:useLocalDpi xmlns:a14="http://schemas.microsoft.com/office/drawing/2010/main" val="0"/>
                </a:ext>
              </a:extLst>
            </a:blip>
            <a:srcRect l="2171" t="-5997" r="10411"/>
            <a:stretch/>
          </p:blipFill>
          <p:spPr>
            <a:xfrm>
              <a:off x="6241712" y="2047461"/>
              <a:ext cx="5950288" cy="4810539"/>
            </a:xfrm>
            <a:prstGeom prst="rect">
              <a:avLst/>
            </a:prstGeom>
          </p:spPr>
        </p:pic>
        <p:sp>
          <p:nvSpPr>
            <p:cNvPr id="11" name="TextBox 10">
              <a:extLst>
                <a:ext uri="{FF2B5EF4-FFF2-40B4-BE49-F238E27FC236}">
                  <a16:creationId xmlns:a16="http://schemas.microsoft.com/office/drawing/2014/main" id="{F4A7AC47-CCED-42CC-39CD-DEBDB30C1D79}"/>
                </a:ext>
              </a:extLst>
            </p:cNvPr>
            <p:cNvSpPr txBox="1"/>
            <p:nvPr/>
          </p:nvSpPr>
          <p:spPr>
            <a:xfrm rot="16200000">
              <a:off x="11095995" y="5761995"/>
              <a:ext cx="1930400" cy="261610"/>
            </a:xfrm>
            <a:prstGeom prst="rect">
              <a:avLst/>
            </a:prstGeom>
            <a:noFill/>
          </p:spPr>
          <p:txBody>
            <a:bodyPr wrap="square" rtlCol="0">
              <a:spAutoFit/>
            </a:bodyPr>
            <a:lstStyle/>
            <a:p>
              <a:r>
                <a:rPr lang="en-GB" sz="1100">
                  <a:solidFill>
                    <a:schemeClr val="bg1"/>
                  </a:solidFill>
                </a:rPr>
                <a:t>Image: @ Urban &amp; Civic</a:t>
              </a:r>
            </a:p>
          </p:txBody>
        </p:sp>
      </p:grpSp>
      <p:sp>
        <p:nvSpPr>
          <p:cNvPr id="2" name="Rectangle 1">
            <a:extLst>
              <a:ext uri="{FF2B5EF4-FFF2-40B4-BE49-F238E27FC236}">
                <a16:creationId xmlns:a16="http://schemas.microsoft.com/office/drawing/2014/main" id="{4A89F688-DA00-A5A8-A49F-BEA190CDC03B}"/>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000"/>
              <a:t>Theme 3</a:t>
            </a:r>
          </a:p>
        </p:txBody>
      </p:sp>
    </p:spTree>
    <p:extLst>
      <p:ext uri="{BB962C8B-B14F-4D97-AF65-F5344CB8AC3E}">
        <p14:creationId xmlns:p14="http://schemas.microsoft.com/office/powerpoint/2010/main" val="2035784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BF020-9CE5-AE8E-695D-4F329F70E029}"/>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10: activating spaces</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838200" y="2535488"/>
            <a:ext cx="5181600" cy="3191543"/>
          </a:xfrm>
        </p:spPr>
        <p:txBody>
          <a:bodyPr vert="horz" lIns="91440" tIns="45720" rIns="91440" bIns="45720" rtlCol="0" anchor="t">
            <a:normAutofit/>
          </a:bodyPr>
          <a:lstStyle/>
          <a:p>
            <a:pPr marL="0" indent="0">
              <a:lnSpc>
                <a:spcPct val="100000"/>
              </a:lnSpc>
              <a:buNone/>
            </a:pPr>
            <a:r>
              <a:rPr lang="en-GB" sz="2400"/>
              <a:t>Aim: </a:t>
            </a:r>
            <a:r>
              <a:rPr lang="en-GB" sz="2400">
                <a:cs typeface="Arial"/>
              </a:rPr>
              <a:t>the provision of spaces and facilities which can help to improve physical activity should be supported by a commitment to activate them, encouraging people to be more physically active and increasing the awareness of activity opportunities within a community.</a:t>
            </a:r>
          </a:p>
          <a:p>
            <a:pPr>
              <a:lnSpc>
                <a:spcPct val="100000"/>
              </a:lnSpc>
            </a:pPr>
            <a:endParaRPr lang="en-GB" sz="2400"/>
          </a:p>
        </p:txBody>
      </p:sp>
      <p:pic>
        <p:nvPicPr>
          <p:cNvPr id="4" name="Picture 3">
            <a:extLst>
              <a:ext uri="{FF2B5EF4-FFF2-40B4-BE49-F238E27FC236}">
                <a16:creationId xmlns:a16="http://schemas.microsoft.com/office/drawing/2014/main" id="{DA0FDED6-28B5-E1B9-DD8F-5893F6C1702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10" name="Picture 9">
            <a:extLst>
              <a:ext uri="{FF2B5EF4-FFF2-40B4-BE49-F238E27FC236}">
                <a16:creationId xmlns:a16="http://schemas.microsoft.com/office/drawing/2014/main" id="{C8878616-6CA0-BE32-D37C-43354DA4240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199" y="314324"/>
            <a:ext cx="4897351" cy="1514475"/>
          </a:xfrm>
          <a:prstGeom prst="rect">
            <a:avLst/>
          </a:prstGeom>
        </p:spPr>
      </p:pic>
      <p:grpSp>
        <p:nvGrpSpPr>
          <p:cNvPr id="12" name="Group 11">
            <a:extLst>
              <a:ext uri="{FF2B5EF4-FFF2-40B4-BE49-F238E27FC236}">
                <a16:creationId xmlns:a16="http://schemas.microsoft.com/office/drawing/2014/main" id="{02D75E50-4C04-4A30-47A0-5E5DE9B4CD41}"/>
              </a:ext>
              <a:ext uri="{C183D7F6-B498-43B3-948B-1728B52AA6E4}">
                <adec:decorative xmlns:adec="http://schemas.microsoft.com/office/drawing/2017/decorative" val="1"/>
              </a:ext>
            </a:extLst>
          </p:cNvPr>
          <p:cNvGrpSpPr/>
          <p:nvPr/>
        </p:nvGrpSpPr>
        <p:grpSpPr>
          <a:xfrm>
            <a:off x="6058095" y="1828799"/>
            <a:ext cx="6147829" cy="5029201"/>
            <a:chOff x="6058095" y="1828799"/>
            <a:chExt cx="6147829" cy="5029201"/>
          </a:xfrm>
        </p:grpSpPr>
        <p:pic>
          <p:nvPicPr>
            <p:cNvPr id="6" name="Picture 5" descr="Two women walking on a path&#10;&#10;Description automatically generated">
              <a:extLst>
                <a:ext uri="{FF2B5EF4-FFF2-40B4-BE49-F238E27FC236}">
                  <a16:creationId xmlns:a16="http://schemas.microsoft.com/office/drawing/2014/main" id="{E2800E15-30B8-34D7-E098-7DB0F65A1090}"/>
                </a:ext>
              </a:extLst>
            </p:cNvPr>
            <p:cNvPicPr>
              <a:picLocks noChangeAspect="1"/>
            </p:cNvPicPr>
            <p:nvPr/>
          </p:nvPicPr>
          <p:blipFill>
            <a:blip r:embed="rId5">
              <a:extLst>
                <a:ext uri="{28A0092B-C50C-407E-A947-70E740481C1C}">
                  <a14:useLocalDpi xmlns:a14="http://schemas.microsoft.com/office/drawing/2010/main" val="0"/>
                </a:ext>
              </a:extLst>
            </a:blip>
            <a:srcRect l="20644" t="7483" r="3922"/>
            <a:stretch/>
          </p:blipFill>
          <p:spPr>
            <a:xfrm>
              <a:off x="6058095" y="1828799"/>
              <a:ext cx="6147829" cy="5029200"/>
            </a:xfrm>
            <a:prstGeom prst="rect">
              <a:avLst/>
            </a:prstGeom>
          </p:spPr>
        </p:pic>
        <p:sp>
          <p:nvSpPr>
            <p:cNvPr id="11" name="TextBox 10">
              <a:extLst>
                <a:ext uri="{FF2B5EF4-FFF2-40B4-BE49-F238E27FC236}">
                  <a16:creationId xmlns:a16="http://schemas.microsoft.com/office/drawing/2014/main" id="{AC51BCC4-3C3D-9FB9-15EC-757D98681083}"/>
                </a:ext>
              </a:extLst>
            </p:cNvPr>
            <p:cNvSpPr txBox="1"/>
            <p:nvPr/>
          </p:nvSpPr>
          <p:spPr>
            <a:xfrm rot="16200000">
              <a:off x="10951761" y="5620029"/>
              <a:ext cx="2214332" cy="261610"/>
            </a:xfrm>
            <a:prstGeom prst="rect">
              <a:avLst/>
            </a:prstGeom>
            <a:noFill/>
          </p:spPr>
          <p:txBody>
            <a:bodyPr wrap="square" rtlCol="0">
              <a:spAutoFit/>
            </a:bodyPr>
            <a:lstStyle/>
            <a:p>
              <a:r>
                <a:rPr lang="en-GB" sz="1100">
                  <a:solidFill>
                    <a:schemeClr val="bg1"/>
                  </a:solidFill>
                </a:rPr>
                <a:t>Image: © Sport England</a:t>
              </a:r>
            </a:p>
          </p:txBody>
        </p:sp>
      </p:grpSp>
      <p:sp>
        <p:nvSpPr>
          <p:cNvPr id="5" name="Rectangle 4">
            <a:extLst>
              <a:ext uri="{FF2B5EF4-FFF2-40B4-BE49-F238E27FC236}">
                <a16:creationId xmlns:a16="http://schemas.microsoft.com/office/drawing/2014/main" id="{798B6163-DF1C-48C3-5741-115131A31D8B}"/>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000"/>
              <a:t>Theme 3</a:t>
            </a:r>
          </a:p>
        </p:txBody>
      </p:sp>
    </p:spTree>
    <p:extLst>
      <p:ext uri="{BB962C8B-B14F-4D97-AF65-F5344CB8AC3E}">
        <p14:creationId xmlns:p14="http://schemas.microsoft.com/office/powerpoint/2010/main" val="1698049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775D0F-0A5A-03A5-4D42-EEE3496093D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Principle 10: activating spaces (continued)</a:t>
            </a:r>
            <a:endParaRPr lang="en-GB" dirty="0"/>
          </a:p>
        </p:txBody>
      </p:sp>
      <p:sp>
        <p:nvSpPr>
          <p:cNvPr id="3" name="Content Placeholder 2">
            <a:extLst>
              <a:ext uri="{FF2B5EF4-FFF2-40B4-BE49-F238E27FC236}">
                <a16:creationId xmlns:a16="http://schemas.microsoft.com/office/drawing/2014/main" id="{98B537C8-0198-EC08-2FF6-1AFD3BF8D2E1}"/>
              </a:ext>
            </a:extLst>
          </p:cNvPr>
          <p:cNvSpPr>
            <a:spLocks noGrp="1"/>
          </p:cNvSpPr>
          <p:nvPr>
            <p:ph sz="half" idx="1"/>
          </p:nvPr>
        </p:nvSpPr>
        <p:spPr>
          <a:xfrm>
            <a:off x="838199" y="2192338"/>
            <a:ext cx="5181600" cy="4351338"/>
          </a:xfrm>
        </p:spPr>
        <p:txBody>
          <a:bodyPr>
            <a:normAutofit/>
          </a:bodyPr>
          <a:lstStyle/>
          <a:p>
            <a:pPr marL="0" indent="0" defTabSz="714375">
              <a:buNone/>
            </a:pPr>
            <a:r>
              <a:rPr lang="en-GB" sz="2400"/>
              <a:t>10.1 	Provide investment into activity 	promotion as well as provision 	itself.</a:t>
            </a:r>
          </a:p>
          <a:p>
            <a:pPr marL="0" indent="0" defTabSz="714375">
              <a:buNone/>
            </a:pPr>
            <a:r>
              <a:rPr lang="en-GB" sz="2400"/>
              <a:t>10.2 	Make spaces social to form 	connections around physical 	activity.</a:t>
            </a:r>
          </a:p>
          <a:p>
            <a:pPr marL="0" indent="0" defTabSz="714375">
              <a:buNone/>
            </a:pPr>
            <a:r>
              <a:rPr lang="en-GB" sz="2400"/>
              <a:t>10.3 	Use digital technology to 	promote and activate, as well 	as more traditional methods.</a:t>
            </a:r>
          </a:p>
          <a:p>
            <a:pPr marL="0" indent="0" defTabSz="714375">
              <a:buNone/>
            </a:pPr>
            <a:r>
              <a:rPr lang="en-GB" sz="2400"/>
              <a:t>10.4 	Encourage temporary uses and 	testing of ideas.</a:t>
            </a:r>
          </a:p>
        </p:txBody>
      </p:sp>
      <p:pic>
        <p:nvPicPr>
          <p:cNvPr id="6" name="Picture 5">
            <a:extLst>
              <a:ext uri="{FF2B5EF4-FFF2-40B4-BE49-F238E27FC236}">
                <a16:creationId xmlns:a16="http://schemas.microsoft.com/office/drawing/2014/main" id="{09CAF9D2-AB37-5E4E-AF06-A0CAC6CB1F7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pic>
        <p:nvPicPr>
          <p:cNvPr id="9" name="Picture 8">
            <a:extLst>
              <a:ext uri="{FF2B5EF4-FFF2-40B4-BE49-F238E27FC236}">
                <a16:creationId xmlns:a16="http://schemas.microsoft.com/office/drawing/2014/main" id="{B048E3BD-899B-6A56-C777-5720719CA39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199" y="314324"/>
            <a:ext cx="4897351" cy="1514475"/>
          </a:xfrm>
          <a:prstGeom prst="rect">
            <a:avLst/>
          </a:prstGeom>
        </p:spPr>
      </p:pic>
      <p:grpSp>
        <p:nvGrpSpPr>
          <p:cNvPr id="12" name="Group 11">
            <a:extLst>
              <a:ext uri="{FF2B5EF4-FFF2-40B4-BE49-F238E27FC236}">
                <a16:creationId xmlns:a16="http://schemas.microsoft.com/office/drawing/2014/main" id="{7BDD4128-F7FB-2B60-2B7D-695D81C95502}"/>
              </a:ext>
              <a:ext uri="{C183D7F6-B498-43B3-948B-1728B52AA6E4}">
                <adec:decorative xmlns:adec="http://schemas.microsoft.com/office/drawing/2017/decorative" val="1"/>
              </a:ext>
            </a:extLst>
          </p:cNvPr>
          <p:cNvGrpSpPr/>
          <p:nvPr/>
        </p:nvGrpSpPr>
        <p:grpSpPr>
          <a:xfrm>
            <a:off x="6409937" y="1961983"/>
            <a:ext cx="5782063" cy="4896017"/>
            <a:chOff x="6409937" y="1961983"/>
            <a:chExt cx="5782063" cy="4896017"/>
          </a:xfrm>
        </p:grpSpPr>
        <p:pic>
          <p:nvPicPr>
            <p:cNvPr id="2" name="Content Placeholder 6">
              <a:extLst>
                <a:ext uri="{FF2B5EF4-FFF2-40B4-BE49-F238E27FC236}">
                  <a16:creationId xmlns:a16="http://schemas.microsoft.com/office/drawing/2014/main" id="{B43AA41E-F4D7-C23A-4B77-21875B903986}"/>
                </a:ext>
              </a:extLst>
            </p:cNvPr>
            <p:cNvPicPr>
              <a:picLocks noChangeAspect="1"/>
            </p:cNvPicPr>
            <p:nvPr/>
          </p:nvPicPr>
          <p:blipFill>
            <a:blip r:embed="rId5">
              <a:extLst>
                <a:ext uri="{28A0092B-C50C-407E-A947-70E740481C1C}">
                  <a14:useLocalDpi xmlns:a14="http://schemas.microsoft.com/office/drawing/2010/main" val="0"/>
                </a:ext>
              </a:extLst>
            </a:blip>
            <a:srcRect l="10655" r="10655"/>
            <a:stretch/>
          </p:blipFill>
          <p:spPr>
            <a:xfrm>
              <a:off x="6409937" y="1961983"/>
              <a:ext cx="5782063" cy="4896017"/>
            </a:xfrm>
            <a:prstGeom prst="rect">
              <a:avLst/>
            </a:prstGeom>
          </p:spPr>
        </p:pic>
        <p:sp>
          <p:nvSpPr>
            <p:cNvPr id="11" name="TextBox 10">
              <a:extLst>
                <a:ext uri="{FF2B5EF4-FFF2-40B4-BE49-F238E27FC236}">
                  <a16:creationId xmlns:a16="http://schemas.microsoft.com/office/drawing/2014/main" id="{59A65DA0-311A-4505-938A-2C4B14052794}"/>
                </a:ext>
              </a:extLst>
            </p:cNvPr>
            <p:cNvSpPr txBox="1"/>
            <p:nvPr/>
          </p:nvSpPr>
          <p:spPr>
            <a:xfrm rot="16200000">
              <a:off x="10951761" y="5620029"/>
              <a:ext cx="2214332" cy="261610"/>
            </a:xfrm>
            <a:prstGeom prst="rect">
              <a:avLst/>
            </a:prstGeom>
            <a:noFill/>
          </p:spPr>
          <p:txBody>
            <a:bodyPr wrap="square" rtlCol="0">
              <a:spAutoFit/>
            </a:bodyPr>
            <a:lstStyle/>
            <a:p>
              <a:r>
                <a:rPr lang="en-GB" sz="1100">
                  <a:solidFill>
                    <a:schemeClr val="bg1"/>
                  </a:solidFill>
                </a:rPr>
                <a:t>Image: © Sport England</a:t>
              </a:r>
            </a:p>
          </p:txBody>
        </p:sp>
      </p:grpSp>
      <p:sp>
        <p:nvSpPr>
          <p:cNvPr id="5" name="Rectangle 4">
            <a:extLst>
              <a:ext uri="{FF2B5EF4-FFF2-40B4-BE49-F238E27FC236}">
                <a16:creationId xmlns:a16="http://schemas.microsoft.com/office/drawing/2014/main" id="{47D45C32-4C5B-3A4B-B2E0-AE366AFA1B86}"/>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000"/>
              <a:t>Theme 3</a:t>
            </a:r>
          </a:p>
        </p:txBody>
      </p:sp>
    </p:spTree>
    <p:extLst>
      <p:ext uri="{BB962C8B-B14F-4D97-AF65-F5344CB8AC3E}">
        <p14:creationId xmlns:p14="http://schemas.microsoft.com/office/powerpoint/2010/main" val="1891115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3825-B339-5906-FA97-54DE1B563C8E}"/>
              </a:ext>
            </a:extLst>
          </p:cNvPr>
          <p:cNvSpPr>
            <a:spLocks noGrp="1"/>
          </p:cNvSpPr>
          <p:nvPr>
            <p:ph type="title"/>
          </p:nvPr>
        </p:nvSpPr>
        <p:spPr/>
        <p:txBody>
          <a:bodyPr>
            <a:normAutofit/>
          </a:bodyPr>
          <a:lstStyle/>
          <a:p>
            <a:r>
              <a:rPr lang="en-GB" sz="4000" dirty="0"/>
              <a:t>Theme 3 recap </a:t>
            </a:r>
          </a:p>
        </p:txBody>
      </p:sp>
      <p:sp>
        <p:nvSpPr>
          <p:cNvPr id="5" name="TextBox 4">
            <a:extLst>
              <a:ext uri="{FF2B5EF4-FFF2-40B4-BE49-F238E27FC236}">
                <a16:creationId xmlns:a16="http://schemas.microsoft.com/office/drawing/2014/main" id="{909AD108-B8AA-A30E-1D2E-B652651B24D0}"/>
              </a:ext>
            </a:extLst>
          </p:cNvPr>
          <p:cNvSpPr txBox="1"/>
          <p:nvPr/>
        </p:nvSpPr>
        <p:spPr>
          <a:xfrm>
            <a:off x="904962" y="1741488"/>
            <a:ext cx="5451389" cy="2308324"/>
          </a:xfrm>
          <a:prstGeom prst="rect">
            <a:avLst/>
          </a:prstGeom>
          <a:noFill/>
        </p:spPr>
        <p:txBody>
          <a:bodyPr wrap="square" lIns="91440" tIns="45720" rIns="91440" bIns="45720" anchor="t">
            <a:spAutoFit/>
          </a:bodyPr>
          <a:lstStyle/>
          <a:p>
            <a:pPr marL="342900" indent="-342900" algn="l">
              <a:buFont typeface="+mj-lt"/>
              <a:buAutoNum type="arabicPeriod"/>
            </a:pPr>
            <a:r>
              <a:rPr lang="en-GB" b="1" i="0">
                <a:effectLst/>
              </a:rPr>
              <a:t>Which of the following are important things to consider before an active design intervention has been implemented:</a:t>
            </a:r>
          </a:p>
          <a:p>
            <a:pPr marL="342900" indent="-342900" algn="l">
              <a:buFont typeface="+mj-lt"/>
              <a:buAutoNum type="arabicPeriod"/>
            </a:pPr>
            <a:endParaRPr lang="en-GB" b="0" i="0">
              <a:effectLst/>
            </a:endParaRPr>
          </a:p>
          <a:p>
            <a:pPr marL="800100" lvl="1" indent="-342900">
              <a:buFont typeface="+mj-lt"/>
              <a:buAutoNum type="alphaLcParenR"/>
            </a:pPr>
            <a:r>
              <a:rPr lang="en-GB" b="0" i="0">
                <a:effectLst/>
              </a:rPr>
              <a:t>Monitoring</a:t>
            </a:r>
          </a:p>
          <a:p>
            <a:pPr marL="800100" lvl="1" indent="-342900">
              <a:buFont typeface="+mj-lt"/>
              <a:buAutoNum type="alphaLcParenR"/>
            </a:pPr>
            <a:r>
              <a:rPr lang="en-GB" b="0" i="0">
                <a:effectLst/>
              </a:rPr>
              <a:t>Promotion</a:t>
            </a:r>
          </a:p>
          <a:p>
            <a:pPr marL="800100" lvl="1" indent="-342900">
              <a:buFont typeface="+mj-lt"/>
              <a:buAutoNum type="alphaLcParenR"/>
            </a:pPr>
            <a:r>
              <a:rPr lang="en-GB" b="0" i="0">
                <a:effectLst/>
              </a:rPr>
              <a:t>Management </a:t>
            </a:r>
            <a:endParaRPr lang="en-GB">
              <a:cs typeface="Arial"/>
            </a:endParaRPr>
          </a:p>
          <a:p>
            <a:pPr marL="800100" lvl="1" indent="-342900">
              <a:buFont typeface="+mj-lt"/>
              <a:buAutoNum type="alphaLcParenR"/>
            </a:pPr>
            <a:r>
              <a:rPr lang="en-GB" b="0" i="0">
                <a:effectLst/>
              </a:rPr>
              <a:t>Funding</a:t>
            </a:r>
          </a:p>
        </p:txBody>
      </p:sp>
      <p:sp>
        <p:nvSpPr>
          <p:cNvPr id="6" name="TextBox 5">
            <a:extLst>
              <a:ext uri="{FF2B5EF4-FFF2-40B4-BE49-F238E27FC236}">
                <a16:creationId xmlns:a16="http://schemas.microsoft.com/office/drawing/2014/main" id="{E052D606-5F2E-2685-DDF5-91771372611C}"/>
              </a:ext>
            </a:extLst>
          </p:cNvPr>
          <p:cNvSpPr txBox="1"/>
          <p:nvPr/>
        </p:nvSpPr>
        <p:spPr>
          <a:xfrm>
            <a:off x="6647595" y="1761752"/>
            <a:ext cx="5064211" cy="1754326"/>
          </a:xfrm>
          <a:prstGeom prst="rect">
            <a:avLst/>
          </a:prstGeom>
          <a:noFill/>
        </p:spPr>
        <p:txBody>
          <a:bodyPr wrap="square">
            <a:spAutoFit/>
          </a:bodyPr>
          <a:lstStyle/>
          <a:p>
            <a:pPr marL="342900" indent="-342900">
              <a:buFont typeface="+mj-lt"/>
              <a:buAutoNum type="arabicPeriod" startAt="2"/>
            </a:pPr>
            <a:r>
              <a:rPr lang="en-GB" b="1"/>
              <a:t>Which of the following words could be used to describe temporary uses?</a:t>
            </a:r>
          </a:p>
          <a:p>
            <a:pPr marL="342900" indent="-342900">
              <a:buFont typeface="+mj-lt"/>
              <a:buAutoNum type="arabicPeriod" startAt="2"/>
            </a:pPr>
            <a:endParaRPr lang="en-GB"/>
          </a:p>
          <a:p>
            <a:pPr marL="800100" lvl="1" indent="-342900">
              <a:buFont typeface="+mj-lt"/>
              <a:buAutoNum type="alphaLcParenR"/>
            </a:pPr>
            <a:r>
              <a:rPr lang="en-GB"/>
              <a:t>Expensive</a:t>
            </a:r>
          </a:p>
          <a:p>
            <a:pPr marL="800100" lvl="1" indent="-342900">
              <a:buFont typeface="+mj-lt"/>
              <a:buAutoNum type="alphaLcParenR"/>
            </a:pPr>
            <a:r>
              <a:rPr lang="en-GB"/>
              <a:t>Flexible</a:t>
            </a:r>
          </a:p>
          <a:p>
            <a:pPr marL="800100" lvl="1" indent="-342900">
              <a:buFont typeface="+mj-lt"/>
              <a:buAutoNum type="alphaLcParenR"/>
            </a:pPr>
            <a:r>
              <a:rPr lang="en-GB"/>
              <a:t>Risky</a:t>
            </a:r>
          </a:p>
        </p:txBody>
      </p:sp>
      <p:pic>
        <p:nvPicPr>
          <p:cNvPr id="3" name="Picture 2">
            <a:extLst>
              <a:ext uri="{FF2B5EF4-FFF2-40B4-BE49-F238E27FC236}">
                <a16:creationId xmlns:a16="http://schemas.microsoft.com/office/drawing/2014/main" id="{1EAF692B-EBA9-AD5D-2FF2-0B6EC45C745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7" name="Rectangle 6">
            <a:extLst>
              <a:ext uri="{FF2B5EF4-FFF2-40B4-BE49-F238E27FC236}">
                <a16:creationId xmlns:a16="http://schemas.microsoft.com/office/drawing/2014/main" id="{6497DFFC-B06B-8984-CF33-7172EA0C2C0B}"/>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000"/>
              <a:t>Theme 3</a:t>
            </a:r>
          </a:p>
        </p:txBody>
      </p:sp>
    </p:spTree>
    <p:extLst>
      <p:ext uri="{BB962C8B-B14F-4D97-AF65-F5344CB8AC3E}">
        <p14:creationId xmlns:p14="http://schemas.microsoft.com/office/powerpoint/2010/main" val="2524178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C3825-B339-5906-FA97-54DE1B563C8E}"/>
              </a:ext>
            </a:extLst>
          </p:cNvPr>
          <p:cNvSpPr>
            <a:spLocks noGrp="1"/>
          </p:cNvSpPr>
          <p:nvPr>
            <p:ph type="title"/>
          </p:nvPr>
        </p:nvSpPr>
        <p:spPr/>
        <p:txBody>
          <a:bodyPr>
            <a:normAutofit/>
          </a:bodyPr>
          <a:lstStyle/>
          <a:p>
            <a:r>
              <a:rPr lang="en-GB" sz="4000" dirty="0"/>
              <a:t>Theme 3 answers </a:t>
            </a:r>
          </a:p>
        </p:txBody>
      </p:sp>
      <p:sp>
        <p:nvSpPr>
          <p:cNvPr id="5" name="TextBox 4">
            <a:extLst>
              <a:ext uri="{FF2B5EF4-FFF2-40B4-BE49-F238E27FC236}">
                <a16:creationId xmlns:a16="http://schemas.microsoft.com/office/drawing/2014/main" id="{909AD108-B8AA-A30E-1D2E-B652651B24D0}"/>
              </a:ext>
            </a:extLst>
          </p:cNvPr>
          <p:cNvSpPr txBox="1"/>
          <p:nvPr/>
        </p:nvSpPr>
        <p:spPr>
          <a:xfrm>
            <a:off x="904962" y="1741488"/>
            <a:ext cx="5451389" cy="2308324"/>
          </a:xfrm>
          <a:prstGeom prst="rect">
            <a:avLst/>
          </a:prstGeom>
          <a:noFill/>
        </p:spPr>
        <p:txBody>
          <a:bodyPr wrap="square" lIns="91440" tIns="45720" rIns="91440" bIns="45720" anchor="t">
            <a:spAutoFit/>
          </a:bodyPr>
          <a:lstStyle/>
          <a:p>
            <a:pPr marL="342900" indent="-342900" algn="l">
              <a:buFont typeface="+mj-lt"/>
              <a:buAutoNum type="arabicPeriod"/>
            </a:pPr>
            <a:r>
              <a:rPr lang="en-GB" b="1" i="0">
                <a:effectLst/>
              </a:rPr>
              <a:t>Which of the following are important things to consider before an active design intervention has been implemented:</a:t>
            </a:r>
          </a:p>
          <a:p>
            <a:pPr marL="342900" indent="-342900" algn="l">
              <a:buFont typeface="+mj-lt"/>
              <a:buAutoNum type="arabicPeriod"/>
            </a:pPr>
            <a:endParaRPr lang="en-GB" b="0" i="0">
              <a:effectLst/>
            </a:endParaRPr>
          </a:p>
          <a:p>
            <a:pPr marL="800100" lvl="1" indent="-342900">
              <a:buFont typeface="+mj-lt"/>
              <a:buAutoNum type="alphaLcParenR"/>
            </a:pPr>
            <a:r>
              <a:rPr lang="en-GB" b="0" i="0">
                <a:effectLst/>
              </a:rPr>
              <a:t>Monitoring</a:t>
            </a:r>
          </a:p>
          <a:p>
            <a:pPr marL="800100" lvl="1" indent="-342900">
              <a:buFont typeface="+mj-lt"/>
              <a:buAutoNum type="alphaLcParenR"/>
            </a:pPr>
            <a:r>
              <a:rPr lang="en-GB" b="0" i="0">
                <a:effectLst/>
              </a:rPr>
              <a:t>Promotion</a:t>
            </a:r>
          </a:p>
          <a:p>
            <a:pPr marL="800100" lvl="1" indent="-342900">
              <a:buFont typeface="+mj-lt"/>
              <a:buAutoNum type="alphaLcParenR"/>
            </a:pPr>
            <a:r>
              <a:rPr lang="en-GB" b="0" i="0">
                <a:effectLst/>
              </a:rPr>
              <a:t>Management </a:t>
            </a:r>
            <a:endParaRPr lang="en-GB">
              <a:cs typeface="Arial"/>
            </a:endParaRPr>
          </a:p>
          <a:p>
            <a:pPr marL="800100" lvl="1" indent="-342900">
              <a:buFont typeface="+mj-lt"/>
              <a:buAutoNum type="alphaLcParenR"/>
            </a:pPr>
            <a:r>
              <a:rPr lang="en-GB" b="0" i="0">
                <a:effectLst/>
              </a:rPr>
              <a:t>Funding</a:t>
            </a:r>
          </a:p>
        </p:txBody>
      </p:sp>
      <p:sp>
        <p:nvSpPr>
          <p:cNvPr id="9" name="TextBox 8">
            <a:extLst>
              <a:ext uri="{FF2B5EF4-FFF2-40B4-BE49-F238E27FC236}">
                <a16:creationId xmlns:a16="http://schemas.microsoft.com/office/drawing/2014/main" id="{4803BAD3-7E7E-52B6-2261-8AA8F47F839D}"/>
              </a:ext>
            </a:extLst>
          </p:cNvPr>
          <p:cNvSpPr txBox="1"/>
          <p:nvPr/>
        </p:nvSpPr>
        <p:spPr>
          <a:xfrm>
            <a:off x="1649690" y="4396761"/>
            <a:ext cx="2479250" cy="369332"/>
          </a:xfrm>
          <a:prstGeom prst="rect">
            <a:avLst/>
          </a:prstGeom>
          <a:noFill/>
        </p:spPr>
        <p:txBody>
          <a:bodyPr wrap="square" rtlCol="0">
            <a:spAutoFit/>
          </a:bodyPr>
          <a:lstStyle/>
          <a:p>
            <a:r>
              <a:rPr lang="en-GB" b="1"/>
              <a:t>All of them!</a:t>
            </a:r>
          </a:p>
        </p:txBody>
      </p:sp>
      <p:sp>
        <p:nvSpPr>
          <p:cNvPr id="6" name="TextBox 5">
            <a:extLst>
              <a:ext uri="{FF2B5EF4-FFF2-40B4-BE49-F238E27FC236}">
                <a16:creationId xmlns:a16="http://schemas.microsoft.com/office/drawing/2014/main" id="{E052D606-5F2E-2685-DDF5-91771372611C}"/>
              </a:ext>
            </a:extLst>
          </p:cNvPr>
          <p:cNvSpPr txBox="1"/>
          <p:nvPr/>
        </p:nvSpPr>
        <p:spPr>
          <a:xfrm>
            <a:off x="6647595" y="1761752"/>
            <a:ext cx="5064211" cy="1754326"/>
          </a:xfrm>
          <a:prstGeom prst="rect">
            <a:avLst/>
          </a:prstGeom>
          <a:noFill/>
        </p:spPr>
        <p:txBody>
          <a:bodyPr wrap="square">
            <a:spAutoFit/>
          </a:bodyPr>
          <a:lstStyle/>
          <a:p>
            <a:pPr marL="342900" indent="-342900">
              <a:buFont typeface="+mj-lt"/>
              <a:buAutoNum type="arabicPeriod" startAt="2"/>
            </a:pPr>
            <a:r>
              <a:rPr lang="en-GB" b="1"/>
              <a:t>Which of the following words could be used to describe temporary uses?</a:t>
            </a:r>
          </a:p>
          <a:p>
            <a:pPr marL="342900" indent="-342900">
              <a:buFont typeface="+mj-lt"/>
              <a:buAutoNum type="arabicPeriod" startAt="2"/>
            </a:pPr>
            <a:endParaRPr lang="en-GB"/>
          </a:p>
          <a:p>
            <a:pPr marL="800100" lvl="1" indent="-342900">
              <a:buFont typeface="+mj-lt"/>
              <a:buAutoNum type="alphaLcParenR"/>
            </a:pPr>
            <a:r>
              <a:rPr lang="en-GB"/>
              <a:t>Expensive</a:t>
            </a:r>
          </a:p>
          <a:p>
            <a:pPr marL="800100" lvl="1" indent="-342900">
              <a:buFont typeface="+mj-lt"/>
              <a:buAutoNum type="alphaLcParenR"/>
            </a:pPr>
            <a:r>
              <a:rPr lang="en-GB"/>
              <a:t>Flexible</a:t>
            </a:r>
          </a:p>
          <a:p>
            <a:pPr marL="800100" lvl="1" indent="-342900">
              <a:buFont typeface="+mj-lt"/>
              <a:buAutoNum type="alphaLcParenR"/>
            </a:pPr>
            <a:r>
              <a:rPr lang="en-GB"/>
              <a:t>Risky</a:t>
            </a:r>
          </a:p>
        </p:txBody>
      </p:sp>
      <p:pic>
        <p:nvPicPr>
          <p:cNvPr id="3" name="Picture 2">
            <a:extLst>
              <a:ext uri="{FF2B5EF4-FFF2-40B4-BE49-F238E27FC236}">
                <a16:creationId xmlns:a16="http://schemas.microsoft.com/office/drawing/2014/main" id="{1EAF692B-EBA9-AD5D-2FF2-0B6EC45C745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643" y="314325"/>
            <a:ext cx="1654163" cy="535949"/>
          </a:xfrm>
          <a:prstGeom prst="rect">
            <a:avLst/>
          </a:prstGeom>
        </p:spPr>
      </p:pic>
      <p:sp>
        <p:nvSpPr>
          <p:cNvPr id="7" name="Oval 6">
            <a:extLst>
              <a:ext uri="{FF2B5EF4-FFF2-40B4-BE49-F238E27FC236}">
                <a16:creationId xmlns:a16="http://schemas.microsoft.com/office/drawing/2014/main" id="{98F7B212-0EB6-A8BF-D47C-F3FEE8057D51}"/>
              </a:ext>
              <a:ext uri="{C183D7F6-B498-43B3-948B-1728B52AA6E4}">
                <adec:decorative xmlns:adec="http://schemas.microsoft.com/office/drawing/2017/decorative" val="1"/>
              </a:ext>
            </a:extLst>
          </p:cNvPr>
          <p:cNvSpPr/>
          <p:nvPr/>
        </p:nvSpPr>
        <p:spPr>
          <a:xfrm>
            <a:off x="744718" y="2690862"/>
            <a:ext cx="4289195" cy="15512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descr="circle marking b">
            <a:extLst>
              <a:ext uri="{FF2B5EF4-FFF2-40B4-BE49-F238E27FC236}">
                <a16:creationId xmlns:a16="http://schemas.microsoft.com/office/drawing/2014/main" id="{6790CAA4-4262-1EF2-EACE-AA057FAF3793}"/>
              </a:ext>
            </a:extLst>
          </p:cNvPr>
          <p:cNvSpPr/>
          <p:nvPr/>
        </p:nvSpPr>
        <p:spPr>
          <a:xfrm>
            <a:off x="6966408" y="2873165"/>
            <a:ext cx="1819374" cy="34137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9247E909-6F63-780A-6F98-4586B0B2F819}"/>
              </a:ext>
            </a:extLst>
          </p:cNvPr>
          <p:cNvSpPr txBox="1"/>
          <p:nvPr/>
        </p:nvSpPr>
        <p:spPr>
          <a:xfrm>
            <a:off x="6966407" y="4193243"/>
            <a:ext cx="4480875" cy="1477328"/>
          </a:xfrm>
          <a:prstGeom prst="rect">
            <a:avLst/>
          </a:prstGeom>
          <a:noFill/>
        </p:spPr>
        <p:txBody>
          <a:bodyPr wrap="square" rtlCol="0">
            <a:spAutoFit/>
          </a:bodyPr>
          <a:lstStyle/>
          <a:p>
            <a:r>
              <a:rPr lang="en-GB" sz="1800" b="1" kern="100">
                <a:effectLst/>
                <a:latin typeface="Arial" panose="020B0604020202020204" pitchFamily="34" charset="0"/>
                <a:ea typeface="Calibri" panose="020F0502020204030204" pitchFamily="34" charset="0"/>
                <a:cs typeface="Times New Roman" panose="02020603050405020304" pitchFamily="18" charset="0"/>
              </a:rPr>
              <a:t>The beauty of temporary uses is that they can implemented quickly and cheaply and are reversible if they don’t achieve want you want them to!</a:t>
            </a:r>
            <a:endParaRPr lang="en-GB" sz="1800" b="1" kern="100">
              <a:effectLst/>
              <a:latin typeface="Calibri" panose="020F0502020204030204" pitchFamily="34" charset="0"/>
              <a:ea typeface="Calibri" panose="020F0502020204030204" pitchFamily="34" charset="0"/>
              <a:cs typeface="Times New Roman" panose="02020603050405020304" pitchFamily="18" charset="0"/>
            </a:endParaRPr>
          </a:p>
          <a:p>
            <a:endParaRPr lang="en-GB" b="1"/>
          </a:p>
        </p:txBody>
      </p:sp>
      <p:sp>
        <p:nvSpPr>
          <p:cNvPr id="19" name="Rectangle 18">
            <a:extLst>
              <a:ext uri="{FF2B5EF4-FFF2-40B4-BE49-F238E27FC236}">
                <a16:creationId xmlns:a16="http://schemas.microsoft.com/office/drawing/2014/main" id="{3F60B38D-F61A-EA15-F89D-A629C99B155B}"/>
              </a:ext>
              <a:ext uri="{C183D7F6-B498-43B3-948B-1728B52AA6E4}">
                <adec:decorative xmlns:adec="http://schemas.microsoft.com/office/drawing/2017/decorative" val="1"/>
              </a:ext>
            </a:extLst>
          </p:cNvPr>
          <p:cNvSpPr/>
          <p:nvPr/>
        </p:nvSpPr>
        <p:spPr>
          <a:xfrm>
            <a:off x="0" y="0"/>
            <a:ext cx="613719" cy="6858000"/>
          </a:xfrm>
          <a:prstGeom prst="rect">
            <a:avLst/>
          </a:prstGeom>
          <a:solidFill>
            <a:srgbClr val="D6430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2000"/>
              <a:t>Theme 3</a:t>
            </a:r>
          </a:p>
        </p:txBody>
      </p:sp>
    </p:spTree>
    <p:extLst>
      <p:ext uri="{BB962C8B-B14F-4D97-AF65-F5344CB8AC3E}">
        <p14:creationId xmlns:p14="http://schemas.microsoft.com/office/powerpoint/2010/main" val="27279824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3d09e36-3cba-4788-a348-fab74dd42e75">
      <Terms xmlns="http://schemas.microsoft.com/office/infopath/2007/PartnerControls"/>
    </lcf76f155ced4ddcb4097134ff3c332f>
    <TaxCatchAll xmlns="24dee865-13e4-48c0-95e8-7e90a76449fe" xsi:nil="true"/>
    <PictureCredit xmlns="73d09e36-3cba-4788-a348-fab74dd42e7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9FCC673B754F6489004C844FEDE4390" ma:contentTypeVersion="19" ma:contentTypeDescription="Create a new document." ma:contentTypeScope="" ma:versionID="89b63e03a1b8fd585af44c43f38637be">
  <xsd:schema xmlns:xsd="http://www.w3.org/2001/XMLSchema" xmlns:xs="http://www.w3.org/2001/XMLSchema" xmlns:p="http://schemas.microsoft.com/office/2006/metadata/properties" xmlns:ns2="73d09e36-3cba-4788-a348-fab74dd42e75" xmlns:ns3="b6977f3e-1b82-4a88-882a-c26047703a20" xmlns:ns4="24dee865-13e4-48c0-95e8-7e90a76449fe" targetNamespace="http://schemas.microsoft.com/office/2006/metadata/properties" ma:root="true" ma:fieldsID="b68a2c9912b36a2b28140273e6160365" ns2:_="" ns3:_="" ns4:_="">
    <xsd:import namespace="73d09e36-3cba-4788-a348-fab74dd42e75"/>
    <xsd:import namespace="b6977f3e-1b82-4a88-882a-c26047703a20"/>
    <xsd:import namespace="24dee865-13e4-48c0-95e8-7e90a76449f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2:PictureCredit"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09e36-3cba-4788-a348-fab74dd42e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PictureCredit" ma:index="18" nillable="true" ma:displayName="Picture Credit" ma:description="Must quote credit when using picture" ma:format="Dropdown" ma:internalName="PictureCredit">
      <xsd:simpleType>
        <xsd:restriction base="dms:Text">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38f8a13-c745-4118-a70d-371aa1ddb4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977f3e-1b82-4a88-882a-c26047703a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4dee865-13e4-48c0-95e8-7e90a76449fe"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a8a41cd6-c085-4c57-b3a1-85152718810a}" ma:internalName="TaxCatchAll" ma:showField="CatchAllData" ma:web="b6977f3e-1b82-4a88-882a-c26047703a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D6CE70-1B15-4929-8F5F-C977A482AB8E}">
  <ds:schemaRefs>
    <ds:schemaRef ds:uri="http://schemas.microsoft.com/sharepoint/v3/contenttype/forms"/>
  </ds:schemaRefs>
</ds:datastoreItem>
</file>

<file path=customXml/itemProps2.xml><?xml version="1.0" encoding="utf-8"?>
<ds:datastoreItem xmlns:ds="http://schemas.openxmlformats.org/officeDocument/2006/customXml" ds:itemID="{7FB392C1-F9C1-401A-8DE0-736C3EAF51FD}">
  <ds:schemaRefs>
    <ds:schemaRef ds:uri="http://purl.org/dc/terms/"/>
    <ds:schemaRef ds:uri="73d09e36-3cba-4788-a348-fab74dd42e75"/>
    <ds:schemaRef ds:uri="http://schemas.openxmlformats.org/package/2006/metadata/core-properties"/>
    <ds:schemaRef ds:uri="http://www.w3.org/XML/1998/namespace"/>
    <ds:schemaRef ds:uri="http://purl.org/dc/elements/1.1/"/>
    <ds:schemaRef ds:uri="http://schemas.microsoft.com/office/2006/documentManagement/types"/>
    <ds:schemaRef ds:uri="http://purl.org/dc/dcmitype/"/>
    <ds:schemaRef ds:uri="http://schemas.microsoft.com/office/infopath/2007/PartnerControls"/>
    <ds:schemaRef ds:uri="24dee865-13e4-48c0-95e8-7e90a76449fe"/>
    <ds:schemaRef ds:uri="b6977f3e-1b82-4a88-882a-c26047703a20"/>
    <ds:schemaRef ds:uri="http://schemas.microsoft.com/office/2006/metadata/properties"/>
  </ds:schemaRefs>
</ds:datastoreItem>
</file>

<file path=customXml/itemProps3.xml><?xml version="1.0" encoding="utf-8"?>
<ds:datastoreItem xmlns:ds="http://schemas.openxmlformats.org/officeDocument/2006/customXml" ds:itemID="{55450507-CE88-41A1-897E-53F71DBEF3E6}">
  <ds:schemaRefs>
    <ds:schemaRef ds:uri="24dee865-13e4-48c0-95e8-7e90a76449fe"/>
    <ds:schemaRef ds:uri="73d09e36-3cba-4788-a348-fab74dd42e75"/>
    <ds:schemaRef ds:uri="b6977f3e-1b82-4a88-882a-c26047703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44</TotalTime>
  <Words>7270</Words>
  <Application>Microsoft Office PowerPoint</Application>
  <PresentationFormat>Widescreen</PresentationFormat>
  <Paragraphs>606</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Segoe UI</vt:lpstr>
      <vt:lpstr>Times New Roman</vt:lpstr>
      <vt:lpstr>Office Theme</vt:lpstr>
      <vt:lpstr>Module 2 The 10 Principles of Active Design in Detail</vt:lpstr>
      <vt:lpstr>The three themes of Active Design</vt:lpstr>
      <vt:lpstr>Foundational Principle: activity for all</vt:lpstr>
      <vt:lpstr>Foundational Principle: activity for all (continued)</vt:lpstr>
      <vt:lpstr>Principle 2: walkable communities</vt:lpstr>
      <vt:lpstr>Principle 2: walkable communities (continued) 2.1  Locating facilities jobs and  homes close to each other.</vt:lpstr>
      <vt:lpstr>Principle 3: providing connected active travel routes</vt:lpstr>
      <vt:lpstr>Principle 3: providing connected active travel routes (continued)</vt:lpstr>
      <vt:lpstr>Principle 4: mixing uses and co-locating facilities</vt:lpstr>
      <vt:lpstr>Principle 4: mixing uses and co-locating facilities (continued)</vt:lpstr>
      <vt:lpstr>Theme 1 recap  What makes this a good example of active design?</vt:lpstr>
      <vt:lpstr>  </vt:lpstr>
      <vt:lpstr>Principle 5: network of multi-functional open spaces</vt:lpstr>
      <vt:lpstr>Principle 5: network of multi-functional open spaces (continued)</vt:lpstr>
      <vt:lpstr>Principle 6: high-quality streets and spaces</vt:lpstr>
      <vt:lpstr>Principle 6: high-quality streets and spaces (continued)</vt:lpstr>
      <vt:lpstr>Principle 7: providing activity infrastructure</vt:lpstr>
      <vt:lpstr>Principle 7: providing activity infrastructure (continued)</vt:lpstr>
      <vt:lpstr>Principle 8: active buildings, inside and out</vt:lpstr>
      <vt:lpstr>Principle 8: active buildings, inside and out (continued)</vt:lpstr>
      <vt:lpstr>Theme 2 recap</vt:lpstr>
      <vt:lpstr>Answers</vt:lpstr>
      <vt:lpstr>Principle 9: maintaining high-quality flexibly spaces</vt:lpstr>
      <vt:lpstr>Principle 9: maintaining high-quality flexibly spaces (continued)</vt:lpstr>
      <vt:lpstr>Principle 10: activating spaces</vt:lpstr>
      <vt:lpstr>Principle 10: activating spaces (continued)</vt:lpstr>
      <vt:lpstr>Theme 3 recap </vt:lpstr>
      <vt:lpstr>Theme 3 answers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 England Active Design Training</dc:title>
  <dc:creator>Sam Williams - Senior Urban Design Consultant</dc:creator>
  <cp:lastModifiedBy>Andrew Baird</cp:lastModifiedBy>
  <cp:revision>3</cp:revision>
  <dcterms:created xsi:type="dcterms:W3CDTF">2023-12-21T15:37:43Z</dcterms:created>
  <dcterms:modified xsi:type="dcterms:W3CDTF">2024-12-04T11:08:26Z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9d8be9e-c8d9-4b9c-bd40-2c27cc7ea2e6_Enabled">
    <vt:lpwstr>true</vt:lpwstr>
  </property>
  <property fmtid="{D5CDD505-2E9C-101B-9397-08002B2CF9AE}" pid="3" name="MSIP_Label_39d8be9e-c8d9-4b9c-bd40-2c27cc7ea2e6_SetDate">
    <vt:lpwstr>2023-12-21T17:21:17Z</vt:lpwstr>
  </property>
  <property fmtid="{D5CDD505-2E9C-101B-9397-08002B2CF9AE}" pid="4" name="MSIP_Label_39d8be9e-c8d9-4b9c-bd40-2c27cc7ea2e6_Method">
    <vt:lpwstr>Standard</vt:lpwstr>
  </property>
  <property fmtid="{D5CDD505-2E9C-101B-9397-08002B2CF9AE}" pid="5" name="MSIP_Label_39d8be9e-c8d9-4b9c-bd40-2c27cc7ea2e6_Name">
    <vt:lpwstr>39d8be9e-c8d9-4b9c-bd40-2c27cc7ea2e6</vt:lpwstr>
  </property>
  <property fmtid="{D5CDD505-2E9C-101B-9397-08002B2CF9AE}" pid="6" name="MSIP_Label_39d8be9e-c8d9-4b9c-bd40-2c27cc7ea2e6_SiteId">
    <vt:lpwstr>a8b4324f-155c-4215-a0f1-7ed8cc9a992f</vt:lpwstr>
  </property>
  <property fmtid="{D5CDD505-2E9C-101B-9397-08002B2CF9AE}" pid="7" name="MSIP_Label_39d8be9e-c8d9-4b9c-bd40-2c27cc7ea2e6_ActionId">
    <vt:lpwstr>cdaaeeec-84ed-4565-9280-dc12db0e54a9</vt:lpwstr>
  </property>
  <property fmtid="{D5CDD505-2E9C-101B-9397-08002B2CF9AE}" pid="8" name="MSIP_Label_39d8be9e-c8d9-4b9c-bd40-2c27cc7ea2e6_ContentBits">
    <vt:lpwstr>0</vt:lpwstr>
  </property>
  <property fmtid="{D5CDD505-2E9C-101B-9397-08002B2CF9AE}" pid="9" name="ContentTypeId">
    <vt:lpwstr>0x010100C9FCC673B754F6489004C844FEDE4390</vt:lpwstr>
  </property>
  <property fmtid="{D5CDD505-2E9C-101B-9397-08002B2CF9AE}" pid="10" name="MediaServiceImageTags">
    <vt:lpwstr/>
  </property>
</Properties>
</file>