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71" r:id="rId3"/>
    <p:sldId id="257" r:id="rId4"/>
    <p:sldId id="260" r:id="rId5"/>
    <p:sldId id="259" r:id="rId6"/>
    <p:sldId id="262" r:id="rId7"/>
    <p:sldId id="263" r:id="rId8"/>
    <p:sldId id="264" r:id="rId9"/>
    <p:sldId id="261" r:id="rId10"/>
    <p:sldId id="265" r:id="rId11"/>
    <p:sldId id="267" r:id="rId12"/>
    <p:sldId id="266" r:id="rId13"/>
    <p:sldId id="268" r:id="rId14"/>
    <p:sldId id="270" r:id="rId15"/>
    <p:sldId id="274" r:id="rId16"/>
  </p:sldIdLst>
  <p:sldSz cx="9144000" cy="6858000" type="screen4x3"/>
  <p:notesSz cx="6834188" cy="9979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n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67" autoAdjust="0"/>
    <p:restoredTop sz="89385" autoAdjust="0"/>
  </p:normalViewPr>
  <p:slideViewPr>
    <p:cSldViewPr>
      <p:cViewPr varScale="1">
        <p:scale>
          <a:sx n="97" d="100"/>
          <a:sy n="97" d="100"/>
        </p:scale>
        <p:origin x="-4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4" d="100"/>
        <a:sy n="9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913" y="0"/>
            <a:ext cx="29606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7D4AC86-F7AD-4D71-90FA-42B5A65D6815}" type="datetimeFigureOut">
              <a:rPr lang="en-GB"/>
              <a:pPr>
                <a:defRPr/>
              </a:pPr>
              <a:t>11/08/2016</a:t>
            </a:fld>
            <a:endParaRPr lang="en-GB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8963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913" y="9478963"/>
            <a:ext cx="29606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7C24340-347D-4223-AE46-48BF5872E1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886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71913" y="0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B1A6671-F45F-427F-987D-0E1367079CB2}" type="datetimeFigureOut">
              <a:rPr lang="en-GB"/>
              <a:pPr>
                <a:defRPr/>
              </a:pPr>
              <a:t>11/08/2016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4213" y="4740275"/>
            <a:ext cx="5467350" cy="4491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963"/>
            <a:ext cx="29622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71913" y="9478963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C565033-1FAA-4514-91F1-E8A0453662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2124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2E9454-CCAF-4BA2-8D56-B76718DF519C}" type="slidenum">
              <a:rPr lang="en-GB" altLang="en-US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F7C1E-5B9F-4127-98EE-2A6BBEED8BEF}" type="datetimeFigureOut">
              <a:rPr lang="en-US"/>
              <a:pPr>
                <a:defRPr/>
              </a:pPr>
              <a:t>8/11/2016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2F2D9-159E-420B-B05E-777D1A867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7C4B9-3422-44BD-BEF5-271F49C8A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60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</a:t>
            </a:r>
            <a:r>
              <a:rPr lang="en-US" smtClean="0"/>
              <a:t>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518160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6F850-6736-401E-B913-C49FA8CF294B}" type="datetimeFigureOut">
              <a:rPr lang="en-US"/>
              <a:pPr>
                <a:defRPr/>
              </a:pPr>
              <a:t>8/11/2016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2A9E6-E6BE-487E-BB62-7CCD26C28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B6501-1714-4A6D-B5E1-8FEE097B5C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381000" y="579120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0AD2F-6F29-472A-81C5-693F4EDA2AAC}" type="datetimeFigureOut">
              <a:rPr lang="en-US"/>
              <a:pPr>
                <a:defRPr/>
              </a:pPr>
              <a:t>8/11/2016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CA7BD-4E09-4253-8F27-1FB1F07220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2209800" y="6477000"/>
            <a:ext cx="3810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67464-E49B-45E6-92DB-CE245ADA9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B4632-553E-4F63-AAF1-244BAFED186E}" type="datetimeFigureOut">
              <a:rPr lang="en-US"/>
              <a:pPr>
                <a:defRPr/>
              </a:pPr>
              <a:t>8/11/2016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2404-3681-42F7-AAD1-3F88D63DD1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E6AFD-7407-4F7F-982C-FAC705D64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9852F-CC67-4508-A3A9-F2573AD4CF31}" type="datetimeFigureOut">
              <a:rPr lang="en-US"/>
              <a:pPr>
                <a:defRPr/>
              </a:pPr>
              <a:t>8/11/2016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27255-5D73-4DFF-8F30-8FCF6C2164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D34A1-D055-483F-A75C-34A990FD2D70}" type="datetimeFigureOut">
              <a:rPr lang="en-US"/>
              <a:pPr>
                <a:defRPr/>
              </a:pPr>
              <a:t>8/11/2016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3CEA7-BE42-4ACA-A97B-8EC575A0B4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161624-BF73-41ED-8DE2-48054791FF4E}" type="datetimeFigureOut">
              <a:rPr lang="en-US"/>
              <a:pPr>
                <a:defRPr/>
              </a:pPr>
              <a:t>8/11/2016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47A83F-EABB-48A0-A90D-E0C594510E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249238" y="627063"/>
            <a:ext cx="8643937" cy="485775"/>
          </a:xfrm>
        </p:spPr>
        <p:txBody>
          <a:bodyPr/>
          <a:lstStyle/>
          <a:p>
            <a:pPr eaLnBrk="1" hangingPunct="1"/>
            <a:r>
              <a:rPr lang="en-GB" altLang="en-US" sz="4000" smtClean="0">
                <a:cs typeface="Arial" charset="0"/>
              </a:rPr>
              <a:t>The England’s Immigrants Project Teacher Scholar Scheme 2016</a:t>
            </a:r>
          </a:p>
        </p:txBody>
      </p:sp>
      <p:pic>
        <p:nvPicPr>
          <p:cNvPr id="15362" name="Picture 7" descr="A4-TNA-logo-sma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6013" y="1995488"/>
            <a:ext cx="43719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itle 1"/>
          <p:cNvSpPr txBox="1">
            <a:spLocks/>
          </p:cNvSpPr>
          <p:nvPr/>
        </p:nvSpPr>
        <p:spPr bwMode="auto">
          <a:xfrm>
            <a:off x="249238" y="4789488"/>
            <a:ext cx="86439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3600" dirty="0">
                <a:solidFill>
                  <a:schemeClr val="tx2"/>
                </a:solidFill>
                <a:latin typeface="Calibri" pitchFamily="34" charset="0"/>
              </a:rPr>
              <a:t>How far was England a nation of traders and migrants before 1560?</a:t>
            </a:r>
          </a:p>
          <a:p>
            <a:pPr algn="ctr"/>
            <a:r>
              <a:rPr lang="en-GB" sz="3600" dirty="0" smtClean="0">
                <a:solidFill>
                  <a:schemeClr val="tx2"/>
                </a:solidFill>
                <a:latin typeface="Calibri" pitchFamily="34" charset="0"/>
              </a:rPr>
              <a:t>Lesson 1 </a:t>
            </a:r>
            <a:endParaRPr lang="en-GB" sz="3600" dirty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6" name="Picture 4" descr="\\na-filer1\homedir$\kphelps\Desktop\UOY-Logo-Stacked-shield-Black-71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202" y="2743200"/>
            <a:ext cx="2971596" cy="114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12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8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GB" sz="4000" smtClean="0"/>
              <a:t>Investigation 2: What were the main trades and the role of migrants in them the early 16</a:t>
            </a:r>
            <a:r>
              <a:rPr lang="en-GB" sz="4000" baseline="30000" smtClean="0"/>
              <a:t>th</a:t>
            </a:r>
            <a:r>
              <a:rPr lang="en-GB" sz="4000" smtClean="0"/>
              <a:t> century?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2209800"/>
            <a:ext cx="8686800" cy="304800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GB" sz="2400" i="1" dirty="0" smtClean="0"/>
              <a:t>The database uses </a:t>
            </a:r>
            <a:r>
              <a:rPr lang="en-GB" sz="2400" i="1" smtClean="0"/>
              <a:t>these </a:t>
            </a:r>
            <a:r>
              <a:rPr lang="en-GB" sz="2400" i="1" smtClean="0"/>
              <a:t>two </a:t>
            </a:r>
            <a:r>
              <a:rPr lang="en-GB" sz="2400" i="1" dirty="0" smtClean="0"/>
              <a:t>main kinds of evidence: </a:t>
            </a:r>
          </a:p>
          <a:p>
            <a:pPr>
              <a:lnSpc>
                <a:spcPct val="90000"/>
              </a:lnSpc>
            </a:pPr>
            <a:r>
              <a:rPr lang="en-GB" sz="2400" b="1" dirty="0" smtClean="0"/>
              <a:t>Alien Subsidies (1440-1483) </a:t>
            </a:r>
            <a:r>
              <a:rPr lang="en-GB" sz="2400" dirty="0" smtClean="0"/>
              <a:t>These were taxes imposed on foreigners living in England in order to raise money or because of security at a time of international tension.</a:t>
            </a:r>
            <a:r>
              <a:rPr lang="en-GB" sz="2400" b="1" dirty="0"/>
              <a:t> </a:t>
            </a:r>
            <a:r>
              <a:rPr lang="en-GB" sz="2400" dirty="0" smtClean="0"/>
              <a:t>The Tudor subsidy of 1523</a:t>
            </a:r>
            <a:r>
              <a:rPr lang="en-GB" sz="2400" dirty="0"/>
              <a:t> </a:t>
            </a:r>
            <a:r>
              <a:rPr lang="en-GB" sz="2400" dirty="0" smtClean="0"/>
              <a:t>also recorded immigrants by levying a double rate of tax for </a:t>
            </a:r>
            <a:r>
              <a:rPr lang="en-GB" sz="2400" smtClean="0"/>
              <a:t>foreigners</a:t>
            </a:r>
            <a:r>
              <a:rPr lang="en-GB" sz="2400" smtClean="0"/>
              <a:t>.</a:t>
            </a:r>
          </a:p>
          <a:p>
            <a:pPr>
              <a:lnSpc>
                <a:spcPct val="90000"/>
              </a:lnSpc>
            </a:pPr>
            <a:endParaRPr lang="en-GB" sz="2400" dirty="0" smtClean="0"/>
          </a:p>
          <a:p>
            <a:pPr>
              <a:lnSpc>
                <a:spcPct val="90000"/>
              </a:lnSpc>
            </a:pPr>
            <a:r>
              <a:rPr lang="en-GB" sz="2400" b="1" dirty="0" smtClean="0"/>
              <a:t>Denization roll:</a:t>
            </a:r>
            <a:r>
              <a:rPr lang="en-GB" sz="2400" dirty="0" smtClean="0"/>
              <a:t> These are lists of people who applied for a letter of denization – a bit like a certificate of citizenship today.  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https://www.englandsimmigrants.com/wp-content/uploads/2012/04/Van-Upstall-deniz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57200"/>
            <a:ext cx="8686800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5"/>
          <p:cNvSpPr>
            <a:spLocks noChangeArrowheads="1"/>
          </p:cNvSpPr>
          <p:nvPr/>
        </p:nvSpPr>
        <p:spPr bwMode="auto">
          <a:xfrm>
            <a:off x="228600" y="2899588"/>
            <a:ext cx="86106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2400" dirty="0"/>
              <a:t>Letter of denization issued to Godfrey van </a:t>
            </a:r>
            <a:r>
              <a:rPr lang="en-US" sz="2400" dirty="0" err="1"/>
              <a:t>Upstall</a:t>
            </a:r>
            <a:r>
              <a:rPr lang="en-US" sz="2400" dirty="0"/>
              <a:t>, born in </a:t>
            </a:r>
          </a:p>
          <a:p>
            <a:r>
              <a:rPr lang="en-US" sz="2400" dirty="0"/>
              <a:t>Brabant in 1393.</a:t>
            </a:r>
          </a:p>
          <a:p>
            <a:pPr algn="ctr"/>
            <a:endParaRPr lang="en-US" sz="2400" dirty="0"/>
          </a:p>
          <a:p>
            <a:r>
              <a:rPr lang="en-US" sz="4000" dirty="0">
                <a:latin typeface="+mn-lt"/>
              </a:rPr>
              <a:t>What difficulties might there be in working </a:t>
            </a:r>
            <a:r>
              <a:rPr lang="en-US" sz="4000">
                <a:latin typeface="+mn-lt"/>
              </a:rPr>
              <a:t>with </a:t>
            </a:r>
            <a:r>
              <a:rPr lang="en-US" sz="4000" smtClean="0">
                <a:latin typeface="+mn-lt"/>
              </a:rPr>
              <a:t>documents </a:t>
            </a:r>
            <a:r>
              <a:rPr lang="en-US" sz="4000" dirty="0">
                <a:latin typeface="+mn-lt"/>
              </a:rPr>
              <a:t>like </a:t>
            </a:r>
            <a:r>
              <a:rPr lang="en-US" sz="4000">
                <a:latin typeface="+mn-lt"/>
              </a:rPr>
              <a:t>this</a:t>
            </a:r>
            <a:r>
              <a:rPr lang="en-US" sz="4000" smtClean="0">
                <a:latin typeface="+mn-lt"/>
              </a:rPr>
              <a:t>?</a:t>
            </a:r>
            <a:endParaRPr lang="en-US" sz="4000" dirty="0">
              <a:latin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GB" sz="4000" smtClean="0"/>
              <a:t>Investigation 2: What were the main trades and the role of migrants in them the early 16</a:t>
            </a:r>
            <a:r>
              <a:rPr lang="en-GB" sz="4000" baseline="30000" smtClean="0"/>
              <a:t>th</a:t>
            </a:r>
            <a:r>
              <a:rPr lang="en-GB" sz="4000" smtClean="0"/>
              <a:t> century?</a:t>
            </a:r>
          </a:p>
        </p:txBody>
      </p:sp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057400"/>
            <a:ext cx="8229600" cy="38862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GB" sz="2400" dirty="0" smtClean="0"/>
              <a:t>Team 1: Alien subsidy 1483</a:t>
            </a:r>
          </a:p>
          <a:p>
            <a:pPr algn="ctr">
              <a:buFont typeface="Arial" charset="0"/>
              <a:buNone/>
            </a:pPr>
            <a:r>
              <a:rPr lang="en-GB" sz="2400" dirty="0" smtClean="0"/>
              <a:t>Team 2: Tudor subsidy 1523</a:t>
            </a:r>
          </a:p>
          <a:p>
            <a:pPr algn="ctr">
              <a:buFont typeface="Arial" charset="0"/>
              <a:buNone/>
            </a:pPr>
            <a:r>
              <a:rPr lang="en-GB" sz="2400" dirty="0" smtClean="0"/>
              <a:t>Team 3: Westminster </a:t>
            </a:r>
            <a:r>
              <a:rPr lang="en-GB" sz="2400" dirty="0" err="1" smtClean="0"/>
              <a:t>Denization</a:t>
            </a:r>
            <a:r>
              <a:rPr lang="en-GB" sz="2400" dirty="0" smtClean="0"/>
              <a:t> Roll 1545</a:t>
            </a:r>
          </a:p>
          <a:p>
            <a:pPr algn="ctr">
              <a:buFont typeface="Arial" charset="0"/>
              <a:buNone/>
            </a:pPr>
            <a:endParaRPr lang="en-GB" sz="2800" dirty="0" smtClean="0"/>
          </a:p>
          <a:p>
            <a:pPr algn="ctr"/>
            <a:r>
              <a:rPr lang="en-GB" sz="2400" dirty="0" smtClean="0"/>
              <a:t>Read </a:t>
            </a:r>
            <a:r>
              <a:rPr lang="en-GB" sz="2400" b="1" dirty="0" smtClean="0"/>
              <a:t>Worksheet 1B</a:t>
            </a:r>
            <a:r>
              <a:rPr lang="en-GB" sz="2400" dirty="0" smtClean="0"/>
              <a:t> carefully.</a:t>
            </a:r>
          </a:p>
          <a:p>
            <a:pPr algn="ctr"/>
            <a:r>
              <a:rPr lang="en-GB" sz="2400" dirty="0" smtClean="0"/>
              <a:t>Do all four tasks –divide them between </a:t>
            </a:r>
            <a:r>
              <a:rPr lang="en-GB" sz="2400" smtClean="0"/>
              <a:t>your </a:t>
            </a:r>
            <a:r>
              <a:rPr lang="en-GB" sz="2400" smtClean="0"/>
              <a:t>team.</a:t>
            </a:r>
            <a:endParaRPr lang="en-GB" sz="2400" dirty="0" smtClean="0"/>
          </a:p>
          <a:p>
            <a:pPr algn="ctr"/>
            <a:r>
              <a:rPr lang="en-GB" sz="2400" dirty="0" smtClean="0"/>
              <a:t>Record your key findings on </a:t>
            </a:r>
            <a:r>
              <a:rPr lang="en-GB" sz="2400" b="1" dirty="0" smtClean="0"/>
              <a:t>Worksheet 1B</a:t>
            </a:r>
            <a:r>
              <a:rPr lang="en-GB" sz="2400" dirty="0" smtClean="0"/>
              <a:t>.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GB" sz="4000" dirty="0" smtClean="0"/>
              <a:t>Investigation 2: What were the main trades and the role of migrants in them the early 16</a:t>
            </a:r>
            <a:r>
              <a:rPr lang="en-GB" sz="4000" baseline="30000" dirty="0" smtClean="0"/>
              <a:t>th</a:t>
            </a:r>
            <a:r>
              <a:rPr lang="en-GB" sz="4000" dirty="0" smtClean="0"/>
              <a:t> century?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4294967295"/>
          </p:nvPr>
        </p:nvSpPr>
        <p:spPr>
          <a:xfrm>
            <a:off x="76200" y="2057400"/>
            <a:ext cx="8991600" cy="2590800"/>
          </a:xfrm>
        </p:spPr>
        <p:txBody>
          <a:bodyPr/>
          <a:lstStyle/>
          <a:p>
            <a:r>
              <a:rPr lang="en-GB" sz="2400" dirty="0" smtClean="0"/>
              <a:t>Form into new groups with representatives from the three different research teams. </a:t>
            </a:r>
          </a:p>
          <a:p>
            <a:r>
              <a:rPr lang="en-GB" sz="2400" dirty="0" smtClean="0"/>
              <a:t>Share your ideas and complete </a:t>
            </a:r>
            <a:r>
              <a:rPr lang="en-GB" sz="2400" b="1" dirty="0" smtClean="0"/>
              <a:t>Worksheet 1C-</a:t>
            </a:r>
            <a:r>
              <a:rPr lang="en-GB" sz="2400" dirty="0" smtClean="0"/>
              <a:t> the overview chart. </a:t>
            </a:r>
          </a:p>
          <a:p>
            <a:r>
              <a:rPr lang="en-GB" sz="2400" dirty="0" smtClean="0"/>
              <a:t>Prepare to feedback to the class.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4114800"/>
          </a:xfrm>
        </p:spPr>
        <p:txBody>
          <a:bodyPr/>
          <a:lstStyle/>
          <a:p>
            <a:r>
              <a:rPr lang="en-GB" sz="4000" dirty="0" smtClean="0"/>
              <a:t>Investigation 2: What were the main trades and the role of migrants in them the early 16</a:t>
            </a:r>
            <a:r>
              <a:rPr lang="en-GB" sz="4000" baseline="30000" dirty="0" smtClean="0"/>
              <a:t>th</a:t>
            </a:r>
            <a:r>
              <a:rPr lang="en-GB" sz="4000" dirty="0" smtClean="0"/>
              <a:t> </a:t>
            </a:r>
            <a:r>
              <a:rPr lang="en-GB" sz="4000" smtClean="0"/>
              <a:t>century</a:t>
            </a:r>
            <a:r>
              <a:rPr lang="en-GB" sz="4000" smtClean="0"/>
              <a:t>?</a:t>
            </a:r>
            <a:br>
              <a:rPr lang="en-GB" sz="4000" smtClean="0"/>
            </a:br>
            <a:r>
              <a:rPr lang="en-GB" sz="4000" smtClean="0"/>
              <a:t> </a:t>
            </a:r>
            <a:r>
              <a:rPr lang="en-GB" sz="3600" b="1" dirty="0" smtClean="0"/>
              <a:t/>
            </a:r>
            <a:br>
              <a:rPr lang="en-GB" sz="3600" b="1" dirty="0" smtClean="0"/>
            </a:br>
            <a:r>
              <a:rPr lang="en-GB" sz="3600" dirty="0" smtClean="0"/>
              <a:t>Summing up</a:t>
            </a:r>
            <a:r>
              <a:rPr lang="en-GB" sz="3600" b="1" smtClean="0"/>
              <a:t/>
            </a:r>
            <a:br>
              <a:rPr lang="en-GB" sz="3600" b="1" smtClean="0"/>
            </a:br>
            <a:r>
              <a:rPr lang="en-GB" sz="2400" smtClean="0"/>
              <a:t>Use </a:t>
            </a:r>
            <a:r>
              <a:rPr lang="en-GB" sz="2400" dirty="0" smtClean="0"/>
              <a:t>this class discussion to fill in section 1 of </a:t>
            </a:r>
            <a:r>
              <a:rPr lang="en-GB" sz="2400" b="1" dirty="0" smtClean="0"/>
              <a:t>Worksheet 1D</a:t>
            </a:r>
            <a:r>
              <a:rPr lang="en-GB" sz="2400" dirty="0" smtClean="0"/>
              <a:t> with the main points.</a:t>
            </a:r>
            <a:r>
              <a:rPr lang="en-GB" sz="2400" b="1" dirty="0" smtClean="0"/>
              <a:t>  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>
          <a:xfrm>
            <a:off x="0" y="4191000"/>
            <a:ext cx="9144000" cy="1828800"/>
          </a:xfrm>
        </p:spPr>
        <p:txBody>
          <a:bodyPr/>
          <a:lstStyle/>
          <a:p>
            <a:r>
              <a:rPr lang="en-GB" sz="2400" dirty="0" smtClean="0"/>
              <a:t>While textiles was by far the most important industry, what other trades and crafts were significant?</a:t>
            </a:r>
          </a:p>
          <a:p>
            <a:r>
              <a:rPr lang="en-GB" sz="2400" dirty="0" smtClean="0"/>
              <a:t>What role was played in these by migrants?</a:t>
            </a:r>
          </a:p>
          <a:p>
            <a:r>
              <a:rPr lang="en-GB" sz="2400" dirty="0" smtClean="0"/>
              <a:t>What was the economic and social status of migrants in England at this time?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sz="4000" smtClean="0"/>
              <a:t>Follow up and homework</a:t>
            </a:r>
          </a:p>
        </p:txBody>
      </p:sp>
      <p:sp>
        <p:nvSpPr>
          <p:cNvPr id="3174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1"/>
            <a:ext cx="8229600" cy="39624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GB" sz="4000" smtClean="0"/>
              <a:t>Investigation 3: How did trade and migration affect Tudor society? </a:t>
            </a:r>
          </a:p>
          <a:p>
            <a:pPr>
              <a:buFont typeface="Arial" charset="0"/>
              <a:buNone/>
            </a:pPr>
            <a:endParaRPr lang="en-GB" b="1" i="1" smtClean="0"/>
          </a:p>
          <a:p>
            <a:r>
              <a:rPr lang="en-GB" sz="2400" smtClean="0"/>
              <a:t>Use the further reading provided to find about the so-called  ‘Evil May Day Riots’ of 1517. </a:t>
            </a:r>
          </a:p>
          <a:p>
            <a:r>
              <a:rPr lang="en-GB" sz="2400" smtClean="0"/>
              <a:t>Come up with  3-4 suggestions in answer to the question above using this reading.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4"/>
          <p:cNvSpPr>
            <a:spLocks noChangeArrowheads="1"/>
          </p:cNvSpPr>
          <p:nvPr/>
        </p:nvSpPr>
        <p:spPr bwMode="auto">
          <a:xfrm>
            <a:off x="1524000" y="822325"/>
            <a:ext cx="7162800" cy="4283075"/>
          </a:xfrm>
          <a:prstGeom prst="wedgeEllipseCallout">
            <a:avLst>
              <a:gd name="adj1" fmla="val -47343"/>
              <a:gd name="adj2" fmla="val 473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2400" dirty="0" smtClean="0">
                <a:solidFill>
                  <a:schemeClr val="bg1"/>
                </a:solidFill>
              </a:rPr>
              <a:t>‘ </a:t>
            </a:r>
            <a:r>
              <a:rPr lang="en-GB" sz="2400" dirty="0">
                <a:solidFill>
                  <a:schemeClr val="bg1"/>
                </a:solidFill>
              </a:rPr>
              <a:t>…there dwell men from most of the nations of Europe, employed in various mercantile arts; such especially as regard the working of iron and other metals, added to that they execute with surprising skill the weaving of woollen cloths and rich </a:t>
            </a:r>
            <a:r>
              <a:rPr lang="en-GB" sz="2400">
                <a:solidFill>
                  <a:schemeClr val="bg1"/>
                </a:solidFill>
              </a:rPr>
              <a:t>embroidered </a:t>
            </a:r>
            <a:r>
              <a:rPr lang="en-GB" sz="2400" smtClean="0">
                <a:solidFill>
                  <a:schemeClr val="bg1"/>
                </a:solidFill>
              </a:rPr>
              <a:t>tapestry.’</a:t>
            </a:r>
            <a:endParaRPr lang="en-GB" sz="2400" dirty="0" smtClean="0">
              <a:solidFill>
                <a:schemeClr val="bg1"/>
              </a:solidFill>
            </a:endParaRPr>
          </a:p>
          <a:p>
            <a:pPr algn="ctr"/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0" y="5293139"/>
            <a:ext cx="9067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/>
              <a:t>Nicander Nicius, commenting on his visit to London in 1545. 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0" y="0"/>
            <a:ext cx="60202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/>
              <a:t>Now, and in the past, we live in a nation of </a:t>
            </a:r>
          </a:p>
          <a:p>
            <a:r>
              <a:rPr lang="en-GB" sz="2400"/>
              <a:t>traders and migrants….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6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4"/>
          <p:cNvSpPr txBox="1">
            <a:spLocks noChangeArrowheads="1"/>
          </p:cNvSpPr>
          <p:nvPr/>
        </p:nvSpPr>
        <p:spPr bwMode="auto">
          <a:xfrm>
            <a:off x="228600" y="1600200"/>
            <a:ext cx="8534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 b="1" dirty="0"/>
              <a:t>What is the relationship between </a:t>
            </a:r>
            <a:r>
              <a:rPr lang="en-GB" sz="2400" b="1" dirty="0" smtClean="0"/>
              <a:t>trade and migration? </a:t>
            </a:r>
            <a:r>
              <a:rPr lang="en-GB" sz="2400" dirty="0" smtClean="0"/>
              <a:t> </a:t>
            </a:r>
            <a:endParaRPr lang="en-GB" sz="2400" dirty="0"/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 On your mini whiteboards, create a diagram </a:t>
            </a:r>
            <a:r>
              <a:rPr lang="en-GB" sz="2400" u="sng" dirty="0"/>
              <a:t>using images or symbols only</a:t>
            </a:r>
            <a:r>
              <a:rPr lang="en-GB" sz="2400" dirty="0"/>
              <a:t> which suggests what the relationship might be.  </a:t>
            </a:r>
          </a:p>
          <a:p>
            <a:endParaRPr lang="en-GB" sz="2400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8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0" y="5715000"/>
            <a:ext cx="9144000" cy="1143000"/>
          </a:xfrm>
        </p:spPr>
        <p:txBody>
          <a:bodyPr/>
          <a:lstStyle/>
          <a:p>
            <a:r>
              <a:rPr lang="en-GB" sz="4000" smtClean="0">
                <a:solidFill>
                  <a:schemeClr val="bg1"/>
                </a:solidFill>
              </a:rPr>
              <a:t>Investigation 1: What was the state of England’s trade in the early 16</a:t>
            </a:r>
            <a:r>
              <a:rPr lang="en-GB" sz="4000" baseline="30000" smtClean="0">
                <a:solidFill>
                  <a:schemeClr val="bg1"/>
                </a:solidFill>
              </a:rPr>
              <a:t>th</a:t>
            </a:r>
            <a:r>
              <a:rPr lang="en-GB" sz="4000" smtClean="0">
                <a:solidFill>
                  <a:schemeClr val="bg1"/>
                </a:solidFill>
              </a:rPr>
              <a:t> century?</a:t>
            </a:r>
          </a:p>
        </p:txBody>
      </p:sp>
      <p:sp>
        <p:nvSpPr>
          <p:cNvPr id="20483" name="AutoShape 4" descr="RasterizerImag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0484" name="AutoShape 6" descr="RasterizerImag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066800" y="2209800"/>
            <a:ext cx="70104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8800" b="1">
                <a:solidFill>
                  <a:schemeClr val="bg1"/>
                </a:solidFill>
              </a:rPr>
              <a:t>WOOL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>
          <a:xfrm>
            <a:off x="0" y="76200"/>
            <a:ext cx="9144000" cy="1219200"/>
          </a:xfrm>
        </p:spPr>
        <p:txBody>
          <a:bodyPr/>
          <a:lstStyle/>
          <a:p>
            <a:r>
              <a:rPr lang="en-GB" sz="4000" smtClean="0"/>
              <a:t>Investigation 1: What was the state of England’s trade in the early 16</a:t>
            </a:r>
            <a:r>
              <a:rPr lang="en-GB" sz="4000" baseline="30000" smtClean="0"/>
              <a:t>th</a:t>
            </a:r>
            <a:r>
              <a:rPr lang="en-GB" sz="4000" smtClean="0"/>
              <a:t> century?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152400" y="1524000"/>
            <a:ext cx="8534400" cy="4602163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en-GB" sz="2400" dirty="0" smtClean="0"/>
              <a:t>The wool and woollen cloth industries dominated England’s trade. They were very important for employment and for customs </a:t>
            </a:r>
            <a:r>
              <a:rPr lang="en-GB" sz="2400" smtClean="0"/>
              <a:t>revenue</a:t>
            </a:r>
            <a:r>
              <a:rPr lang="en-GB" sz="2400" smtClean="0"/>
              <a:t>.</a:t>
            </a:r>
          </a:p>
          <a:p>
            <a:pPr algn="ctr">
              <a:lnSpc>
                <a:spcPct val="80000"/>
              </a:lnSpc>
            </a:pPr>
            <a:endParaRPr lang="en-GB" sz="2400" dirty="0" smtClean="0"/>
          </a:p>
          <a:p>
            <a:pPr algn="ctr">
              <a:lnSpc>
                <a:spcPct val="80000"/>
              </a:lnSpc>
            </a:pPr>
            <a:r>
              <a:rPr lang="en-GB" sz="2400" dirty="0" smtClean="0"/>
              <a:t>In medieval times England was known as a producer of raw wool but by the 16</a:t>
            </a:r>
            <a:r>
              <a:rPr lang="en-GB" sz="2400" baseline="30000" dirty="0" smtClean="0"/>
              <a:t>th</a:t>
            </a:r>
            <a:r>
              <a:rPr lang="en-GB" sz="2400" dirty="0" smtClean="0"/>
              <a:t> century England had become a major cloth producer. England produced a rough </a:t>
            </a:r>
            <a:r>
              <a:rPr lang="en-GB" sz="2400" smtClean="0"/>
              <a:t>broadcloth</a:t>
            </a:r>
            <a:r>
              <a:rPr lang="en-GB" sz="2400" smtClean="0"/>
              <a:t>.</a:t>
            </a:r>
          </a:p>
          <a:p>
            <a:pPr algn="ctr">
              <a:lnSpc>
                <a:spcPct val="80000"/>
              </a:lnSpc>
            </a:pPr>
            <a:endParaRPr lang="en-GB" sz="2400" dirty="0" smtClean="0"/>
          </a:p>
          <a:p>
            <a:pPr algn="ctr">
              <a:lnSpc>
                <a:spcPct val="80000"/>
              </a:lnSpc>
            </a:pPr>
            <a:r>
              <a:rPr lang="en-GB" sz="2400" dirty="0" smtClean="0"/>
              <a:t>The textile industry was a cottage industry </a:t>
            </a:r>
            <a:r>
              <a:rPr lang="en-GB" sz="2400" dirty="0" err="1" smtClean="0"/>
              <a:t>ie</a:t>
            </a:r>
            <a:r>
              <a:rPr lang="en-GB" sz="2400" dirty="0" smtClean="0"/>
              <a:t> women spun the yarn and men wove the cloth in their homes or small workshops</a:t>
            </a:r>
            <a:r>
              <a:rPr lang="en-GB" sz="2400" smtClean="0"/>
              <a:t>. </a:t>
            </a:r>
            <a:endParaRPr lang="en-GB" sz="2400" smtClean="0"/>
          </a:p>
          <a:p>
            <a:pPr algn="ctr">
              <a:lnSpc>
                <a:spcPct val="80000"/>
              </a:lnSpc>
            </a:pPr>
            <a:endParaRPr lang="en-GB" sz="2400" dirty="0" smtClean="0"/>
          </a:p>
          <a:p>
            <a:pPr algn="ctr">
              <a:lnSpc>
                <a:spcPct val="80000"/>
              </a:lnSpc>
            </a:pPr>
            <a:r>
              <a:rPr lang="en-GB" sz="2400" dirty="0" smtClean="0"/>
              <a:t>The main producing areas were East Anglia, Western Yorkshire and the West Country.</a:t>
            </a:r>
          </a:p>
          <a:p>
            <a:pPr>
              <a:lnSpc>
                <a:spcPct val="80000"/>
              </a:lnSpc>
            </a:pPr>
            <a:endParaRPr lang="en-GB" sz="2800" dirty="0" smtClean="0"/>
          </a:p>
          <a:p>
            <a:pPr>
              <a:lnSpc>
                <a:spcPct val="80000"/>
              </a:lnSpc>
            </a:pPr>
            <a:endParaRPr lang="en-GB" sz="2800" dirty="0" smtClean="0"/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9067800" cy="1143000"/>
          </a:xfrm>
        </p:spPr>
        <p:txBody>
          <a:bodyPr/>
          <a:lstStyle/>
          <a:p>
            <a:r>
              <a:rPr lang="en-GB" sz="4000" smtClean="0"/>
              <a:t>Investigation 1: What was the state of England’s trade in the early 16</a:t>
            </a:r>
            <a:r>
              <a:rPr lang="en-GB" sz="4000" baseline="30000" smtClean="0"/>
              <a:t>th</a:t>
            </a:r>
            <a:r>
              <a:rPr lang="en-GB" sz="4000" smtClean="0"/>
              <a:t> century?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>
          <a:xfrm>
            <a:off x="0" y="1752599"/>
            <a:ext cx="9067800" cy="4191001"/>
          </a:xfrm>
        </p:spPr>
        <p:txBody>
          <a:bodyPr/>
          <a:lstStyle/>
          <a:p>
            <a:r>
              <a:rPr lang="en-GB" sz="2400" smtClean="0"/>
              <a:t>The Merchant Adventurers, leading merchants based in London, controlled the sale of woollen cloth. </a:t>
            </a:r>
          </a:p>
          <a:p>
            <a:r>
              <a:rPr lang="en-GB" sz="2400" smtClean="0"/>
              <a:t>Most English wool and woollen cloth was  exported to the Netherlands through the port of Antwerp.</a:t>
            </a:r>
          </a:p>
          <a:p>
            <a:r>
              <a:rPr lang="en-GB" sz="2400" smtClean="0"/>
              <a:t>Woollen cloth exports boomed in the early 16</a:t>
            </a:r>
            <a:r>
              <a:rPr lang="en-GB" sz="2400" baseline="30000" smtClean="0"/>
              <a:t>th</a:t>
            </a:r>
            <a:r>
              <a:rPr lang="en-GB" sz="2400" smtClean="0"/>
              <a:t> century but started to decline from the 1540s. </a:t>
            </a:r>
          </a:p>
          <a:p>
            <a:r>
              <a:rPr lang="en-GB" sz="2400" smtClean="0"/>
              <a:t>Wool was so important that the Lord Speaker in the House of </a:t>
            </a:r>
            <a:r>
              <a:rPr lang="en-GB" sz="2400" smtClean="0"/>
              <a:t>Lords still </a:t>
            </a:r>
            <a:r>
              <a:rPr lang="en-GB" sz="2400" smtClean="0"/>
              <a:t>sits on a woolsack. </a:t>
            </a:r>
            <a:endParaRPr lang="en-GB" sz="2400" smtClean="0"/>
          </a:p>
          <a:p>
            <a:r>
              <a:rPr lang="en-GB" sz="2400" smtClean="0"/>
              <a:t>Between </a:t>
            </a:r>
            <a:r>
              <a:rPr lang="en-GB" sz="2400" smtClean="0"/>
              <a:t>the 1450s and 1550s exports roughly trebled. </a:t>
            </a:r>
          </a:p>
          <a:p>
            <a:pPr>
              <a:buFont typeface="Arial" charset="0"/>
              <a:buNone/>
            </a:pPr>
            <a:endParaRPr lang="en-GB" sz="2800" b="1" i="1" smtClean="0"/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096962"/>
          </a:xfrm>
        </p:spPr>
        <p:txBody>
          <a:bodyPr/>
          <a:lstStyle/>
          <a:p>
            <a:r>
              <a:rPr lang="en-GB" sz="4000" smtClean="0"/>
              <a:t>Investigation 1: What was the state of England’s trade in the early 16</a:t>
            </a:r>
            <a:r>
              <a:rPr lang="en-GB" sz="4000" baseline="30000" smtClean="0"/>
              <a:t>th</a:t>
            </a:r>
            <a:r>
              <a:rPr lang="en-GB" sz="4000" smtClean="0"/>
              <a:t> century?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>
          <a:xfrm>
            <a:off x="76200" y="1905000"/>
            <a:ext cx="9067800" cy="2971800"/>
          </a:xfrm>
        </p:spPr>
        <p:txBody>
          <a:bodyPr/>
          <a:lstStyle/>
          <a:p>
            <a:r>
              <a:rPr lang="en-GB" sz="3600" smtClean="0"/>
              <a:t>Read over </a:t>
            </a:r>
            <a:r>
              <a:rPr lang="en-GB" sz="3600" b="1" smtClean="0"/>
              <a:t>Worksheet 1A.</a:t>
            </a:r>
          </a:p>
          <a:p>
            <a:r>
              <a:rPr lang="en-GB" sz="3600" smtClean="0"/>
              <a:t>Create a tweet which sums up why the wool and woollen cloth trade was so important to England at this time. </a:t>
            </a:r>
          </a:p>
          <a:p>
            <a:endParaRPr lang="en-GB" smtClean="0"/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GB" sz="4000" smtClean="0"/>
              <a:t>Investigation 1: What was the state of England’s trade in the early 16</a:t>
            </a:r>
            <a:r>
              <a:rPr lang="en-GB" sz="4000" baseline="30000" smtClean="0"/>
              <a:t>th</a:t>
            </a:r>
            <a:r>
              <a:rPr lang="en-GB" sz="4000" smtClean="0"/>
              <a:t> century?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>
          <a:xfrm>
            <a:off x="0" y="1981199"/>
            <a:ext cx="9144000" cy="3200401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GB" sz="2400" dirty="0" smtClean="0"/>
              <a:t>The wool and woollen cloth industries</a:t>
            </a:r>
            <a:r>
              <a:rPr lang="en-GB" sz="2400" b="1" dirty="0" smtClean="0"/>
              <a:t> </a:t>
            </a:r>
            <a:r>
              <a:rPr lang="en-GB" sz="2400" dirty="0" smtClean="0"/>
              <a:t>led to strong ties with other countries: </a:t>
            </a:r>
          </a:p>
          <a:p>
            <a:r>
              <a:rPr lang="en-GB" sz="2400" i="1" dirty="0" smtClean="0"/>
              <a:t> Many foreign merchants worked in London</a:t>
            </a:r>
          </a:p>
          <a:p>
            <a:r>
              <a:rPr lang="en-GB" sz="2400" i="1" dirty="0" smtClean="0"/>
              <a:t> English merchants frequently travelled abroad</a:t>
            </a:r>
          </a:p>
          <a:p>
            <a:r>
              <a:rPr lang="en-GB" sz="2400" i="1" dirty="0" smtClean="0"/>
              <a:t>Foreign craftsmen came to England. Flemish weavers had been invited  into England as early as the  14</a:t>
            </a:r>
            <a:r>
              <a:rPr lang="en-GB" sz="2400" i="1" baseline="30000" dirty="0" smtClean="0"/>
              <a:t>th</a:t>
            </a:r>
            <a:r>
              <a:rPr lang="en-GB" sz="2400" i="1" dirty="0" smtClean="0"/>
              <a:t> century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sz="4000" dirty="0" smtClean="0"/>
              <a:t>BUT wool is not the whole story...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76200" y="1600201"/>
            <a:ext cx="8915400" cy="24384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GB" sz="2400" smtClean="0"/>
              <a:t>You are going to conduct your own research into what other trades and crafts were being pursued in England and the role of foreign migrants in them.   </a:t>
            </a:r>
          </a:p>
          <a:p>
            <a:pPr>
              <a:buFont typeface="Arial" charset="0"/>
              <a:buNone/>
            </a:pPr>
            <a:r>
              <a:rPr lang="en-GB" sz="2400" smtClean="0"/>
              <a:t>You will be using a database that has collected together evidence of ‘aliens’ or foreigners living and working in England.  </a:t>
            </a:r>
          </a:p>
          <a:p>
            <a:pPr>
              <a:buFont typeface="Arial" charset="0"/>
              <a:buNone/>
            </a:pPr>
            <a:endParaRPr lang="en-GB" smtClean="0"/>
          </a:p>
        </p:txBody>
      </p:sp>
      <p:grpSp>
        <p:nvGrpSpPr>
          <p:cNvPr id="4" name="Group 3"/>
          <p:cNvGrpSpPr/>
          <p:nvPr/>
        </p:nvGrpSpPr>
        <p:grpSpPr>
          <a:xfrm>
            <a:off x="0" y="6161007"/>
            <a:ext cx="9144000" cy="620793"/>
            <a:chOff x="0" y="6107113"/>
            <a:chExt cx="9144000" cy="620793"/>
          </a:xfrm>
        </p:grpSpPr>
        <p:pic>
          <p:nvPicPr>
            <p:cNvPr id="5" name="Picture 2" descr="\\na-filer1\homedir$\kphelps\Desktop\UOY-Logo-Stacked-shield-Black 718px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38" y="6275617"/>
              <a:ext cx="1176804" cy="452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38" y="6299200"/>
              <a:ext cx="2519362" cy="39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 userDrawn="1"/>
          </p:nvSpPr>
          <p:spPr>
            <a:xfrm>
              <a:off x="0" y="6107113"/>
              <a:ext cx="9144000" cy="71437"/>
            </a:xfrm>
            <a:prstGeom prst="rect">
              <a:avLst/>
            </a:prstGeom>
            <a:gradFill flip="none" rotWithShape="1">
              <a:gsLst>
                <a:gs pos="18000">
                  <a:srgbClr val="CC3333"/>
                </a:gs>
                <a:gs pos="5000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873</Words>
  <Application>Microsoft Office PowerPoint</Application>
  <PresentationFormat>On-screen Show (4:3)</PresentationFormat>
  <Paragraphs>68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The England’s Immigrants Project Teacher Scholar Scheme 2016</vt:lpstr>
      <vt:lpstr>PowerPoint Presentation</vt:lpstr>
      <vt:lpstr>PowerPoint Presentation</vt:lpstr>
      <vt:lpstr>Investigation 1: What was the state of England’s trade in the early 16th century?</vt:lpstr>
      <vt:lpstr>Investigation 1: What was the state of England’s trade in the early 16th century?</vt:lpstr>
      <vt:lpstr>Investigation 1: What was the state of England’s trade in the early 16th century?</vt:lpstr>
      <vt:lpstr>Investigation 1: What was the state of England’s trade in the early 16th century?</vt:lpstr>
      <vt:lpstr>Investigation 1: What was the state of England’s trade in the early 16th century?</vt:lpstr>
      <vt:lpstr>BUT wool is not the whole story...</vt:lpstr>
      <vt:lpstr>Investigation 2: What were the main trades and the role of migrants in them the early 16th century?</vt:lpstr>
      <vt:lpstr>PowerPoint Presentation</vt:lpstr>
      <vt:lpstr>Investigation 2: What were the main trades and the role of migrants in them the early 16th century?</vt:lpstr>
      <vt:lpstr>Investigation 2: What were the main trades and the role of migrants in them the early 16th century?</vt:lpstr>
      <vt:lpstr>Investigation 2: What were the main trades and the role of migrants in them the early 16th century?   Summing up Use this class discussion to fill in section 1 of Worksheet 1D with the main points.  </vt:lpstr>
      <vt:lpstr>Follow up and 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Transatlantic Teachers Programme</dc:title>
  <dc:creator>Ben09</dc:creator>
  <cp:lastModifiedBy>Phelps, Kathryn</cp:lastModifiedBy>
  <cp:revision>76</cp:revision>
  <dcterms:created xsi:type="dcterms:W3CDTF">2006-08-16T00:00:00Z</dcterms:created>
  <dcterms:modified xsi:type="dcterms:W3CDTF">2016-08-11T14:14:32Z</dcterms:modified>
</cp:coreProperties>
</file>