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74" r:id="rId2"/>
    <p:sldId id="257" r:id="rId3"/>
    <p:sldId id="271" r:id="rId4"/>
    <p:sldId id="273" r:id="rId5"/>
    <p:sldId id="259" r:id="rId6"/>
    <p:sldId id="262" r:id="rId7"/>
    <p:sldId id="272" r:id="rId8"/>
    <p:sldId id="263" r:id="rId9"/>
    <p:sldId id="261" r:id="rId10"/>
    <p:sldId id="265" r:id="rId11"/>
    <p:sldId id="279" r:id="rId12"/>
    <p:sldId id="278" r:id="rId13"/>
    <p:sldId id="266" r:id="rId14"/>
  </p:sldIdLst>
  <p:sldSz cx="9144000" cy="6858000" type="screen4x3"/>
  <p:notesSz cx="6834188" cy="99790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66FF"/>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1" autoAdjust="0"/>
    <p:restoredTop sz="89385" autoAdjust="0"/>
  </p:normalViewPr>
  <p:slideViewPr>
    <p:cSldViewPr>
      <p:cViewPr>
        <p:scale>
          <a:sx n="89" d="100"/>
          <a:sy n="89" d="100"/>
        </p:scale>
        <p:origin x="-618" y="-282"/>
      </p:cViewPr>
      <p:guideLst>
        <p:guide orient="horz" pos="2160"/>
        <p:guide pos="2880"/>
      </p:guideLst>
    </p:cSldViewPr>
  </p:slideViewPr>
  <p:notesTextViewPr>
    <p:cViewPr>
      <p:scale>
        <a:sx n="100" d="100"/>
        <a:sy n="100" d="100"/>
      </p:scale>
      <p:origin x="0" y="0"/>
    </p:cViewPr>
  </p:notesTextViewPr>
  <p:sorterViewPr>
    <p:cViewPr>
      <p:scale>
        <a:sx n="94" d="100"/>
        <a:sy n="94"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62275" cy="498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25603" name="Rectangle 3"/>
          <p:cNvSpPr>
            <a:spLocks noGrp="1" noChangeArrowheads="1"/>
          </p:cNvSpPr>
          <p:nvPr>
            <p:ph type="dt" sz="quarter" idx="1"/>
          </p:nvPr>
        </p:nvSpPr>
        <p:spPr bwMode="auto">
          <a:xfrm>
            <a:off x="3871913" y="0"/>
            <a:ext cx="2960687" cy="498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CBF0F852-E7CD-4298-BDBA-B10D7C9F761A}" type="datetimeFigureOut">
              <a:rPr lang="en-GB"/>
              <a:pPr>
                <a:defRPr/>
              </a:pPr>
              <a:t>24/08/2016</a:t>
            </a:fld>
            <a:endParaRPr lang="en-GB"/>
          </a:p>
        </p:txBody>
      </p:sp>
      <p:sp>
        <p:nvSpPr>
          <p:cNvPr id="25604" name="Rectangle 4"/>
          <p:cNvSpPr>
            <a:spLocks noGrp="1" noChangeArrowheads="1"/>
          </p:cNvSpPr>
          <p:nvPr>
            <p:ph type="ftr" sz="quarter" idx="2"/>
          </p:nvPr>
        </p:nvSpPr>
        <p:spPr bwMode="auto">
          <a:xfrm>
            <a:off x="0" y="9478963"/>
            <a:ext cx="2962275" cy="4984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25605" name="Rectangle 5"/>
          <p:cNvSpPr>
            <a:spLocks noGrp="1" noChangeArrowheads="1"/>
          </p:cNvSpPr>
          <p:nvPr>
            <p:ph type="sldNum" sz="quarter" idx="3"/>
          </p:nvPr>
        </p:nvSpPr>
        <p:spPr bwMode="auto">
          <a:xfrm>
            <a:off x="3871913" y="9478963"/>
            <a:ext cx="2960687" cy="4984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FDB00C2A-5BAB-4AEA-BA3B-6D27A5D3755D}" type="slidenum">
              <a:rPr lang="en-GB"/>
              <a:pPr>
                <a:defRPr/>
              </a:pPr>
              <a:t>‹#›</a:t>
            </a:fld>
            <a:endParaRPr lang="en-GB"/>
          </a:p>
        </p:txBody>
      </p:sp>
    </p:spTree>
    <p:extLst>
      <p:ext uri="{BB962C8B-B14F-4D97-AF65-F5344CB8AC3E}">
        <p14:creationId xmlns:p14="http://schemas.microsoft.com/office/powerpoint/2010/main" val="12584505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2275" cy="498475"/>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71913" y="0"/>
            <a:ext cx="2960687" cy="498475"/>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FA9B6E9-F086-41C8-B7F7-18EA8EEE1CA5}" type="datetimeFigureOut">
              <a:rPr lang="en-GB"/>
              <a:pPr>
                <a:defRPr/>
              </a:pPr>
              <a:t>24/08/2016</a:t>
            </a:fld>
            <a:endParaRPr lang="en-GB"/>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4213" y="4740275"/>
            <a:ext cx="5467350" cy="44910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78963"/>
            <a:ext cx="2962275" cy="498475"/>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71913" y="9478963"/>
            <a:ext cx="2960687" cy="498475"/>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50E4C12-0164-4865-BA83-B380F0459193}" type="slidenum">
              <a:rPr lang="en-GB"/>
              <a:pPr>
                <a:defRPr/>
              </a:pPr>
              <a:t>‹#›</a:t>
            </a:fld>
            <a:endParaRPr lang="en-GB"/>
          </a:p>
        </p:txBody>
      </p:sp>
    </p:spTree>
    <p:extLst>
      <p:ext uri="{BB962C8B-B14F-4D97-AF65-F5344CB8AC3E}">
        <p14:creationId xmlns:p14="http://schemas.microsoft.com/office/powerpoint/2010/main" val="30635141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550E4C12-0164-4865-BA83-B380F0459193}" type="slidenum">
              <a:rPr lang="en-GB" smtClean="0"/>
              <a:pPr>
                <a:defRPr/>
              </a:pPr>
              <a:t>1</a:t>
            </a:fld>
            <a:endParaRPr lang="en-GB"/>
          </a:p>
        </p:txBody>
      </p:sp>
    </p:spTree>
    <p:extLst>
      <p:ext uri="{BB962C8B-B14F-4D97-AF65-F5344CB8AC3E}">
        <p14:creationId xmlns:p14="http://schemas.microsoft.com/office/powerpoint/2010/main" val="3864138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TextEdit="1"/>
          </p:cNvSpPr>
          <p:nvPr>
            <p:ph type="sldImg"/>
          </p:nvPr>
        </p:nvSpPr>
        <p:spPr bwMode="auto">
          <a:noFill/>
          <a:ln>
            <a:solidFill>
              <a:srgbClr val="000000"/>
            </a:solidFill>
            <a:miter lim="800000"/>
            <a:headEnd/>
            <a:tailEnd/>
          </a:ln>
        </p:spPr>
      </p:sp>
      <p:sp>
        <p:nvSpPr>
          <p:cNvPr id="39938"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noFill/>
          <a:ln>
            <a:solidFill>
              <a:srgbClr val="000000"/>
            </a:solidFill>
            <a:miter lim="800000"/>
            <a:headEnd/>
            <a:tailEnd/>
          </a:ln>
        </p:spPr>
      </p:sp>
      <p:sp>
        <p:nvSpPr>
          <p:cNvPr id="41986"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TextEdit="1"/>
          </p:cNvSpPr>
          <p:nvPr>
            <p:ph type="sldImg"/>
          </p:nvPr>
        </p:nvSpPr>
        <p:spPr bwMode="auto">
          <a:noFill/>
          <a:ln>
            <a:solidFill>
              <a:srgbClr val="000000"/>
            </a:solidFill>
            <a:miter lim="800000"/>
            <a:headEnd/>
            <a:tailEnd/>
          </a:ln>
        </p:spPr>
      </p:sp>
      <p:sp>
        <p:nvSpPr>
          <p:cNvPr id="184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TextEdit="1"/>
          </p:cNvSpPr>
          <p:nvPr>
            <p:ph type="sldImg"/>
          </p:nvPr>
        </p:nvSpPr>
        <p:spPr bwMode="auto">
          <a:noFill/>
          <a:ln>
            <a:solidFill>
              <a:srgbClr val="000000"/>
            </a:solidFill>
            <a:miter lim="800000"/>
            <a:headEnd/>
            <a:tailEnd/>
          </a:ln>
        </p:spPr>
      </p:sp>
      <p:sp>
        <p:nvSpPr>
          <p:cNvPr id="20482"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TextEdit="1"/>
          </p:cNvSpPr>
          <p:nvPr>
            <p:ph type="sldImg"/>
          </p:nvPr>
        </p:nvSpPr>
        <p:spPr bwMode="auto">
          <a:noFill/>
          <a:ln>
            <a:solidFill>
              <a:srgbClr val="000000"/>
            </a:solidFill>
            <a:miter lim="800000"/>
            <a:headEnd/>
            <a:tailEnd/>
          </a:ln>
        </p:spPr>
      </p:sp>
      <p:sp>
        <p:nvSpPr>
          <p:cNvPr id="23554"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TextEdit="1"/>
          </p:cNvSpPr>
          <p:nvPr>
            <p:ph type="sldImg"/>
          </p:nvPr>
        </p:nvSpPr>
        <p:spPr bwMode="auto">
          <a:noFill/>
          <a:ln>
            <a:solidFill>
              <a:srgbClr val="000000"/>
            </a:solidFill>
            <a:miter lim="800000"/>
            <a:headEnd/>
            <a:tailEnd/>
          </a:ln>
        </p:spPr>
      </p:sp>
      <p:sp>
        <p:nvSpPr>
          <p:cNvPr id="31746"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noFill/>
          <a:ln>
            <a:solidFill>
              <a:srgbClr val="000000"/>
            </a:solidFill>
            <a:miter lim="800000"/>
            <a:headEnd/>
            <a:tailEnd/>
          </a:ln>
        </p:spPr>
      </p:sp>
      <p:sp>
        <p:nvSpPr>
          <p:cNvPr id="35842"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TextEdit="1"/>
          </p:cNvSpPr>
          <p:nvPr>
            <p:ph type="sldImg"/>
          </p:nvPr>
        </p:nvSpPr>
        <p:spPr bwMode="auto">
          <a:noFill/>
          <a:ln>
            <a:solidFill>
              <a:srgbClr val="000000"/>
            </a:solidFill>
            <a:miter lim="800000"/>
            <a:headEnd/>
            <a:tailEnd/>
          </a:ln>
        </p:spPr>
      </p:sp>
      <p:sp>
        <p:nvSpPr>
          <p:cNvPr id="37890" name="Rectangle 3"/>
          <p:cNvSpPr>
            <a:spLocks noGrp="1"/>
          </p:cNvSpPr>
          <p:nvPr>
            <p:ph type="body" idx="1"/>
          </p:nvPr>
        </p:nvSpPr>
        <p:spPr bwMode="auto">
          <a:noFill/>
        </p:spPr>
        <p:txBody>
          <a:bodyPr wrap="square" numCol="1" anchor="t" anchorCtr="0" compatLnSpc="1">
            <a:prstTxWarp prst="textNoShape">
              <a:avLst/>
            </a:prstTxWarp>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1D51D2F-7ACB-4A8F-8E25-8CB5DEF5B38E}" type="datetimeFigureOut">
              <a:rPr lang="en-US"/>
              <a:pPr>
                <a:defRPr/>
              </a:pPr>
              <a:t>8/24/2016</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lvl1pPr>
              <a:defRPr/>
            </a:lvl1pPr>
          </a:lstStyle>
          <a:p>
            <a:pPr>
              <a:defRPr/>
            </a:pPr>
            <a:fld id="{DE7FD9E0-D141-4FD1-BA75-FE4ED310462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4C0F1A4-7951-46A9-8D66-2E076A3C922F}" type="datetimeFigureOut">
              <a:rPr lang="en-US"/>
              <a:pPr>
                <a:defRPr/>
              </a:pPr>
              <a:t>8/24/2016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4379F0-BBBA-45C4-80C9-EEF08E8B061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0337123-74F2-4B6B-9B77-3A61682D7923}" type="datetimeFigureOut">
              <a:rPr lang="en-US"/>
              <a:pPr>
                <a:defRPr/>
              </a:pPr>
              <a:t>8/24/2016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75EE1D-809D-4FFB-B1F8-C52AA07402D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5181600"/>
            <a:ext cx="2133600" cy="365125"/>
          </a:xfrm>
        </p:spPr>
        <p:txBody>
          <a:bodyPr/>
          <a:lstStyle>
            <a:lvl1pPr>
              <a:defRPr/>
            </a:lvl1pPr>
          </a:lstStyle>
          <a:p>
            <a:pPr>
              <a:defRPr/>
            </a:pPr>
            <a:fld id="{0BF0D6A5-99F6-4EC0-AD32-2DD669025635}" type="datetimeFigureOut">
              <a:rPr lang="en-US"/>
              <a:pPr>
                <a:defRPr/>
              </a:pPr>
              <a:t>8/24/2016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344C099-A7C8-4E6A-957B-8E214E66DA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FD4FFB9-6888-4604-B3A1-A6B83863B90A}" type="datetimeFigureOut">
              <a:rPr lang="en-US"/>
              <a:pPr>
                <a:defRPr/>
              </a:pPr>
              <a:t>8/24/2016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DA5C5B6-AC51-40C4-92DF-9F14F410253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04BF911-7B80-4266-B08D-BD94AC170893}" type="datetimeFigureOut">
              <a:rPr lang="en-US"/>
              <a:pPr>
                <a:defRPr/>
              </a:pPr>
              <a:t>8/24/2016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0976636-FC98-4C09-A7FB-7938E3D93D3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988EBD5-3BD0-41D6-8795-D2C5F10413AC}" type="datetimeFigureOut">
              <a:rPr lang="en-US"/>
              <a:pPr>
                <a:defRPr/>
              </a:pPr>
              <a:t>8/24/2016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F66C3E0-C1FD-4C94-8EC7-2D1909AA5C0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8B16E5B-2E61-40CC-A2FB-A6B57E468FF6}" type="datetimeFigureOut">
              <a:rPr lang="en-US"/>
              <a:pPr>
                <a:defRPr/>
              </a:pPr>
              <a:t>8/24/2016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86A845F-F6A5-4854-9FDF-C1037E3071D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4B7A333-1124-4D5C-AA90-FE78690629A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01CBF3-AE95-4581-BCB0-83A35288CB8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E66506F-AFD9-4EBC-823E-9D16724786B1}" type="datetimeFigureOut">
              <a:rPr lang="en-US"/>
              <a:pPr>
                <a:defRPr/>
              </a:pPr>
              <a:t>8/24/2016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7328C9D-14C0-4833-807B-E94826153352}" type="datetimeFigureOut">
              <a:rPr lang="en-US"/>
              <a:pPr>
                <a:defRPr/>
              </a:pPr>
              <a:t>8/24/2016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CFFDC91-ACBA-45EC-A158-9C248036DDF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p:nvPr>
        </p:nvSpPr>
        <p:spPr>
          <a:xfrm>
            <a:off x="0" y="457200"/>
            <a:ext cx="9144000" cy="960438"/>
          </a:xfrm>
        </p:spPr>
        <p:txBody>
          <a:bodyPr/>
          <a:lstStyle/>
          <a:p>
            <a:r>
              <a:rPr lang="en-GB" sz="4000" smtClean="0"/>
              <a:t>Investigation 3: What was the impact of trade and migration on society in the 16</a:t>
            </a:r>
            <a:r>
              <a:rPr lang="en-GB" sz="4000" baseline="30000" smtClean="0"/>
              <a:t>th</a:t>
            </a:r>
            <a:r>
              <a:rPr lang="en-GB" sz="4000" smtClean="0"/>
              <a:t> century</a:t>
            </a:r>
          </a:p>
        </p:txBody>
      </p:sp>
      <p:sp>
        <p:nvSpPr>
          <p:cNvPr id="16386" name="Rectangle 3"/>
          <p:cNvSpPr>
            <a:spLocks noGrp="1"/>
          </p:cNvSpPr>
          <p:nvPr>
            <p:ph type="body" idx="1"/>
          </p:nvPr>
        </p:nvSpPr>
        <p:spPr>
          <a:xfrm>
            <a:off x="457200" y="1981201"/>
            <a:ext cx="8229600" cy="3886200"/>
          </a:xfrm>
        </p:spPr>
        <p:txBody>
          <a:bodyPr/>
          <a:lstStyle/>
          <a:p>
            <a:pPr algn="ctr">
              <a:buFont typeface="Arial" charset="0"/>
              <a:buNone/>
            </a:pPr>
            <a:r>
              <a:rPr lang="en-GB" sz="3600" u="sng" smtClean="0"/>
              <a:t>Two contrasting case studies:</a:t>
            </a:r>
          </a:p>
          <a:p>
            <a:pPr algn="ctr">
              <a:buFont typeface="Arial" charset="0"/>
              <a:buNone/>
            </a:pPr>
            <a:endParaRPr lang="en-GB" sz="3600" u="sng" smtClean="0"/>
          </a:p>
          <a:p>
            <a:pPr algn="ctr">
              <a:buFontTx/>
              <a:buChar char="-"/>
            </a:pPr>
            <a:r>
              <a:rPr lang="en-GB" sz="3600" smtClean="0"/>
              <a:t>Evil May Day 1517</a:t>
            </a:r>
          </a:p>
          <a:p>
            <a:pPr algn="ctr">
              <a:buFontTx/>
              <a:buChar char="-"/>
            </a:pPr>
            <a:endParaRPr lang="en-GB" sz="3600" smtClean="0"/>
          </a:p>
          <a:p>
            <a:pPr algn="ctr">
              <a:buFontTx/>
              <a:buChar char="-"/>
            </a:pPr>
            <a:r>
              <a:rPr lang="en-GB" sz="3600" smtClean="0"/>
              <a:t> the Stranger community at </a:t>
            </a:r>
          </a:p>
          <a:p>
            <a:pPr algn="ctr">
              <a:buFontTx/>
              <a:buNone/>
            </a:pPr>
            <a:r>
              <a:rPr lang="en-GB" sz="3600" smtClean="0"/>
              <a:t>Glastonbury 1551-53. </a:t>
            </a:r>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idx="4294967295"/>
          </p:nvPr>
        </p:nvSpPr>
        <p:spPr>
          <a:xfrm>
            <a:off x="381000" y="609600"/>
            <a:ext cx="8229600" cy="1143000"/>
          </a:xfrm>
        </p:spPr>
        <p:txBody>
          <a:bodyPr/>
          <a:lstStyle/>
          <a:p>
            <a:r>
              <a:rPr lang="en-GB" sz="3600" smtClean="0"/>
              <a:t>Investigation 5:</a:t>
            </a:r>
            <a:r>
              <a:rPr lang="en-GB" sz="3600" u="sng" smtClean="0"/>
              <a:t> </a:t>
            </a:r>
            <a:br>
              <a:rPr lang="en-GB" sz="3600" u="sng" smtClean="0"/>
            </a:br>
            <a:r>
              <a:rPr lang="en-GB" sz="3600" smtClean="0"/>
              <a:t>How far was England a nation of traders and migrants after 1560?</a:t>
            </a:r>
            <a:r>
              <a:rPr lang="en-GB" sz="4000" b="1" smtClean="0"/>
              <a:t/>
            </a:r>
            <a:br>
              <a:rPr lang="en-GB" sz="4000" b="1" smtClean="0"/>
            </a:br>
            <a:endParaRPr lang="en-GB" sz="4000" b="1" smtClean="0"/>
          </a:p>
        </p:txBody>
      </p:sp>
      <p:sp>
        <p:nvSpPr>
          <p:cNvPr id="34818" name="Rectangle 3"/>
          <p:cNvSpPr>
            <a:spLocks noGrp="1"/>
          </p:cNvSpPr>
          <p:nvPr>
            <p:ph type="body" idx="4294967295"/>
          </p:nvPr>
        </p:nvSpPr>
        <p:spPr>
          <a:xfrm>
            <a:off x="457200" y="2057401"/>
            <a:ext cx="8382000" cy="3581400"/>
          </a:xfrm>
        </p:spPr>
        <p:txBody>
          <a:bodyPr/>
          <a:lstStyle/>
          <a:p>
            <a:pPr>
              <a:lnSpc>
                <a:spcPct val="90000"/>
              </a:lnSpc>
              <a:buFont typeface="Arial" charset="0"/>
              <a:buNone/>
            </a:pPr>
            <a:r>
              <a:rPr lang="en-GB" sz="2400" smtClean="0"/>
              <a:t>Now you need to provide a broader overview of trade and migration in the second half of the century. </a:t>
            </a:r>
          </a:p>
          <a:p>
            <a:pPr>
              <a:lnSpc>
                <a:spcPct val="90000"/>
              </a:lnSpc>
              <a:buFont typeface="Arial" charset="0"/>
              <a:buNone/>
            </a:pPr>
            <a:endParaRPr lang="en-GB" sz="2400" smtClean="0"/>
          </a:p>
          <a:p>
            <a:pPr>
              <a:lnSpc>
                <a:spcPct val="90000"/>
              </a:lnSpc>
            </a:pPr>
            <a:r>
              <a:rPr lang="en-GB" sz="2400" smtClean="0"/>
              <a:t>Using </a:t>
            </a:r>
            <a:r>
              <a:rPr lang="en-GB" sz="2400" b="1" smtClean="0"/>
              <a:t>Worksheet 2B </a:t>
            </a:r>
            <a:r>
              <a:rPr lang="en-GB" sz="2400" smtClean="0"/>
              <a:t>to guide you make notes on (i) the changes to London as a market for goods, </a:t>
            </a:r>
            <a:r>
              <a:rPr lang="en-GB" sz="2400" b="1" smtClean="0"/>
              <a:t>  </a:t>
            </a:r>
          </a:p>
          <a:p>
            <a:pPr>
              <a:lnSpc>
                <a:spcPct val="90000"/>
              </a:lnSpc>
              <a:buFont typeface="Arial" charset="0"/>
              <a:buNone/>
            </a:pPr>
            <a:r>
              <a:rPr lang="en-GB" sz="2400" smtClean="0"/>
              <a:t>     (ii) other aspects of English trade and economy in these years. </a:t>
            </a:r>
          </a:p>
          <a:p>
            <a:pPr>
              <a:lnSpc>
                <a:spcPct val="90000"/>
              </a:lnSpc>
            </a:pPr>
            <a:r>
              <a:rPr lang="en-GB" sz="2400" smtClean="0"/>
              <a:t>Share your points as instructed and then fill in the right hand side of </a:t>
            </a:r>
            <a:r>
              <a:rPr lang="en-GB" sz="2400" b="1" smtClean="0"/>
              <a:t>Worksheet 1D</a:t>
            </a:r>
            <a:r>
              <a:rPr lang="en-GB" sz="2400" smtClean="0"/>
              <a:t>: Key features of trade and migration in the years 1550-1600. </a:t>
            </a:r>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p:cNvSpPr>
          <p:nvPr>
            <p:ph type="title" idx="4294967295"/>
          </p:nvPr>
        </p:nvSpPr>
        <p:spPr>
          <a:xfrm>
            <a:off x="381000" y="609600"/>
            <a:ext cx="8229600" cy="1143000"/>
          </a:xfrm>
        </p:spPr>
        <p:txBody>
          <a:bodyPr/>
          <a:lstStyle/>
          <a:p>
            <a:r>
              <a:rPr lang="en-GB" sz="3600" smtClean="0"/>
              <a:t>Investigation 5:</a:t>
            </a:r>
            <a:r>
              <a:rPr lang="en-GB" sz="3600" u="sng" smtClean="0"/>
              <a:t> </a:t>
            </a:r>
            <a:br>
              <a:rPr lang="en-GB" sz="3600" u="sng" smtClean="0"/>
            </a:br>
            <a:r>
              <a:rPr lang="en-GB" sz="3600" smtClean="0"/>
              <a:t>How far was England a nation of traders and migrants after 1560?</a:t>
            </a:r>
            <a:r>
              <a:rPr lang="en-GB" sz="3600" b="1" smtClean="0"/>
              <a:t/>
            </a:r>
            <a:br>
              <a:rPr lang="en-GB" sz="3600" b="1" smtClean="0"/>
            </a:br>
            <a:endParaRPr lang="en-GB" sz="3600" b="1" smtClean="0"/>
          </a:p>
        </p:txBody>
      </p:sp>
      <p:sp>
        <p:nvSpPr>
          <p:cNvPr id="36866" name="Rectangle 3"/>
          <p:cNvSpPr>
            <a:spLocks noGrp="1"/>
          </p:cNvSpPr>
          <p:nvPr>
            <p:ph type="body" idx="4294967295"/>
          </p:nvPr>
        </p:nvSpPr>
        <p:spPr>
          <a:xfrm>
            <a:off x="457200" y="1981200"/>
            <a:ext cx="8382000" cy="3916363"/>
          </a:xfrm>
        </p:spPr>
        <p:txBody>
          <a:bodyPr/>
          <a:lstStyle/>
          <a:p>
            <a:pPr algn="ctr">
              <a:buFont typeface="Arial" charset="0"/>
              <a:buNone/>
            </a:pPr>
            <a:r>
              <a:rPr lang="en-GB" sz="2400" b="1" smtClean="0"/>
              <a:t>Speed dating exercise!</a:t>
            </a:r>
          </a:p>
          <a:p>
            <a:pPr algn="ctr">
              <a:buFont typeface="Arial" charset="0"/>
              <a:buNone/>
            </a:pPr>
            <a:r>
              <a:rPr lang="en-GB" sz="2400" smtClean="0"/>
              <a:t>Your teacher will divide you into ones ( 1500-1550) and twos </a:t>
            </a:r>
          </a:p>
          <a:p>
            <a:pPr algn="ctr">
              <a:buFont typeface="Arial" charset="0"/>
              <a:buNone/>
            </a:pPr>
            <a:r>
              <a:rPr lang="en-GB" sz="2400" smtClean="0"/>
              <a:t>( 1550-1600). </a:t>
            </a:r>
          </a:p>
          <a:p>
            <a:pPr algn="ctr">
              <a:buFont typeface="Arial" charset="0"/>
              <a:buNone/>
            </a:pPr>
            <a:r>
              <a:rPr lang="en-GB" sz="2400" smtClean="0"/>
              <a:t>Be armed with two colours of highlighters – </a:t>
            </a:r>
            <a:r>
              <a:rPr lang="en-GB" sz="2400" b="1" smtClean="0">
                <a:solidFill>
                  <a:srgbClr val="33CC33"/>
                </a:solidFill>
              </a:rPr>
              <a:t>green</a:t>
            </a:r>
            <a:r>
              <a:rPr lang="en-GB" sz="2400" smtClean="0"/>
              <a:t> for similarity and </a:t>
            </a:r>
            <a:r>
              <a:rPr lang="en-GB" sz="2400" b="1" smtClean="0">
                <a:solidFill>
                  <a:srgbClr val="FF00FF"/>
                </a:solidFill>
              </a:rPr>
              <a:t>pink</a:t>
            </a:r>
            <a:r>
              <a:rPr lang="en-GB" sz="2400" b="1" smtClean="0"/>
              <a:t> </a:t>
            </a:r>
            <a:r>
              <a:rPr lang="en-GB" sz="2400" smtClean="0"/>
              <a:t>for difference. </a:t>
            </a:r>
          </a:p>
          <a:p>
            <a:pPr algn="ctr">
              <a:buFont typeface="Arial" charset="0"/>
              <a:buNone/>
            </a:pPr>
            <a:r>
              <a:rPr lang="en-GB" sz="2400" smtClean="0"/>
              <a:t>Meet up with your date.  Highlight points of similarity and difference on your chart. </a:t>
            </a:r>
          </a:p>
          <a:p>
            <a:pPr algn="ctr">
              <a:buFont typeface="Arial" charset="0"/>
              <a:buNone/>
            </a:pPr>
            <a:r>
              <a:rPr lang="en-GB" sz="2400" smtClean="0"/>
              <a:t>Agree with your partner 2-3 judgements about the nature and extent of change. </a:t>
            </a:r>
          </a:p>
          <a:p>
            <a:pPr algn="ctr">
              <a:buFont typeface="Arial" charset="0"/>
              <a:buNone/>
            </a:pPr>
            <a:endParaRPr lang="en-GB" sz="2400" smtClean="0"/>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idx="4294967295"/>
          </p:nvPr>
        </p:nvSpPr>
        <p:spPr>
          <a:xfrm>
            <a:off x="457200" y="274638"/>
            <a:ext cx="8229600" cy="1630362"/>
          </a:xfrm>
        </p:spPr>
        <p:txBody>
          <a:bodyPr/>
          <a:lstStyle/>
          <a:p>
            <a:r>
              <a:rPr lang="en-GB" sz="3600" smtClean="0"/>
              <a:t>Plenary review: </a:t>
            </a:r>
            <a:br>
              <a:rPr lang="en-GB" sz="3600" smtClean="0"/>
            </a:br>
            <a:r>
              <a:rPr lang="en-GB" sz="3600" smtClean="0"/>
              <a:t>Did trade and migration change England in the sixteenth century?</a:t>
            </a:r>
            <a:r>
              <a:rPr lang="en-GB" smtClean="0"/>
              <a:t> </a:t>
            </a:r>
          </a:p>
        </p:txBody>
      </p:sp>
      <p:sp>
        <p:nvSpPr>
          <p:cNvPr id="38914" name="Rectangle 3"/>
          <p:cNvSpPr>
            <a:spLocks noGrp="1"/>
          </p:cNvSpPr>
          <p:nvPr>
            <p:ph type="body" idx="4294967295"/>
          </p:nvPr>
        </p:nvSpPr>
        <p:spPr>
          <a:xfrm>
            <a:off x="457200" y="2666999"/>
            <a:ext cx="8382000" cy="3048001"/>
          </a:xfrm>
        </p:spPr>
        <p:txBody>
          <a:bodyPr/>
          <a:lstStyle/>
          <a:p>
            <a:r>
              <a:rPr lang="en-GB" sz="2400" smtClean="0"/>
              <a:t>How far are these key features different from the first half of the century?</a:t>
            </a:r>
          </a:p>
          <a:p>
            <a:endParaRPr lang="en-GB" sz="2400" smtClean="0"/>
          </a:p>
          <a:p>
            <a:r>
              <a:rPr lang="en-GB" sz="2400" smtClean="0"/>
              <a:t>What other factors might have influenced change? </a:t>
            </a:r>
          </a:p>
          <a:p>
            <a:endParaRPr lang="en-GB" sz="2400" smtClean="0"/>
          </a:p>
          <a:p>
            <a:r>
              <a:rPr lang="en-GB" sz="2400" smtClean="0"/>
              <a:t>How might these factors interact with trade and migration? </a:t>
            </a:r>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idx="4294967295"/>
          </p:nvPr>
        </p:nvSpPr>
        <p:spPr/>
        <p:txBody>
          <a:bodyPr/>
          <a:lstStyle/>
          <a:p>
            <a:r>
              <a:rPr lang="en-GB" sz="3600" b="1" smtClean="0"/>
              <a:t>What is the relationship between trade, migration and England?  </a:t>
            </a:r>
          </a:p>
        </p:txBody>
      </p:sp>
      <p:sp>
        <p:nvSpPr>
          <p:cNvPr id="40962" name="Rectangle 3"/>
          <p:cNvSpPr>
            <a:spLocks noGrp="1"/>
          </p:cNvSpPr>
          <p:nvPr>
            <p:ph type="body" idx="4294967295"/>
          </p:nvPr>
        </p:nvSpPr>
        <p:spPr/>
        <p:txBody>
          <a:bodyPr/>
          <a:lstStyle/>
          <a:p>
            <a:pPr algn="ctr">
              <a:buFont typeface="Arial" charset="0"/>
              <a:buNone/>
            </a:pPr>
            <a:endParaRPr lang="en-GB" smtClean="0"/>
          </a:p>
          <a:p>
            <a:pPr algn="ctr">
              <a:buFont typeface="Arial" charset="0"/>
              <a:buNone/>
            </a:pPr>
            <a:r>
              <a:rPr lang="en-GB" sz="2400" smtClean="0"/>
              <a:t>Study the diagram you made at the start of this study.  A photo was taken of it. </a:t>
            </a:r>
          </a:p>
          <a:p>
            <a:pPr algn="ctr">
              <a:buFont typeface="Arial" charset="0"/>
              <a:buNone/>
            </a:pPr>
            <a:endParaRPr lang="en-GB" sz="2400" smtClean="0"/>
          </a:p>
          <a:p>
            <a:pPr algn="ctr">
              <a:buFont typeface="Arial" charset="0"/>
              <a:buNone/>
            </a:pPr>
            <a:r>
              <a:rPr lang="en-GB" sz="2400" smtClean="0"/>
              <a:t>Use the mini whiteboards to make it better using the knowledge and understanding you have gained during this study. </a:t>
            </a:r>
          </a:p>
          <a:p>
            <a:pPr algn="ctr">
              <a:buFont typeface="Arial" charset="0"/>
              <a:buNone/>
            </a:pPr>
            <a:endParaRPr lang="en-GB" smtClean="0"/>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p:nvPr>
        </p:nvSpPr>
        <p:spPr>
          <a:xfrm>
            <a:off x="0" y="4878389"/>
            <a:ext cx="9144000" cy="1141411"/>
          </a:xfrm>
        </p:spPr>
        <p:txBody>
          <a:bodyPr/>
          <a:lstStyle/>
          <a:p>
            <a:pPr eaLnBrk="1" hangingPunct="1"/>
            <a:r>
              <a:rPr lang="en-GB" sz="2400" smtClean="0"/>
              <a:t>Share your ideas about how this incident suggests trade and migration affected Tudor society.</a:t>
            </a:r>
          </a:p>
        </p:txBody>
      </p:sp>
      <p:sp>
        <p:nvSpPr>
          <p:cNvPr id="17410" name="Text Box 4"/>
          <p:cNvSpPr txBox="1">
            <a:spLocks noChangeArrowheads="1"/>
          </p:cNvSpPr>
          <p:nvPr/>
        </p:nvSpPr>
        <p:spPr bwMode="auto">
          <a:xfrm>
            <a:off x="228600" y="4419600"/>
            <a:ext cx="8534400" cy="366713"/>
          </a:xfrm>
          <a:prstGeom prst="rect">
            <a:avLst/>
          </a:prstGeom>
          <a:noFill/>
          <a:ln w="9525">
            <a:noFill/>
            <a:miter lim="800000"/>
            <a:headEnd/>
            <a:tailEnd/>
          </a:ln>
        </p:spPr>
        <p:txBody>
          <a:bodyPr>
            <a:spAutoFit/>
          </a:bodyPr>
          <a:lstStyle/>
          <a:p>
            <a:endParaRPr lang="en-GB"/>
          </a:p>
        </p:txBody>
      </p:sp>
      <p:sp>
        <p:nvSpPr>
          <p:cNvPr id="17411" name="AutoShape 5"/>
          <p:cNvSpPr>
            <a:spLocks noChangeArrowheads="1"/>
          </p:cNvSpPr>
          <p:nvPr/>
        </p:nvSpPr>
        <p:spPr bwMode="auto">
          <a:xfrm>
            <a:off x="5791200" y="228600"/>
            <a:ext cx="3200400" cy="2895600"/>
          </a:xfrm>
          <a:prstGeom prst="wedgeEllipseCallout">
            <a:avLst>
              <a:gd name="adj1" fmla="val -37380"/>
              <a:gd name="adj2" fmla="val 57625"/>
            </a:avLst>
          </a:prstGeom>
          <a:solidFill>
            <a:schemeClr val="accent1"/>
          </a:solidFill>
          <a:ln w="9525">
            <a:solidFill>
              <a:schemeClr val="tx1"/>
            </a:solidFill>
            <a:miter lim="800000"/>
            <a:headEnd/>
            <a:tailEnd/>
          </a:ln>
        </p:spPr>
        <p:txBody>
          <a:bodyPr/>
          <a:lstStyle/>
          <a:p>
            <a:pPr algn="ctr"/>
            <a:r>
              <a:rPr lang="en-GB" altLang="ja-JP" sz="2000" smtClean="0">
                <a:solidFill>
                  <a:schemeClr val="bg1"/>
                </a:solidFill>
              </a:rPr>
              <a:t>‘…the </a:t>
            </a:r>
            <a:r>
              <a:rPr lang="en-GB" altLang="ja-JP" sz="2000">
                <a:solidFill>
                  <a:schemeClr val="bg1"/>
                </a:solidFill>
              </a:rPr>
              <a:t>royal will (is) that strangers should be well treated in this country’ </a:t>
            </a:r>
            <a:endParaRPr lang="en-GB" sz="2000">
              <a:solidFill>
                <a:schemeClr val="bg1"/>
              </a:solidFill>
            </a:endParaRPr>
          </a:p>
        </p:txBody>
      </p:sp>
      <p:sp>
        <p:nvSpPr>
          <p:cNvPr id="17412" name="Text Box 6"/>
          <p:cNvSpPr txBox="1">
            <a:spLocks noChangeArrowheads="1"/>
          </p:cNvSpPr>
          <p:nvPr/>
        </p:nvSpPr>
        <p:spPr bwMode="auto">
          <a:xfrm>
            <a:off x="5105400" y="3962400"/>
            <a:ext cx="4038600" cy="915988"/>
          </a:xfrm>
          <a:prstGeom prst="rect">
            <a:avLst/>
          </a:prstGeom>
          <a:noFill/>
          <a:ln w="9525">
            <a:noFill/>
            <a:miter lim="800000"/>
            <a:headEnd/>
            <a:tailEnd/>
          </a:ln>
        </p:spPr>
        <p:txBody>
          <a:bodyPr>
            <a:spAutoFit/>
          </a:bodyPr>
          <a:lstStyle/>
          <a:p>
            <a:pPr>
              <a:spcBef>
                <a:spcPct val="50000"/>
              </a:spcBef>
            </a:pPr>
            <a:r>
              <a:rPr lang="en-GB"/>
              <a:t>Cardinal Wolsey’s speaking to the May Day rioters according to the Venetian ambassador</a:t>
            </a:r>
          </a:p>
        </p:txBody>
      </p:sp>
      <p:sp>
        <p:nvSpPr>
          <p:cNvPr id="17413" name="AutoShape 7"/>
          <p:cNvSpPr>
            <a:spLocks noChangeArrowheads="1"/>
          </p:cNvSpPr>
          <p:nvPr/>
        </p:nvSpPr>
        <p:spPr bwMode="auto">
          <a:xfrm>
            <a:off x="152400" y="152400"/>
            <a:ext cx="4724400" cy="3048000"/>
          </a:xfrm>
          <a:prstGeom prst="wedgeEllipseCallout">
            <a:avLst>
              <a:gd name="adj1" fmla="val -2713"/>
              <a:gd name="adj2" fmla="val 62685"/>
            </a:avLst>
          </a:prstGeom>
          <a:solidFill>
            <a:schemeClr val="accent1"/>
          </a:solidFill>
          <a:ln w="9525">
            <a:solidFill>
              <a:schemeClr val="tx1"/>
            </a:solidFill>
            <a:miter lim="800000"/>
            <a:headEnd/>
            <a:tailEnd/>
          </a:ln>
        </p:spPr>
        <p:txBody>
          <a:bodyPr/>
          <a:lstStyle/>
          <a:p>
            <a:pPr algn="ctr"/>
            <a:r>
              <a:rPr lang="en-GB" altLang="ja-JP" sz="2000">
                <a:solidFill>
                  <a:schemeClr val="bg1"/>
                </a:solidFill>
                <a:latin typeface="+mn-lt"/>
              </a:rPr>
              <a:t>‘This land was given to Englishmen, and as birds would defend their nests, so ought Englishmen to cherish and defend themselves, and to hurt and grieve aliens for the </a:t>
            </a:r>
            <a:r>
              <a:rPr lang="en-GB" altLang="ja-JP" sz="2000" smtClean="0">
                <a:solidFill>
                  <a:schemeClr val="bg1"/>
                </a:solidFill>
                <a:latin typeface="+mn-lt"/>
              </a:rPr>
              <a:t>commonweal</a:t>
            </a:r>
            <a:r>
              <a:rPr lang="en-GB" altLang="ja-JP" sz="2400" smtClean="0">
                <a:solidFill>
                  <a:schemeClr val="bg1"/>
                </a:solidFill>
                <a:latin typeface="+mn-lt"/>
              </a:rPr>
              <a:t>’</a:t>
            </a:r>
            <a:endParaRPr lang="en-GB" sz="2400">
              <a:solidFill>
                <a:schemeClr val="bg1"/>
              </a:solidFill>
              <a:latin typeface="+mn-lt"/>
            </a:endParaRPr>
          </a:p>
        </p:txBody>
      </p:sp>
      <p:sp>
        <p:nvSpPr>
          <p:cNvPr id="17414" name="Text Box 8"/>
          <p:cNvSpPr txBox="1">
            <a:spLocks noChangeArrowheads="1"/>
          </p:cNvSpPr>
          <p:nvPr/>
        </p:nvSpPr>
        <p:spPr bwMode="auto">
          <a:xfrm>
            <a:off x="304800" y="3962400"/>
            <a:ext cx="2940050" cy="915988"/>
          </a:xfrm>
          <a:prstGeom prst="rect">
            <a:avLst/>
          </a:prstGeom>
          <a:noFill/>
          <a:ln w="9525">
            <a:noFill/>
            <a:miter lim="800000"/>
            <a:headEnd/>
            <a:tailEnd/>
          </a:ln>
        </p:spPr>
        <p:txBody>
          <a:bodyPr wrap="none">
            <a:spAutoFit/>
          </a:bodyPr>
          <a:lstStyle/>
          <a:p>
            <a:r>
              <a:rPr lang="en-GB"/>
              <a:t>Dr Bell’s sermon triggering </a:t>
            </a:r>
          </a:p>
          <a:p>
            <a:r>
              <a:rPr lang="en-GB"/>
              <a:t>Evil May Day according</a:t>
            </a:r>
          </a:p>
          <a:p>
            <a:r>
              <a:rPr lang="en-GB"/>
              <a:t>to Edward Hall’s account. </a:t>
            </a:r>
          </a:p>
        </p:txBody>
      </p:sp>
      <p:sp>
        <p:nvSpPr>
          <p:cNvPr id="17415" name="Text Box 8"/>
          <p:cNvSpPr txBox="1">
            <a:spLocks noChangeArrowheads="1"/>
          </p:cNvSpPr>
          <p:nvPr/>
        </p:nvSpPr>
        <p:spPr bwMode="auto">
          <a:xfrm>
            <a:off x="2286000" y="3200401"/>
            <a:ext cx="4572000" cy="461665"/>
          </a:xfrm>
          <a:prstGeom prst="rect">
            <a:avLst/>
          </a:prstGeom>
          <a:noFill/>
          <a:ln w="9525">
            <a:noFill/>
            <a:miter lim="800000"/>
            <a:headEnd/>
            <a:tailEnd/>
          </a:ln>
        </p:spPr>
        <p:txBody>
          <a:bodyPr wrap="square">
            <a:spAutoFit/>
          </a:bodyPr>
          <a:lstStyle/>
          <a:p>
            <a:pPr algn="ctr">
              <a:spcBef>
                <a:spcPct val="50000"/>
              </a:spcBef>
            </a:pPr>
            <a:r>
              <a:rPr lang="en-GB" sz="2400" b="1"/>
              <a:t>EVIL </a:t>
            </a:r>
            <a:r>
              <a:rPr lang="en-GB" sz="2400" b="1" smtClean="0"/>
              <a:t>MAY DAY 1517</a:t>
            </a:r>
            <a:endParaRPr lang="en-GB" sz="2400" b="1"/>
          </a:p>
        </p:txBody>
      </p:sp>
      <p:grpSp>
        <p:nvGrpSpPr>
          <p:cNvPr id="9" name="Group 8"/>
          <p:cNvGrpSpPr/>
          <p:nvPr/>
        </p:nvGrpSpPr>
        <p:grpSpPr>
          <a:xfrm>
            <a:off x="0" y="6161007"/>
            <a:ext cx="9144000" cy="620793"/>
            <a:chOff x="0" y="6107113"/>
            <a:chExt cx="9144000" cy="620793"/>
          </a:xfrm>
        </p:grpSpPr>
        <p:pic>
          <p:nvPicPr>
            <p:cNvPr id="10"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3"/>
          <a:srcRect/>
          <a:stretch>
            <a:fillRect/>
          </a:stretch>
        </p:blipFill>
        <p:spPr bwMode="auto">
          <a:xfrm>
            <a:off x="533400" y="46507"/>
            <a:ext cx="8502650" cy="6139475"/>
          </a:xfrm>
          <a:prstGeom prst="rect">
            <a:avLst/>
          </a:prstGeom>
          <a:noFill/>
          <a:ln w="9525">
            <a:noFill/>
            <a:miter lim="800000"/>
            <a:headEnd/>
            <a:tailEnd/>
          </a:ln>
        </p:spPr>
      </p:pic>
      <p:sp>
        <p:nvSpPr>
          <p:cNvPr id="19458" name="Text Box 3"/>
          <p:cNvSpPr txBox="1">
            <a:spLocks noChangeArrowheads="1"/>
          </p:cNvSpPr>
          <p:nvPr/>
        </p:nvSpPr>
        <p:spPr bwMode="auto">
          <a:xfrm>
            <a:off x="762000" y="5638800"/>
            <a:ext cx="8077200" cy="457200"/>
          </a:xfrm>
          <a:prstGeom prst="rect">
            <a:avLst/>
          </a:prstGeom>
          <a:solidFill>
            <a:schemeClr val="tx1"/>
          </a:solidFill>
          <a:ln w="9525">
            <a:noFill/>
            <a:miter lim="800000"/>
            <a:headEnd/>
            <a:tailEnd/>
          </a:ln>
        </p:spPr>
        <p:txBody>
          <a:bodyPr>
            <a:spAutoFit/>
          </a:bodyPr>
          <a:lstStyle/>
          <a:p>
            <a:pPr algn="ctr">
              <a:spcBef>
                <a:spcPct val="50000"/>
              </a:spcBef>
            </a:pPr>
            <a:r>
              <a:rPr lang="en-GB" sz="2400">
                <a:solidFill>
                  <a:schemeClr val="bg1"/>
                </a:solidFill>
                <a:latin typeface="+mj-lt"/>
              </a:rPr>
              <a:t>What is this ?  </a:t>
            </a:r>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p:cNvSpPr>
          <p:nvPr>
            <p:ph type="body" idx="4294967295"/>
          </p:nvPr>
        </p:nvSpPr>
        <p:spPr>
          <a:xfrm>
            <a:off x="0" y="152400"/>
            <a:ext cx="9144000" cy="5715000"/>
          </a:xfrm>
        </p:spPr>
        <p:txBody>
          <a:bodyPr/>
          <a:lstStyle/>
          <a:p>
            <a:pPr algn="ctr">
              <a:lnSpc>
                <a:spcPct val="80000"/>
              </a:lnSpc>
              <a:buFont typeface="Arial" charset="0"/>
              <a:buNone/>
            </a:pPr>
            <a:r>
              <a:rPr lang="en-GB" sz="3600" smtClean="0"/>
              <a:t>The story behind the dish</a:t>
            </a:r>
          </a:p>
          <a:p>
            <a:pPr>
              <a:lnSpc>
                <a:spcPct val="80000"/>
              </a:lnSpc>
            </a:pPr>
            <a:r>
              <a:rPr lang="en-GB" sz="2000" smtClean="0"/>
              <a:t>Over forty Protestant families came to settle in Glastonbury in the years 1551-3, fleeing religious persecution.</a:t>
            </a:r>
          </a:p>
          <a:p>
            <a:pPr>
              <a:lnSpc>
                <a:spcPct val="80000"/>
              </a:lnSpc>
            </a:pPr>
            <a:r>
              <a:rPr lang="en-GB" sz="2000" smtClean="0"/>
              <a:t>They were from Northern France and Belgium. </a:t>
            </a:r>
          </a:p>
          <a:p>
            <a:pPr>
              <a:lnSpc>
                <a:spcPct val="80000"/>
              </a:lnSpc>
            </a:pPr>
            <a:r>
              <a:rPr lang="en-GB" sz="2000" smtClean="0"/>
              <a:t>They were nearly all weavers of worsted cloth, bringing new skills to the English woollen trade. They had been invited by the Duke of Somerset, regent of England at this time,  who hoped to profit from their arrival. </a:t>
            </a:r>
          </a:p>
          <a:p>
            <a:pPr>
              <a:lnSpc>
                <a:spcPct val="80000"/>
              </a:lnSpc>
            </a:pPr>
            <a:r>
              <a:rPr lang="en-GB" sz="2000" smtClean="0"/>
              <a:t>They were not given the housing and help they were promised but the local people came to their aid.  They provided food and materials and helped them to build houses.</a:t>
            </a:r>
          </a:p>
          <a:p>
            <a:pPr>
              <a:lnSpc>
                <a:spcPct val="80000"/>
              </a:lnSpc>
            </a:pPr>
            <a:r>
              <a:rPr lang="en-GB" sz="2000" smtClean="0"/>
              <a:t>They worshipped in their own chapel rather than the local church as the services there did not reflect their own radical Protestant beliefs. </a:t>
            </a:r>
          </a:p>
          <a:p>
            <a:pPr>
              <a:lnSpc>
                <a:spcPct val="80000"/>
              </a:lnSpc>
            </a:pPr>
            <a:r>
              <a:rPr lang="en-GB" sz="2000" smtClean="0"/>
              <a:t>When Catholic Queen Mary came to the throne, they were ordered to leave. </a:t>
            </a:r>
          </a:p>
          <a:p>
            <a:pPr>
              <a:lnSpc>
                <a:spcPct val="80000"/>
              </a:lnSpc>
            </a:pPr>
            <a:r>
              <a:rPr lang="en-GB" sz="2000" smtClean="0"/>
              <a:t>To show their appreciation of the help the local people had given them, this brass alms dish was presented to the local church before they left.  It has been suggested that it was made a by a craftsman from their own community.  It is still being used every Sunday today. </a:t>
            </a:r>
          </a:p>
          <a:p>
            <a:pPr algn="ctr">
              <a:lnSpc>
                <a:spcPct val="80000"/>
              </a:lnSpc>
              <a:buFont typeface="Arial" charset="0"/>
              <a:buNone/>
            </a:pPr>
            <a:endParaRPr lang="en-GB" sz="2000" smtClean="0"/>
          </a:p>
          <a:p>
            <a:pPr algn="ctr">
              <a:lnSpc>
                <a:spcPct val="80000"/>
              </a:lnSpc>
              <a:buFont typeface="Arial" charset="0"/>
              <a:buNone/>
            </a:pPr>
            <a:endParaRPr lang="en-GB" sz="2000" smtClean="0"/>
          </a:p>
        </p:txBody>
      </p:sp>
      <p:grpSp>
        <p:nvGrpSpPr>
          <p:cNvPr id="3" name="Group 2"/>
          <p:cNvGrpSpPr/>
          <p:nvPr/>
        </p:nvGrpSpPr>
        <p:grpSpPr>
          <a:xfrm>
            <a:off x="0" y="6161007"/>
            <a:ext cx="9144000" cy="620793"/>
            <a:chOff x="0" y="6107113"/>
            <a:chExt cx="9144000" cy="620793"/>
          </a:xfrm>
        </p:grpSpPr>
        <p:pic>
          <p:nvPicPr>
            <p:cNvPr id="4" name="Picture 2" descr="\\na-filer1\homedir$\kphelps\Desktop\UOY-Logo-Stacked-shield-Black 718px.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a:xfrm>
            <a:off x="457200" y="228600"/>
            <a:ext cx="8229600" cy="1676400"/>
          </a:xfrm>
        </p:spPr>
        <p:txBody>
          <a:bodyPr/>
          <a:lstStyle/>
          <a:p>
            <a:r>
              <a:rPr lang="en-GB" sz="4000" smtClean="0"/>
              <a:t>Investigation 3: What was the impact of trade and migration on society in the 16</a:t>
            </a:r>
            <a:r>
              <a:rPr lang="en-GB" sz="4000" baseline="30000" smtClean="0"/>
              <a:t>th</a:t>
            </a:r>
            <a:r>
              <a:rPr lang="en-GB" sz="4000" smtClean="0"/>
              <a:t> century?</a:t>
            </a:r>
          </a:p>
        </p:txBody>
      </p:sp>
      <p:sp>
        <p:nvSpPr>
          <p:cNvPr id="22530" name="Rectangle 3"/>
          <p:cNvSpPr>
            <a:spLocks noGrp="1"/>
          </p:cNvSpPr>
          <p:nvPr>
            <p:ph type="body" idx="4294967295"/>
          </p:nvPr>
        </p:nvSpPr>
        <p:spPr>
          <a:xfrm>
            <a:off x="457200" y="2057400"/>
            <a:ext cx="8229600" cy="4068763"/>
          </a:xfrm>
        </p:spPr>
        <p:txBody>
          <a:bodyPr/>
          <a:lstStyle/>
          <a:p>
            <a:pPr>
              <a:lnSpc>
                <a:spcPct val="90000"/>
              </a:lnSpc>
              <a:buFont typeface="Arial" charset="0"/>
              <a:buNone/>
            </a:pPr>
            <a:r>
              <a:rPr lang="en-GB" sz="2400" smtClean="0"/>
              <a:t>What do these two contrasting stories suggest about the impact of trade and migration on English society ? </a:t>
            </a:r>
          </a:p>
          <a:p>
            <a:pPr>
              <a:lnSpc>
                <a:spcPct val="90000"/>
              </a:lnSpc>
              <a:buFont typeface="Arial" charset="0"/>
              <a:buNone/>
            </a:pPr>
            <a:endParaRPr lang="en-GB" sz="2400" smtClean="0"/>
          </a:p>
          <a:p>
            <a:pPr algn="ctr">
              <a:lnSpc>
                <a:spcPct val="90000"/>
              </a:lnSpc>
              <a:buFont typeface="Arial" charset="0"/>
              <a:buNone/>
            </a:pPr>
            <a:r>
              <a:rPr lang="en-GB" sz="2400" smtClean="0"/>
              <a:t>Discuss in your groups, noting down additional points to add to the ones you made on the Evil May Day story. </a:t>
            </a:r>
          </a:p>
          <a:p>
            <a:pPr algn="ctr">
              <a:lnSpc>
                <a:spcPct val="90000"/>
              </a:lnSpc>
              <a:buFont typeface="Arial" charset="0"/>
              <a:buNone/>
            </a:pPr>
            <a:endParaRPr lang="en-GB" sz="2400" smtClean="0"/>
          </a:p>
          <a:p>
            <a:pPr algn="ctr">
              <a:lnSpc>
                <a:spcPct val="90000"/>
              </a:lnSpc>
              <a:buFont typeface="Arial" charset="0"/>
              <a:buNone/>
            </a:pPr>
            <a:r>
              <a:rPr lang="en-GB" sz="2400" smtClean="0"/>
              <a:t>Now add your main points to the left hand column on </a:t>
            </a:r>
            <a:r>
              <a:rPr lang="en-GB" sz="2400" b="1" smtClean="0"/>
              <a:t>Worksheet 1D.</a:t>
            </a:r>
          </a:p>
        </p:txBody>
      </p:sp>
      <p:grpSp>
        <p:nvGrpSpPr>
          <p:cNvPr id="4" name="Group 3"/>
          <p:cNvGrpSpPr/>
          <p:nvPr/>
        </p:nvGrpSpPr>
        <p:grpSpPr>
          <a:xfrm>
            <a:off x="0" y="6161007"/>
            <a:ext cx="9144000" cy="620793"/>
            <a:chOff x="0" y="6107113"/>
            <a:chExt cx="9144000" cy="620793"/>
          </a:xfrm>
        </p:grpSpPr>
        <p:pic>
          <p:nvPicPr>
            <p:cNvPr id="5"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AutoShape 4"/>
          <p:cNvSpPr>
            <a:spLocks noChangeArrowheads="1"/>
          </p:cNvSpPr>
          <p:nvPr/>
        </p:nvSpPr>
        <p:spPr bwMode="auto">
          <a:xfrm>
            <a:off x="76200" y="152400"/>
            <a:ext cx="9067800" cy="3429000"/>
          </a:xfrm>
          <a:prstGeom prst="wedgeEllipseCallout">
            <a:avLst>
              <a:gd name="adj1" fmla="val -347"/>
              <a:gd name="adj2" fmla="val 61083"/>
            </a:avLst>
          </a:prstGeom>
          <a:solidFill>
            <a:schemeClr val="accent1"/>
          </a:solidFill>
          <a:ln w="9525">
            <a:solidFill>
              <a:schemeClr val="tx1"/>
            </a:solidFill>
            <a:miter lim="800000"/>
            <a:headEnd/>
            <a:tailEnd/>
          </a:ln>
        </p:spPr>
        <p:txBody>
          <a:bodyPr/>
          <a:lstStyle/>
          <a:p>
            <a:pPr algn="ctr" eaLnBrk="0" hangingPunct="0">
              <a:spcBef>
                <a:spcPct val="20000"/>
              </a:spcBef>
              <a:buFont typeface="Arial" charset="0"/>
              <a:buNone/>
            </a:pPr>
            <a:r>
              <a:rPr lang="en-GB" sz="2400" b="1" i="1">
                <a:solidFill>
                  <a:schemeClr val="bg1"/>
                </a:solidFill>
              </a:rPr>
              <a:t>‘ </a:t>
            </a:r>
            <a:r>
              <a:rPr lang="en-GB" sz="2400">
                <a:solidFill>
                  <a:schemeClr val="bg1"/>
                </a:solidFill>
              </a:rPr>
              <a:t>You would never believe how friendly people are together, and the English are the same and quite loving to our nation.  If you come here with half our property, you would never think to go and live in Flanders. Send my money and the three children.  Come at once and do not be anxious’. </a:t>
            </a:r>
          </a:p>
          <a:p>
            <a:pPr algn="ctr"/>
            <a:endParaRPr lang="en-GB" sz="2400">
              <a:solidFill>
                <a:schemeClr val="bg1"/>
              </a:solidFill>
            </a:endParaRPr>
          </a:p>
        </p:txBody>
      </p:sp>
      <p:sp>
        <p:nvSpPr>
          <p:cNvPr id="27650" name="Text Box 5"/>
          <p:cNvSpPr txBox="1">
            <a:spLocks noChangeArrowheads="1"/>
          </p:cNvSpPr>
          <p:nvPr/>
        </p:nvSpPr>
        <p:spPr bwMode="auto">
          <a:xfrm>
            <a:off x="0" y="3962400"/>
            <a:ext cx="9144000" cy="1323439"/>
          </a:xfrm>
          <a:prstGeom prst="rect">
            <a:avLst/>
          </a:prstGeom>
          <a:noFill/>
          <a:ln w="9525">
            <a:noFill/>
            <a:miter lim="800000"/>
            <a:headEnd/>
            <a:tailEnd/>
          </a:ln>
        </p:spPr>
        <p:txBody>
          <a:bodyPr wrap="square">
            <a:spAutoFit/>
          </a:bodyPr>
          <a:lstStyle/>
          <a:p>
            <a:pPr algn="ctr">
              <a:spcBef>
                <a:spcPct val="50000"/>
              </a:spcBef>
            </a:pPr>
            <a:r>
              <a:rPr lang="en-GB" sz="2000"/>
              <a:t>So wrote Clais van Werkekin to </a:t>
            </a:r>
            <a:r>
              <a:rPr lang="en-GB" sz="2000" smtClean="0"/>
              <a:t>his </a:t>
            </a:r>
            <a:r>
              <a:rPr lang="en-GB" sz="2000"/>
              <a:t>wife on his arrival at Norwich in August 1567.  A committed Protestant, he had fled from the Netherlands when he heard that a large Catholic army was due to arrive to punish heresy.   These refugee families were to transform England’s textile industry. </a:t>
            </a:r>
          </a:p>
        </p:txBody>
      </p:sp>
      <p:sp>
        <p:nvSpPr>
          <p:cNvPr id="27652" name="Rectangle 4"/>
          <p:cNvSpPr>
            <a:spLocks noChangeArrowheads="1"/>
          </p:cNvSpPr>
          <p:nvPr/>
        </p:nvSpPr>
        <p:spPr bwMode="auto">
          <a:xfrm>
            <a:off x="0" y="5285840"/>
            <a:ext cx="9144000" cy="830997"/>
          </a:xfrm>
          <a:prstGeom prst="rect">
            <a:avLst/>
          </a:prstGeom>
          <a:solidFill>
            <a:srgbClr val="FFFF00">
              <a:alpha val="98000"/>
            </a:srgbClr>
          </a:solidFill>
          <a:ln w="9525">
            <a:noFill/>
            <a:miter lim="800000"/>
            <a:headEnd/>
            <a:tailEnd/>
          </a:ln>
          <a:effectLst/>
        </p:spPr>
        <p:txBody>
          <a:bodyPr wrap="square">
            <a:spAutoFit/>
          </a:bodyPr>
          <a:lstStyle/>
          <a:p>
            <a:pPr algn="ctr"/>
            <a:r>
              <a:rPr lang="en-GB" sz="2400" u="sng" smtClean="0"/>
              <a:t>Investigation 4</a:t>
            </a:r>
          </a:p>
          <a:p>
            <a:pPr algn="ctr"/>
            <a:r>
              <a:rPr lang="en-GB" sz="2400" smtClean="0"/>
              <a:t>How </a:t>
            </a:r>
            <a:r>
              <a:rPr lang="en-GB" sz="2400"/>
              <a:t>far </a:t>
            </a:r>
            <a:r>
              <a:rPr lang="en-GB" sz="2400" smtClean="0"/>
              <a:t>did migration change England’s textile trade?</a:t>
            </a:r>
            <a:endParaRPr lang="en-GB" sz="2400">
              <a:latin typeface="Calibri" pitchFamily="34" charset="0"/>
            </a:endParaRPr>
          </a:p>
        </p:txBody>
      </p:sp>
      <p:grpSp>
        <p:nvGrpSpPr>
          <p:cNvPr id="5" name="Group 4"/>
          <p:cNvGrpSpPr/>
          <p:nvPr/>
        </p:nvGrpSpPr>
        <p:grpSpPr>
          <a:xfrm>
            <a:off x="0" y="6161007"/>
            <a:ext cx="9144000" cy="620793"/>
            <a:chOff x="0" y="6107113"/>
            <a:chExt cx="9144000" cy="620793"/>
          </a:xfrm>
        </p:grpSpPr>
        <p:pic>
          <p:nvPicPr>
            <p:cNvPr id="6"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ppt_x"/>
                                          </p:val>
                                        </p:tav>
                                        <p:tav tm="100000">
                                          <p:val>
                                            <p:strVal val="#ppt_x"/>
                                          </p:val>
                                        </p:tav>
                                      </p:tavLst>
                                    </p:anim>
                                    <p:anim calcmode="lin" valueType="num">
                                      <p:cBhvr additive="base">
                                        <p:cTn id="8"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idx="4294967295"/>
          </p:nvPr>
        </p:nvSpPr>
        <p:spPr>
          <a:xfrm>
            <a:off x="2514600" y="4724401"/>
            <a:ext cx="4114800" cy="1371600"/>
          </a:xfrm>
          <a:solidFill>
            <a:srgbClr val="FFFF00"/>
          </a:solidFill>
        </p:spPr>
        <p:txBody>
          <a:bodyPr/>
          <a:lstStyle/>
          <a:p>
            <a:r>
              <a:rPr lang="en-GB" sz="2400" b="1" smtClean="0"/>
              <a:t>The new draperies</a:t>
            </a:r>
            <a:br>
              <a:rPr lang="en-GB" sz="2400" b="1" smtClean="0"/>
            </a:br>
            <a:r>
              <a:rPr lang="en-GB" sz="2400" i="1" smtClean="0"/>
              <a:t>Described by one contemporary as </a:t>
            </a:r>
            <a:br>
              <a:rPr lang="en-GB" sz="2400" i="1" smtClean="0"/>
            </a:br>
            <a:r>
              <a:rPr lang="en-GB" sz="2400" b="1" i="1" smtClean="0"/>
              <a:t>‘outlandish commodities’</a:t>
            </a:r>
            <a:endParaRPr lang="en-GB" sz="2800" b="1" smtClean="0"/>
          </a:p>
        </p:txBody>
      </p:sp>
      <p:sp>
        <p:nvSpPr>
          <p:cNvPr id="29698" name="Rectangle 3"/>
          <p:cNvSpPr>
            <a:spLocks noGrp="1"/>
          </p:cNvSpPr>
          <p:nvPr>
            <p:ph type="body" idx="4294967295"/>
          </p:nvPr>
        </p:nvSpPr>
        <p:spPr>
          <a:xfrm>
            <a:off x="2438400" y="1676400"/>
            <a:ext cx="4267200" cy="2895600"/>
          </a:xfrm>
          <a:solidFill>
            <a:srgbClr val="808080"/>
          </a:solidFill>
        </p:spPr>
        <p:txBody>
          <a:bodyPr/>
          <a:lstStyle/>
          <a:p>
            <a:pPr>
              <a:lnSpc>
                <a:spcPct val="90000"/>
              </a:lnSpc>
              <a:buFont typeface="Arial" charset="0"/>
              <a:buNone/>
            </a:pPr>
            <a:r>
              <a:rPr lang="en-GB" sz="3600" smtClean="0">
                <a:solidFill>
                  <a:schemeClr val="bg1"/>
                </a:solidFill>
              </a:rPr>
              <a:t>THE ‘OLD’ DRAPERIES</a:t>
            </a:r>
          </a:p>
          <a:p>
            <a:pPr algn="ctr">
              <a:lnSpc>
                <a:spcPct val="90000"/>
              </a:lnSpc>
              <a:buFont typeface="Arial" charset="0"/>
              <a:buNone/>
            </a:pPr>
            <a:r>
              <a:rPr lang="en-GB" sz="3600" smtClean="0">
                <a:solidFill>
                  <a:schemeClr val="bg1"/>
                </a:solidFill>
              </a:rPr>
              <a:t>English broadcloth 100% wool. </a:t>
            </a:r>
            <a:r>
              <a:rPr lang="en-GB" sz="3600">
                <a:solidFill>
                  <a:schemeClr val="bg1"/>
                </a:solidFill>
              </a:rPr>
              <a:t> </a:t>
            </a:r>
            <a:r>
              <a:rPr lang="en-GB" sz="3600" smtClean="0">
                <a:solidFill>
                  <a:schemeClr val="bg1"/>
                </a:solidFill>
              </a:rPr>
              <a:t>Heavy, thick, coarse, durable.</a:t>
            </a:r>
            <a:endParaRPr lang="en-GB" b="1" smtClean="0">
              <a:solidFill>
                <a:schemeClr val="bg1"/>
              </a:solidFill>
            </a:endParaRPr>
          </a:p>
        </p:txBody>
      </p:sp>
      <p:sp>
        <p:nvSpPr>
          <p:cNvPr id="29702" name="Oval 8"/>
          <p:cNvSpPr>
            <a:spLocks noChangeArrowheads="1"/>
          </p:cNvSpPr>
          <p:nvPr/>
        </p:nvSpPr>
        <p:spPr bwMode="auto">
          <a:xfrm>
            <a:off x="7010400" y="76200"/>
            <a:ext cx="2057400" cy="1371600"/>
          </a:xfrm>
          <a:prstGeom prst="ellipse">
            <a:avLst/>
          </a:prstGeom>
          <a:solidFill>
            <a:srgbClr val="FF6600"/>
          </a:solidFill>
          <a:ln w="9525">
            <a:solidFill>
              <a:schemeClr val="tx1"/>
            </a:solidFill>
            <a:round/>
            <a:headEnd/>
            <a:tailEnd/>
          </a:ln>
        </p:spPr>
        <p:txBody>
          <a:bodyPr wrap="none" anchor="ctr"/>
          <a:lstStyle/>
          <a:p>
            <a:pPr algn="ctr"/>
            <a:r>
              <a:rPr lang="en-GB" b="1">
                <a:solidFill>
                  <a:schemeClr val="bg1"/>
                </a:solidFill>
              </a:rPr>
              <a:t>Barracans</a:t>
            </a:r>
          </a:p>
          <a:p>
            <a:pPr algn="ctr"/>
            <a:r>
              <a:rPr lang="en-GB" i="1">
                <a:solidFill>
                  <a:schemeClr val="bg1"/>
                </a:solidFill>
              </a:rPr>
              <a:t>Thick, </a:t>
            </a:r>
          </a:p>
          <a:p>
            <a:pPr algn="ctr"/>
            <a:r>
              <a:rPr lang="en-GB" i="1">
                <a:solidFill>
                  <a:schemeClr val="bg1"/>
                </a:solidFill>
              </a:rPr>
              <a:t>strong textiles</a:t>
            </a:r>
          </a:p>
          <a:p>
            <a:pPr algn="ctr"/>
            <a:endParaRPr lang="en-GB" b="1">
              <a:solidFill>
                <a:schemeClr val="bg1"/>
              </a:solidFill>
            </a:endParaRPr>
          </a:p>
        </p:txBody>
      </p:sp>
      <p:sp>
        <p:nvSpPr>
          <p:cNvPr id="29710" name="Oval 52"/>
          <p:cNvSpPr>
            <a:spLocks noChangeArrowheads="1"/>
          </p:cNvSpPr>
          <p:nvPr/>
        </p:nvSpPr>
        <p:spPr bwMode="auto">
          <a:xfrm>
            <a:off x="152400" y="1524000"/>
            <a:ext cx="2209800" cy="1447800"/>
          </a:xfrm>
          <a:prstGeom prst="ellipse">
            <a:avLst/>
          </a:prstGeom>
          <a:solidFill>
            <a:srgbClr val="33CC33"/>
          </a:solidFill>
          <a:ln w="9525">
            <a:solidFill>
              <a:schemeClr val="tx1"/>
            </a:solidFill>
            <a:round/>
            <a:headEnd/>
            <a:tailEnd/>
          </a:ln>
        </p:spPr>
        <p:txBody>
          <a:bodyPr wrap="none" anchor="ctr"/>
          <a:lstStyle/>
          <a:p>
            <a:pPr algn="ctr"/>
            <a:r>
              <a:rPr lang="en-GB" b="1">
                <a:solidFill>
                  <a:schemeClr val="bg1"/>
                </a:solidFill>
              </a:rPr>
              <a:t>Shalloons</a:t>
            </a:r>
          </a:p>
          <a:p>
            <a:pPr algn="ctr"/>
            <a:r>
              <a:rPr lang="en-GB">
                <a:solidFill>
                  <a:schemeClr val="bg1"/>
                </a:solidFill>
              </a:rPr>
              <a:t>Light twilled</a:t>
            </a:r>
          </a:p>
          <a:p>
            <a:pPr algn="ctr"/>
            <a:r>
              <a:rPr lang="en-GB">
                <a:solidFill>
                  <a:schemeClr val="bg1"/>
                </a:solidFill>
              </a:rPr>
              <a:t> wool fabrics</a:t>
            </a:r>
          </a:p>
        </p:txBody>
      </p:sp>
      <p:sp>
        <p:nvSpPr>
          <p:cNvPr id="29716" name="Oval 58"/>
          <p:cNvSpPr>
            <a:spLocks noChangeArrowheads="1"/>
          </p:cNvSpPr>
          <p:nvPr/>
        </p:nvSpPr>
        <p:spPr bwMode="auto">
          <a:xfrm>
            <a:off x="4800600" y="152400"/>
            <a:ext cx="1905000" cy="1371600"/>
          </a:xfrm>
          <a:prstGeom prst="ellipse">
            <a:avLst/>
          </a:prstGeom>
          <a:solidFill>
            <a:srgbClr val="008000"/>
          </a:solidFill>
          <a:ln w="9525">
            <a:solidFill>
              <a:schemeClr val="tx1"/>
            </a:solidFill>
            <a:round/>
            <a:headEnd/>
            <a:tailEnd/>
          </a:ln>
        </p:spPr>
        <p:txBody>
          <a:bodyPr wrap="none" anchor="ctr"/>
          <a:lstStyle/>
          <a:p>
            <a:pPr algn="ctr"/>
            <a:r>
              <a:rPr lang="en-GB" b="1">
                <a:solidFill>
                  <a:schemeClr val="bg1"/>
                </a:solidFill>
              </a:rPr>
              <a:t>Silk rashes</a:t>
            </a:r>
          </a:p>
          <a:p>
            <a:pPr algn="ctr"/>
            <a:r>
              <a:rPr lang="en-GB" i="1">
                <a:solidFill>
                  <a:schemeClr val="bg1"/>
                </a:solidFill>
              </a:rPr>
              <a:t>Mix of silk </a:t>
            </a:r>
          </a:p>
          <a:p>
            <a:pPr algn="ctr"/>
            <a:r>
              <a:rPr lang="en-GB" i="1">
                <a:solidFill>
                  <a:schemeClr val="bg1"/>
                </a:solidFill>
              </a:rPr>
              <a:t>and linen</a:t>
            </a:r>
            <a:endParaRPr lang="en-GB">
              <a:solidFill>
                <a:schemeClr val="bg1"/>
              </a:solidFill>
            </a:endParaRPr>
          </a:p>
        </p:txBody>
      </p:sp>
      <p:sp>
        <p:nvSpPr>
          <p:cNvPr id="29717" name="Oval 59"/>
          <p:cNvSpPr>
            <a:spLocks noChangeArrowheads="1"/>
          </p:cNvSpPr>
          <p:nvPr/>
        </p:nvSpPr>
        <p:spPr bwMode="auto">
          <a:xfrm>
            <a:off x="2438400" y="152400"/>
            <a:ext cx="2133600" cy="1295400"/>
          </a:xfrm>
          <a:prstGeom prst="ellipse">
            <a:avLst/>
          </a:prstGeom>
          <a:solidFill>
            <a:srgbClr val="0000FF"/>
          </a:solidFill>
          <a:ln w="9525">
            <a:solidFill>
              <a:schemeClr val="tx1"/>
            </a:solidFill>
            <a:round/>
            <a:headEnd/>
            <a:tailEnd/>
          </a:ln>
        </p:spPr>
        <p:txBody>
          <a:bodyPr wrap="none" anchor="ctr"/>
          <a:lstStyle/>
          <a:p>
            <a:pPr algn="ctr"/>
            <a:r>
              <a:rPr lang="en-GB" b="1">
                <a:solidFill>
                  <a:schemeClr val="bg1"/>
                </a:solidFill>
              </a:rPr>
              <a:t>Bombazines</a:t>
            </a:r>
          </a:p>
          <a:p>
            <a:pPr algn="ctr"/>
            <a:r>
              <a:rPr lang="en-GB" i="1">
                <a:solidFill>
                  <a:schemeClr val="bg1"/>
                </a:solidFill>
              </a:rPr>
              <a:t>Mix of worsted </a:t>
            </a:r>
          </a:p>
          <a:p>
            <a:pPr algn="ctr"/>
            <a:r>
              <a:rPr lang="en-GB" i="1">
                <a:solidFill>
                  <a:schemeClr val="bg1"/>
                </a:solidFill>
              </a:rPr>
              <a:t>and silk</a:t>
            </a:r>
          </a:p>
          <a:p>
            <a:pPr algn="ctr"/>
            <a:endParaRPr lang="en-GB" b="1">
              <a:solidFill>
                <a:schemeClr val="bg1"/>
              </a:solidFill>
            </a:endParaRPr>
          </a:p>
        </p:txBody>
      </p:sp>
      <p:sp>
        <p:nvSpPr>
          <p:cNvPr id="29718" name="Oval 60"/>
          <p:cNvSpPr>
            <a:spLocks noChangeArrowheads="1"/>
          </p:cNvSpPr>
          <p:nvPr/>
        </p:nvSpPr>
        <p:spPr bwMode="auto">
          <a:xfrm>
            <a:off x="152400" y="152400"/>
            <a:ext cx="2209800" cy="1143000"/>
          </a:xfrm>
          <a:prstGeom prst="ellipse">
            <a:avLst/>
          </a:prstGeom>
          <a:solidFill>
            <a:schemeClr val="folHlink"/>
          </a:solidFill>
          <a:ln w="9525">
            <a:solidFill>
              <a:schemeClr val="tx1"/>
            </a:solidFill>
            <a:round/>
            <a:headEnd/>
            <a:tailEnd/>
          </a:ln>
        </p:spPr>
        <p:txBody>
          <a:bodyPr wrap="none" anchor="ctr"/>
          <a:lstStyle/>
          <a:p>
            <a:pPr algn="ctr"/>
            <a:r>
              <a:rPr lang="en-GB" b="1">
                <a:solidFill>
                  <a:schemeClr val="bg1"/>
                </a:solidFill>
              </a:rPr>
              <a:t>Mockadoes</a:t>
            </a:r>
          </a:p>
          <a:p>
            <a:pPr algn="ctr"/>
            <a:r>
              <a:rPr lang="en-GB" i="1">
                <a:solidFill>
                  <a:schemeClr val="bg1"/>
                </a:solidFill>
              </a:rPr>
              <a:t>Similar to </a:t>
            </a:r>
            <a:r>
              <a:rPr lang="en-GB" i="1" smtClean="0">
                <a:solidFill>
                  <a:schemeClr val="bg1"/>
                </a:solidFill>
              </a:rPr>
              <a:t>velvet</a:t>
            </a:r>
            <a:endParaRPr lang="en-GB" i="1">
              <a:solidFill>
                <a:schemeClr val="bg1"/>
              </a:solidFill>
            </a:endParaRPr>
          </a:p>
        </p:txBody>
      </p:sp>
      <p:sp>
        <p:nvSpPr>
          <p:cNvPr id="29720" name="Oval 62"/>
          <p:cNvSpPr>
            <a:spLocks noChangeArrowheads="1"/>
          </p:cNvSpPr>
          <p:nvPr/>
        </p:nvSpPr>
        <p:spPr bwMode="auto">
          <a:xfrm>
            <a:off x="228600" y="3048000"/>
            <a:ext cx="2133600" cy="2819400"/>
          </a:xfrm>
          <a:prstGeom prst="ellipse">
            <a:avLst/>
          </a:prstGeom>
          <a:solidFill>
            <a:srgbClr val="FFFF00"/>
          </a:solidFill>
          <a:ln w="9525">
            <a:solidFill>
              <a:schemeClr val="tx1"/>
            </a:solidFill>
            <a:round/>
            <a:headEnd/>
            <a:tailEnd/>
          </a:ln>
        </p:spPr>
        <p:txBody>
          <a:bodyPr wrap="none" anchor="ctr"/>
          <a:lstStyle/>
          <a:p>
            <a:pPr algn="ctr"/>
            <a:endParaRPr lang="en-GB" b="1">
              <a:solidFill>
                <a:schemeClr val="bg1"/>
              </a:solidFill>
            </a:endParaRPr>
          </a:p>
          <a:p>
            <a:pPr algn="ctr"/>
            <a:r>
              <a:rPr lang="en-GB" b="1" smtClean="0"/>
              <a:t>Bays</a:t>
            </a:r>
            <a:endParaRPr lang="en-GB" b="1"/>
          </a:p>
          <a:p>
            <a:pPr algn="ctr"/>
            <a:r>
              <a:rPr lang="en-GB"/>
              <a:t>Fine, light cloth</a:t>
            </a:r>
          </a:p>
          <a:p>
            <a:pPr algn="ctr"/>
            <a:r>
              <a:rPr lang="en-GB"/>
              <a:t> associated with </a:t>
            </a:r>
          </a:p>
          <a:p>
            <a:pPr algn="ctr"/>
            <a:r>
              <a:rPr lang="en-GB"/>
              <a:t>the  Walloon </a:t>
            </a:r>
          </a:p>
          <a:p>
            <a:pPr algn="ctr"/>
            <a:r>
              <a:rPr lang="en-GB" i="1"/>
              <a:t>(Flemish)</a:t>
            </a:r>
          </a:p>
          <a:p>
            <a:pPr algn="ctr"/>
            <a:r>
              <a:rPr lang="en-GB"/>
              <a:t>weavers</a:t>
            </a:r>
          </a:p>
          <a:p>
            <a:pPr algn="ctr"/>
            <a:endParaRPr lang="en-GB" b="1"/>
          </a:p>
          <a:p>
            <a:pPr algn="ctr"/>
            <a:endParaRPr lang="en-GB" b="1"/>
          </a:p>
        </p:txBody>
      </p:sp>
      <p:sp>
        <p:nvSpPr>
          <p:cNvPr id="40012" name="Oval 76"/>
          <p:cNvSpPr>
            <a:spLocks noChangeArrowheads="1"/>
          </p:cNvSpPr>
          <p:nvPr/>
        </p:nvSpPr>
        <p:spPr bwMode="auto">
          <a:xfrm>
            <a:off x="6781800" y="3048000"/>
            <a:ext cx="2209800" cy="2743200"/>
          </a:xfrm>
          <a:prstGeom prst="ellipse">
            <a:avLst/>
          </a:prstGeom>
          <a:solidFill>
            <a:srgbClr val="FFFF00"/>
          </a:solidFill>
          <a:ln w="9525">
            <a:solidFill>
              <a:schemeClr val="tx1"/>
            </a:solidFill>
            <a:round/>
            <a:headEnd/>
            <a:tailEnd/>
          </a:ln>
        </p:spPr>
        <p:txBody>
          <a:bodyPr wrap="none" anchor="ctr"/>
          <a:lstStyle/>
          <a:p>
            <a:pPr algn="ctr"/>
            <a:endParaRPr lang="en-GB" b="1">
              <a:solidFill>
                <a:schemeClr val="bg1"/>
              </a:solidFill>
            </a:endParaRPr>
          </a:p>
          <a:p>
            <a:pPr algn="ctr"/>
            <a:endParaRPr lang="en-GB" b="1"/>
          </a:p>
          <a:p>
            <a:pPr algn="ctr"/>
            <a:endParaRPr lang="en-GB" b="1"/>
          </a:p>
          <a:p>
            <a:pPr algn="ctr"/>
            <a:r>
              <a:rPr lang="en-GB" b="1" smtClean="0"/>
              <a:t>Worsted</a:t>
            </a:r>
            <a:endParaRPr lang="en-GB" b="1"/>
          </a:p>
          <a:p>
            <a:pPr algn="ctr"/>
            <a:r>
              <a:rPr lang="en-GB"/>
              <a:t> Originating in </a:t>
            </a:r>
          </a:p>
          <a:p>
            <a:pPr algn="ctr"/>
            <a:r>
              <a:rPr lang="en-GB"/>
              <a:t>Norfolk </a:t>
            </a:r>
          </a:p>
          <a:p>
            <a:pPr algn="ctr"/>
            <a:r>
              <a:rPr lang="en-GB"/>
              <a:t>but developed </a:t>
            </a:r>
          </a:p>
          <a:p>
            <a:pPr algn="ctr"/>
            <a:r>
              <a:rPr lang="en-GB"/>
              <a:t>in the</a:t>
            </a:r>
          </a:p>
          <a:p>
            <a:pPr algn="ctr"/>
            <a:r>
              <a:rPr lang="en-GB"/>
              <a:t>Netherlands, a </a:t>
            </a:r>
          </a:p>
          <a:p>
            <a:pPr algn="ctr"/>
            <a:r>
              <a:rPr lang="en-GB"/>
              <a:t>smooth,</a:t>
            </a:r>
          </a:p>
          <a:p>
            <a:pPr algn="ctr"/>
            <a:r>
              <a:rPr lang="en-GB"/>
              <a:t>fine cloth </a:t>
            </a:r>
          </a:p>
          <a:p>
            <a:pPr algn="ctr"/>
            <a:endParaRPr lang="en-GB" b="1" i="1"/>
          </a:p>
          <a:p>
            <a:pPr algn="ctr"/>
            <a:endParaRPr lang="en-GB" b="1" i="1"/>
          </a:p>
          <a:p>
            <a:pPr algn="ctr"/>
            <a:endParaRPr lang="en-GB" b="1"/>
          </a:p>
        </p:txBody>
      </p:sp>
      <p:sp>
        <p:nvSpPr>
          <p:cNvPr id="40013" name="Oval 77"/>
          <p:cNvSpPr>
            <a:spLocks noChangeArrowheads="1"/>
          </p:cNvSpPr>
          <p:nvPr/>
        </p:nvSpPr>
        <p:spPr bwMode="auto">
          <a:xfrm>
            <a:off x="6934200" y="1600200"/>
            <a:ext cx="2133600" cy="1295400"/>
          </a:xfrm>
          <a:prstGeom prst="ellipse">
            <a:avLst/>
          </a:prstGeom>
          <a:solidFill>
            <a:srgbClr val="0066FF"/>
          </a:solidFill>
          <a:ln w="9525">
            <a:solidFill>
              <a:schemeClr val="tx1"/>
            </a:solidFill>
            <a:round/>
            <a:headEnd/>
            <a:tailEnd/>
          </a:ln>
        </p:spPr>
        <p:txBody>
          <a:bodyPr wrap="none" anchor="ctr"/>
          <a:lstStyle/>
          <a:p>
            <a:pPr algn="ctr"/>
            <a:r>
              <a:rPr lang="en-GB" b="1">
                <a:solidFill>
                  <a:schemeClr val="bg1"/>
                </a:solidFill>
              </a:rPr>
              <a:t>Grosgrams</a:t>
            </a:r>
          </a:p>
          <a:p>
            <a:pPr algn="ctr"/>
            <a:r>
              <a:rPr lang="en-GB" i="1">
                <a:solidFill>
                  <a:schemeClr val="bg1"/>
                </a:solidFill>
              </a:rPr>
              <a:t>Strong,</a:t>
            </a:r>
          </a:p>
          <a:p>
            <a:pPr algn="ctr"/>
            <a:r>
              <a:rPr lang="en-GB" i="1">
                <a:solidFill>
                  <a:schemeClr val="bg1"/>
                </a:solidFill>
              </a:rPr>
              <a:t> close woven </a:t>
            </a:r>
            <a:r>
              <a:rPr lang="en-GB" i="1" smtClean="0">
                <a:solidFill>
                  <a:schemeClr val="bg1"/>
                </a:solidFill>
              </a:rPr>
              <a:t>fabrics</a:t>
            </a:r>
          </a:p>
          <a:p>
            <a:pPr algn="ctr"/>
            <a:endParaRPr lang="en-GB" b="1">
              <a:solidFill>
                <a:schemeClr val="bg1"/>
              </a:solidFill>
            </a:endParaRPr>
          </a:p>
        </p:txBody>
      </p:sp>
      <p:grpSp>
        <p:nvGrpSpPr>
          <p:cNvPr id="29" name="Group 28"/>
          <p:cNvGrpSpPr/>
          <p:nvPr/>
        </p:nvGrpSpPr>
        <p:grpSpPr>
          <a:xfrm>
            <a:off x="0" y="6161007"/>
            <a:ext cx="9144000" cy="620793"/>
            <a:chOff x="0" y="6107113"/>
            <a:chExt cx="9144000" cy="620793"/>
          </a:xfrm>
        </p:grpSpPr>
        <p:pic>
          <p:nvPicPr>
            <p:cNvPr id="30" name="Picture 2" descr="\\na-filer1\homedir$\kphelps\Desktop\UOY-Logo-Stacked-shield-Black 718px.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idx="4294967295"/>
          </p:nvPr>
        </p:nvSpPr>
        <p:spPr>
          <a:xfrm>
            <a:off x="5257800" y="152400"/>
            <a:ext cx="3733800" cy="1981200"/>
          </a:xfrm>
        </p:spPr>
        <p:txBody>
          <a:bodyPr/>
          <a:lstStyle/>
          <a:p>
            <a:pPr algn="r"/>
            <a:r>
              <a:rPr lang="en-GB" sz="4000" b="1" smtClean="0"/>
              <a:t/>
            </a:r>
            <a:br>
              <a:rPr lang="en-GB" sz="4000" b="1" smtClean="0"/>
            </a:br>
            <a:r>
              <a:rPr lang="en-GB" sz="3600" b="1" smtClean="0"/>
              <a:t>Investigation 4:</a:t>
            </a:r>
            <a:br>
              <a:rPr lang="en-GB" sz="3600" b="1" smtClean="0"/>
            </a:br>
            <a:r>
              <a:rPr lang="en-GB" sz="3600" b="1" smtClean="0"/>
              <a:t>How far did migration change England’s textile trade? </a:t>
            </a:r>
          </a:p>
        </p:txBody>
      </p:sp>
      <p:sp>
        <p:nvSpPr>
          <p:cNvPr id="30722" name="Rectangle 3"/>
          <p:cNvSpPr>
            <a:spLocks noGrp="1"/>
          </p:cNvSpPr>
          <p:nvPr>
            <p:ph type="body" idx="4294967295"/>
          </p:nvPr>
        </p:nvSpPr>
        <p:spPr>
          <a:xfrm>
            <a:off x="381000" y="3276600"/>
            <a:ext cx="8229600" cy="2667000"/>
          </a:xfrm>
        </p:spPr>
        <p:txBody>
          <a:bodyPr/>
          <a:lstStyle/>
          <a:p>
            <a:pPr algn="ctr">
              <a:lnSpc>
                <a:spcPct val="90000"/>
              </a:lnSpc>
              <a:buFont typeface="Arial" charset="0"/>
              <a:buNone/>
            </a:pPr>
            <a:r>
              <a:rPr lang="en-GB" sz="2800" smtClean="0"/>
              <a:t>    </a:t>
            </a:r>
            <a:r>
              <a:rPr lang="en-GB" sz="2400" smtClean="0"/>
              <a:t>Bays were a kind of new woollen textile developed in England by foreign settlers from the 1560s onwards.   Clearly this popular rhyme simplifies the impact of the migrants but it still has some basis in truth.   Read and complete </a:t>
            </a:r>
            <a:r>
              <a:rPr lang="en-GB" sz="2400" b="1" smtClean="0"/>
              <a:t>Worksheet 2A</a:t>
            </a:r>
          </a:p>
          <a:p>
            <a:pPr algn="ctr">
              <a:lnSpc>
                <a:spcPct val="90000"/>
              </a:lnSpc>
              <a:buFont typeface="Arial" charset="0"/>
              <a:buNone/>
            </a:pPr>
            <a:r>
              <a:rPr lang="en-GB" sz="2400" smtClean="0"/>
              <a:t> by reading section A and completing section B to develop your knowledge and understanding of this issue.  </a:t>
            </a:r>
          </a:p>
        </p:txBody>
      </p:sp>
      <p:sp>
        <p:nvSpPr>
          <p:cNvPr id="30723" name="Text Box 5"/>
          <p:cNvSpPr txBox="1">
            <a:spLocks noChangeArrowheads="1"/>
          </p:cNvSpPr>
          <p:nvPr/>
        </p:nvSpPr>
        <p:spPr bwMode="auto">
          <a:xfrm rot="-1220209">
            <a:off x="420852" y="916286"/>
            <a:ext cx="5451711" cy="1200329"/>
          </a:xfrm>
          <a:prstGeom prst="rect">
            <a:avLst/>
          </a:prstGeom>
          <a:noFill/>
          <a:ln w="9525">
            <a:noFill/>
            <a:miter lim="800000"/>
            <a:headEnd/>
            <a:tailEnd/>
          </a:ln>
        </p:spPr>
        <p:txBody>
          <a:bodyPr wrap="square">
            <a:spAutoFit/>
          </a:bodyPr>
          <a:lstStyle/>
          <a:p>
            <a:r>
              <a:rPr lang="en-GB" sz="2400" b="1">
                <a:solidFill>
                  <a:schemeClr val="tx2"/>
                </a:solidFill>
                <a:latin typeface="+mn-lt"/>
              </a:rPr>
              <a:t>Hops, Reformation, Bays and Beer</a:t>
            </a:r>
          </a:p>
          <a:p>
            <a:r>
              <a:rPr lang="en-GB" sz="2400" b="1">
                <a:solidFill>
                  <a:schemeClr val="tx2"/>
                </a:solidFill>
                <a:latin typeface="+mn-lt"/>
              </a:rPr>
              <a:t>Came into England, all in a year.</a:t>
            </a:r>
          </a:p>
          <a:p>
            <a:r>
              <a:rPr lang="en-GB" sz="2400" b="1" i="1">
                <a:latin typeface="+mn-lt"/>
              </a:rPr>
              <a:t> </a:t>
            </a:r>
            <a:r>
              <a:rPr lang="en-GB" sz="2400" b="1" i="1" smtClean="0">
                <a:latin typeface="+mn-lt"/>
              </a:rPr>
              <a:t>	</a:t>
            </a:r>
            <a:r>
              <a:rPr lang="en-GB" sz="2400" smtClean="0">
                <a:latin typeface="+mn-lt"/>
              </a:rPr>
              <a:t>-An </a:t>
            </a:r>
            <a:r>
              <a:rPr lang="en-GB" sz="2400">
                <a:latin typeface="+mn-lt"/>
              </a:rPr>
              <a:t>old English rhyme</a:t>
            </a:r>
          </a:p>
        </p:txBody>
      </p:sp>
      <p:grpSp>
        <p:nvGrpSpPr>
          <p:cNvPr id="5" name="Group 4"/>
          <p:cNvGrpSpPr/>
          <p:nvPr/>
        </p:nvGrpSpPr>
        <p:grpSpPr>
          <a:xfrm>
            <a:off x="0" y="6161007"/>
            <a:ext cx="9144000" cy="620793"/>
            <a:chOff x="0" y="6107113"/>
            <a:chExt cx="9144000" cy="620793"/>
          </a:xfrm>
        </p:grpSpPr>
        <p:pic>
          <p:nvPicPr>
            <p:cNvPr id="6"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idx="4294967295"/>
          </p:nvPr>
        </p:nvSpPr>
        <p:spPr>
          <a:xfrm>
            <a:off x="381000" y="762000"/>
            <a:ext cx="8229600" cy="1143000"/>
          </a:xfrm>
        </p:spPr>
        <p:txBody>
          <a:bodyPr/>
          <a:lstStyle/>
          <a:p>
            <a:r>
              <a:rPr lang="en-GB" sz="3600" b="1" smtClean="0"/>
              <a:t>Summing up: How far did migration change England’s textile trade 1560-1600? </a:t>
            </a:r>
            <a:r>
              <a:rPr lang="en-GB" sz="3200" b="1" smtClean="0"/>
              <a:t/>
            </a:r>
            <a:br>
              <a:rPr lang="en-GB" sz="3200" b="1" smtClean="0"/>
            </a:br>
            <a:endParaRPr lang="en-GB" sz="3200" b="1" smtClean="0"/>
          </a:p>
        </p:txBody>
      </p:sp>
      <p:sp>
        <p:nvSpPr>
          <p:cNvPr id="32770" name="Text Box 4"/>
          <p:cNvSpPr txBox="1">
            <a:spLocks noChangeArrowheads="1"/>
          </p:cNvSpPr>
          <p:nvPr/>
        </p:nvSpPr>
        <p:spPr bwMode="auto">
          <a:xfrm>
            <a:off x="381000" y="2667000"/>
            <a:ext cx="8382000" cy="366713"/>
          </a:xfrm>
          <a:prstGeom prst="rect">
            <a:avLst/>
          </a:prstGeom>
          <a:noFill/>
          <a:ln w="9525">
            <a:noFill/>
            <a:miter lim="800000"/>
            <a:headEnd/>
            <a:tailEnd/>
          </a:ln>
        </p:spPr>
        <p:txBody>
          <a:bodyPr>
            <a:spAutoFit/>
          </a:bodyPr>
          <a:lstStyle/>
          <a:p>
            <a:pPr>
              <a:spcBef>
                <a:spcPct val="50000"/>
              </a:spcBef>
            </a:pPr>
            <a:endParaRPr lang="en-GB"/>
          </a:p>
        </p:txBody>
      </p:sp>
      <p:sp>
        <p:nvSpPr>
          <p:cNvPr id="32771" name="Line 5"/>
          <p:cNvSpPr>
            <a:spLocks noChangeShapeType="1"/>
          </p:cNvSpPr>
          <p:nvPr/>
        </p:nvSpPr>
        <p:spPr bwMode="auto">
          <a:xfrm>
            <a:off x="533400" y="2743200"/>
            <a:ext cx="8229600" cy="0"/>
          </a:xfrm>
          <a:prstGeom prst="line">
            <a:avLst/>
          </a:prstGeom>
          <a:noFill/>
          <a:ln w="57150">
            <a:solidFill>
              <a:schemeClr val="tx1"/>
            </a:solidFill>
            <a:round/>
            <a:headEnd/>
            <a:tailEnd/>
          </a:ln>
        </p:spPr>
        <p:txBody>
          <a:bodyPr/>
          <a:lstStyle/>
          <a:p>
            <a:endParaRPr lang="en-US"/>
          </a:p>
        </p:txBody>
      </p:sp>
      <p:sp>
        <p:nvSpPr>
          <p:cNvPr id="32772" name="Text Box 6"/>
          <p:cNvSpPr txBox="1">
            <a:spLocks noChangeArrowheads="1"/>
          </p:cNvSpPr>
          <p:nvPr/>
        </p:nvSpPr>
        <p:spPr bwMode="auto">
          <a:xfrm>
            <a:off x="228600" y="2895600"/>
            <a:ext cx="2133600" cy="388938"/>
          </a:xfrm>
          <a:prstGeom prst="rect">
            <a:avLst/>
          </a:prstGeom>
          <a:solidFill>
            <a:srgbClr val="FFFFFF"/>
          </a:solidFill>
          <a:ln w="9525" algn="ctr">
            <a:solidFill>
              <a:srgbClr val="000000"/>
            </a:solidFill>
            <a:miter lim="800000"/>
            <a:headEnd/>
            <a:tailEnd/>
          </a:ln>
        </p:spPr>
        <p:txBody>
          <a:bodyPr/>
          <a:lstStyle/>
          <a:p>
            <a:r>
              <a:rPr lang="en-GB" altLang="ja-JP" sz="2400">
                <a:latin typeface="+mn-lt"/>
                <a:ea typeface="MS Mincho"/>
                <a:cs typeface="MS Mincho"/>
              </a:rPr>
              <a:t>Insignificant</a:t>
            </a:r>
            <a:endParaRPr lang="en-GB" sz="2400">
              <a:latin typeface="+mn-lt"/>
            </a:endParaRPr>
          </a:p>
        </p:txBody>
      </p:sp>
      <p:sp>
        <p:nvSpPr>
          <p:cNvPr id="32773" name="Text Box 7"/>
          <p:cNvSpPr txBox="1">
            <a:spLocks noChangeArrowheads="1"/>
          </p:cNvSpPr>
          <p:nvPr/>
        </p:nvSpPr>
        <p:spPr bwMode="auto">
          <a:xfrm>
            <a:off x="6934200" y="2819400"/>
            <a:ext cx="2057400" cy="358775"/>
          </a:xfrm>
          <a:prstGeom prst="rect">
            <a:avLst/>
          </a:prstGeom>
          <a:solidFill>
            <a:srgbClr val="FFFFFF"/>
          </a:solidFill>
          <a:ln w="9525" algn="ctr">
            <a:solidFill>
              <a:srgbClr val="000000"/>
            </a:solidFill>
            <a:miter lim="800000"/>
            <a:headEnd/>
            <a:tailEnd/>
          </a:ln>
        </p:spPr>
        <p:txBody>
          <a:bodyPr/>
          <a:lstStyle/>
          <a:p>
            <a:r>
              <a:rPr lang="en-GB" altLang="ja-JP" sz="2400">
                <a:ea typeface="MS Mincho"/>
                <a:cs typeface="MS Mincho"/>
              </a:rPr>
              <a:t>Revolutionary</a:t>
            </a:r>
            <a:endParaRPr lang="en-GB" sz="2400"/>
          </a:p>
        </p:txBody>
      </p:sp>
      <p:sp>
        <p:nvSpPr>
          <p:cNvPr id="32775" name="Text Box 9"/>
          <p:cNvSpPr txBox="1">
            <a:spLocks noChangeArrowheads="1"/>
          </p:cNvSpPr>
          <p:nvPr/>
        </p:nvSpPr>
        <p:spPr bwMode="auto">
          <a:xfrm>
            <a:off x="262219" y="3733800"/>
            <a:ext cx="8619562" cy="1938992"/>
          </a:xfrm>
          <a:prstGeom prst="rect">
            <a:avLst/>
          </a:prstGeom>
          <a:noFill/>
          <a:ln w="9525">
            <a:noFill/>
            <a:miter lim="800000"/>
            <a:headEnd/>
            <a:tailEnd/>
          </a:ln>
        </p:spPr>
        <p:txBody>
          <a:bodyPr wrap="square">
            <a:spAutoFit/>
          </a:bodyPr>
          <a:lstStyle/>
          <a:p>
            <a:pPr marL="342900" indent="-342900" algn="ctr">
              <a:spcBef>
                <a:spcPct val="50000"/>
              </a:spcBef>
            </a:pPr>
            <a:r>
              <a:rPr lang="en-GB" sz="2400">
                <a:latin typeface="+mn-lt"/>
              </a:rPr>
              <a:t>Follow the instructions in section C in </a:t>
            </a:r>
            <a:r>
              <a:rPr lang="en-GB" sz="2400" b="1">
                <a:latin typeface="+mn-lt"/>
              </a:rPr>
              <a:t>Worksheet 2A. </a:t>
            </a:r>
            <a:r>
              <a:rPr lang="en-GB" sz="2400">
                <a:latin typeface="+mn-lt"/>
              </a:rPr>
              <a:t>After completing your paragraph, reach an agreement in your groups and send one person from each group to write their names on the line on the whiteboard.  Make sure you can justify your decision. </a:t>
            </a:r>
            <a:endParaRPr lang="en-GB" sz="2400" b="1">
              <a:latin typeface="+mn-lt"/>
            </a:endParaRPr>
          </a:p>
        </p:txBody>
      </p:sp>
      <p:grpSp>
        <p:nvGrpSpPr>
          <p:cNvPr id="8" name="Group 7"/>
          <p:cNvGrpSpPr/>
          <p:nvPr/>
        </p:nvGrpSpPr>
        <p:grpSpPr>
          <a:xfrm>
            <a:off x="0" y="6161007"/>
            <a:ext cx="9144000" cy="620793"/>
            <a:chOff x="0" y="6107113"/>
            <a:chExt cx="9144000" cy="620793"/>
          </a:xfrm>
        </p:grpSpPr>
        <p:pic>
          <p:nvPicPr>
            <p:cNvPr id="9" name="Picture 2" descr="\\na-filer1\homedir$\kphelps\Desktop\UOY-Logo-Stacked-shield-Black 718px.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95838" y="6275617"/>
              <a:ext cx="1176804" cy="4522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57938" y="6299200"/>
              <a:ext cx="2519362"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userDrawn="1"/>
          </p:nvSpPr>
          <p:spPr>
            <a:xfrm>
              <a:off x="0" y="6107113"/>
              <a:ext cx="9144000" cy="71437"/>
            </a:xfrm>
            <a:prstGeom prst="rect">
              <a:avLst/>
            </a:prstGeom>
            <a:gradFill flip="none" rotWithShape="1">
              <a:gsLst>
                <a:gs pos="18000">
                  <a:srgbClr val="CC3333"/>
                </a:gs>
                <a:gs pos="5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1249</TotalTime>
  <Words>1004</Words>
  <Application>Microsoft Office PowerPoint</Application>
  <PresentationFormat>On-screen Show (4:3)</PresentationFormat>
  <Paragraphs>108</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Investigation 3: What was the impact of trade and migration on society in the 16th century</vt:lpstr>
      <vt:lpstr>Share your ideas about how this incident suggests trade and migration affected Tudor society.</vt:lpstr>
      <vt:lpstr>PowerPoint Presentation</vt:lpstr>
      <vt:lpstr>PowerPoint Presentation</vt:lpstr>
      <vt:lpstr>Investigation 3: What was the impact of trade and migration on society in the 16th century?</vt:lpstr>
      <vt:lpstr>PowerPoint Presentation</vt:lpstr>
      <vt:lpstr>The new draperies Described by one contemporary as  ‘outlandish commodities’</vt:lpstr>
      <vt:lpstr> Investigation 4: How far did migration change England’s textile trade? </vt:lpstr>
      <vt:lpstr>Summing up: How far did migration change England’s textile trade 1560-1600?  </vt:lpstr>
      <vt:lpstr>Investigation 5:  How far was England a nation of traders and migrants after 1560? </vt:lpstr>
      <vt:lpstr>Investigation 5:  How far was England a nation of traders and migrants after 1560? </vt:lpstr>
      <vt:lpstr>Plenary review:  Did trade and migration change England in the sixteenth century? </vt:lpstr>
      <vt:lpstr>What is the relationship between trade, migration and England?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Transatlantic Teachers Programme</dc:title>
  <dc:creator>Ben09</dc:creator>
  <cp:lastModifiedBy>Phelps, Kathryn</cp:lastModifiedBy>
  <cp:revision>86</cp:revision>
  <dcterms:created xsi:type="dcterms:W3CDTF">2006-08-16T00:00:00Z</dcterms:created>
  <dcterms:modified xsi:type="dcterms:W3CDTF">2016-08-24T16:50:24Z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32123</vt:lpwstr>
  </property>
  <property fmtid="{D5CDD505-2E9C-101B-9397-08002B2CF9AE}" pid="3" name="Objective-Id">
    <vt:lpwstr>A4337585</vt:lpwstr>
  </property>
  <property fmtid="{D5CDD505-2E9C-101B-9397-08002B2CF9AE}" pid="4" name="Objective-Title">
    <vt:lpwstr>Did trade and migration change- Lesson 2</vt:lpwstr>
  </property>
  <property fmtid="{D5CDD505-2E9C-101B-9397-08002B2CF9AE}" pid="5" name="Objective-Comment">
    <vt:lpwstr/>
  </property>
  <property fmtid="{D5CDD505-2E9C-101B-9397-08002B2CF9AE}" pid="6" name="Objective-CreationStamp">
    <vt:filetime>2016-08-15T10:41:26Z</vt:filetime>
  </property>
  <property fmtid="{D5CDD505-2E9C-101B-9397-08002B2CF9AE}" pid="7" name="Objective-IsApproved">
    <vt:bool>false</vt:bool>
  </property>
  <property fmtid="{D5CDD505-2E9C-101B-9397-08002B2CF9AE}" pid="8" name="Objective-IsPublished">
    <vt:bool>false</vt:bool>
  </property>
  <property fmtid="{D5CDD505-2E9C-101B-9397-08002B2CF9AE}" pid="9" name="Objective-DatePublished">
    <vt:lpwstr/>
  </property>
  <property fmtid="{D5CDD505-2E9C-101B-9397-08002B2CF9AE}" pid="10" name="Objective-ModificationStamp">
    <vt:filetime>2016-08-24T16:49:48Z</vt:filetime>
  </property>
  <property fmtid="{D5CDD505-2E9C-101B-9397-08002B2CF9AE}" pid="11" name="Objective-Owner">
    <vt:lpwstr>Kathryn Phelps</vt:lpwstr>
  </property>
  <property fmtid="{D5CDD505-2E9C-101B-9397-08002B2CF9AE}" pid="12" name="Objective-Path">
    <vt:lpwstr>File Plan:Education and Outreach:Online Education:Resources:England's Immigrants resources:Did trade and migration change:</vt:lpwstr>
  </property>
  <property fmtid="{D5CDD505-2E9C-101B-9397-08002B2CF9AE}" pid="13" name="Objective-Parent">
    <vt:lpwstr>Did trade and migration change</vt:lpwstr>
  </property>
  <property fmtid="{D5CDD505-2E9C-101B-9397-08002B2CF9AE}" pid="14" name="Objective-State">
    <vt:lpwstr>Being Edited</vt:lpwstr>
  </property>
  <property fmtid="{D5CDD505-2E9C-101B-9397-08002B2CF9AE}" pid="15" name="Objective-Version">
    <vt:lpwstr>1.1</vt:lpwstr>
  </property>
  <property fmtid="{D5CDD505-2E9C-101B-9397-08002B2CF9AE}" pid="16" name="Objective-VersionNumber">
    <vt:r8>2</vt:r8>
  </property>
  <property fmtid="{D5CDD505-2E9C-101B-9397-08002B2CF9AE}" pid="17" name="Objective-VersionComment">
    <vt:lpwstr/>
  </property>
  <property fmtid="{D5CDD505-2E9C-101B-9397-08002B2CF9AE}" pid="18" name="Objective-FileNumber">
    <vt:lpwstr>qA55723</vt:lpwstr>
  </property>
  <property fmtid="{D5CDD505-2E9C-101B-9397-08002B2CF9AE}" pid="19" name="Objective-Classification">
    <vt:lpwstr>[Inherited - none]</vt:lpwstr>
  </property>
  <property fmtid="{D5CDD505-2E9C-101B-9397-08002B2CF9AE}" pid="20" name="Objective-Caveats">
    <vt:lpwstr/>
  </property>
  <property fmtid="{D5CDD505-2E9C-101B-9397-08002B2CF9AE}" pid="21" name="Objective-Protective Marking [system]">
    <vt:lpwstr/>
  </property>
  <property fmtid="{D5CDD505-2E9C-101B-9397-08002B2CF9AE}" pid="22" name="Objective-Creators Organisation [system]">
    <vt:lpwstr>The National Archives</vt:lpwstr>
  </property>
  <property fmtid="{D5CDD505-2E9C-101B-9397-08002B2CF9AE}" pid="23" name="Objective-TNA Department [system]">
    <vt:lpwstr/>
  </property>
  <property fmtid="{D5CDD505-2E9C-101B-9397-08002B2CF9AE}" pid="24" name="Objective-Sensitive personal data [system]">
    <vt:lpwstr>No</vt:lpwstr>
  </property>
  <property fmtid="{D5CDD505-2E9C-101B-9397-08002B2CF9AE}" pid="25" name="Objective-Disclosed to the data subject [system]">
    <vt:lpwstr>No</vt:lpwstr>
  </property>
  <property fmtid="{D5CDD505-2E9C-101B-9397-08002B2CF9AE}" pid="26" name="Objective-If Yes identify reference [system]">
    <vt:lpwstr/>
  </property>
  <property fmtid="{D5CDD505-2E9C-101B-9397-08002B2CF9AE}" pid="27" name="Objective-Disclosable under FOI [system]">
    <vt:lpwstr>Not specified</vt:lpwstr>
  </property>
  <property fmtid="{D5CDD505-2E9C-101B-9397-08002B2CF9AE}" pid="28" name="Objective-FOI exemptions [system]">
    <vt:lpwstr/>
  </property>
  <property fmtid="{D5CDD505-2E9C-101B-9397-08002B2CF9AE}" pid="29" name="Objective-Intranet Content [system]">
    <vt:lpwstr/>
  </property>
</Properties>
</file>