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1"/>
  </p:notesMasterIdLst>
  <p:sldIdLst>
    <p:sldId id="256" r:id="rId2"/>
    <p:sldId id="637" r:id="rId3"/>
    <p:sldId id="260" r:id="rId4"/>
    <p:sldId id="265" r:id="rId5"/>
    <p:sldId id="266" r:id="rId6"/>
    <p:sldId id="267" r:id="rId7"/>
    <p:sldId id="702" r:id="rId8"/>
    <p:sldId id="731" r:id="rId9"/>
    <p:sldId id="703" r:id="rId10"/>
    <p:sldId id="704" r:id="rId11"/>
    <p:sldId id="705" r:id="rId12"/>
    <p:sldId id="706" r:id="rId13"/>
    <p:sldId id="724" r:id="rId14"/>
    <p:sldId id="707" r:id="rId15"/>
    <p:sldId id="708" r:id="rId16"/>
    <p:sldId id="709" r:id="rId17"/>
    <p:sldId id="710" r:id="rId18"/>
    <p:sldId id="725" r:id="rId19"/>
    <p:sldId id="711" r:id="rId20"/>
    <p:sldId id="712" r:id="rId21"/>
    <p:sldId id="713" r:id="rId22"/>
    <p:sldId id="714" r:id="rId23"/>
    <p:sldId id="726" r:id="rId24"/>
    <p:sldId id="658" r:id="rId25"/>
    <p:sldId id="660" r:id="rId26"/>
    <p:sldId id="661" r:id="rId27"/>
    <p:sldId id="659" r:id="rId28"/>
    <p:sldId id="670" r:id="rId29"/>
    <p:sldId id="718" r:id="rId30"/>
    <p:sldId id="719" r:id="rId31"/>
    <p:sldId id="646" r:id="rId32"/>
    <p:sldId id="715" r:id="rId33"/>
    <p:sldId id="698" r:id="rId34"/>
    <p:sldId id="721" r:id="rId35"/>
    <p:sldId id="671" r:id="rId36"/>
    <p:sldId id="676" r:id="rId37"/>
    <p:sldId id="677" r:id="rId38"/>
    <p:sldId id="678" r:id="rId39"/>
    <p:sldId id="599" r:id="rId40"/>
    <p:sldId id="396" r:id="rId41"/>
    <p:sldId id="357" r:id="rId42"/>
    <p:sldId id="371" r:id="rId43"/>
    <p:sldId id="401" r:id="rId44"/>
    <p:sldId id="580" r:id="rId45"/>
    <p:sldId id="583" r:id="rId46"/>
    <p:sldId id="727" r:id="rId47"/>
    <p:sldId id="728" r:id="rId48"/>
    <p:sldId id="672" r:id="rId49"/>
    <p:sldId id="281" r:id="rId50"/>
    <p:sldId id="679" r:id="rId51"/>
    <p:sldId id="663" r:id="rId52"/>
    <p:sldId id="680" r:id="rId53"/>
    <p:sldId id="717" r:id="rId54"/>
    <p:sldId id="288" r:id="rId55"/>
    <p:sldId id="682" r:id="rId56"/>
    <p:sldId id="289" r:id="rId57"/>
    <p:sldId id="723" r:id="rId58"/>
    <p:sldId id="290" r:id="rId59"/>
    <p:sldId id="314" r:id="rId60"/>
    <p:sldId id="694" r:id="rId61"/>
    <p:sldId id="695" r:id="rId62"/>
    <p:sldId id="689" r:id="rId63"/>
    <p:sldId id="690" r:id="rId64"/>
    <p:sldId id="581" r:id="rId65"/>
    <p:sldId id="696" r:id="rId66"/>
    <p:sldId id="729" r:id="rId67"/>
    <p:sldId id="730" r:id="rId68"/>
    <p:sldId id="603" r:id="rId69"/>
    <p:sldId id="693" r:id="rId70"/>
    <p:sldId id="575" r:id="rId71"/>
    <p:sldId id="538" r:id="rId72"/>
    <p:sldId id="547" r:id="rId73"/>
    <p:sldId id="443" r:id="rId74"/>
    <p:sldId id="697" r:id="rId75"/>
    <p:sldId id="732" r:id="rId76"/>
    <p:sldId id="734" r:id="rId77"/>
    <p:sldId id="733" r:id="rId78"/>
    <p:sldId id="604" r:id="rId79"/>
    <p:sldId id="610" r:id="rId80"/>
    <p:sldId id="400" r:id="rId81"/>
    <p:sldId id="387" r:id="rId82"/>
    <p:sldId id="590" r:id="rId83"/>
    <p:sldId id="611" r:id="rId84"/>
    <p:sldId id="272" r:id="rId85"/>
    <p:sldId id="285" r:id="rId86"/>
    <p:sldId id="606" r:id="rId87"/>
    <p:sldId id="324" r:id="rId88"/>
    <p:sldId id="403" r:id="rId89"/>
    <p:sldId id="615"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3B6762-D729-E144-654C-651A578FDC25}" name="Katrina Marsden2" initials="KM" userId="S::Katrina.Marsden2@ukhsa.gov.uk::3b2ec956-145c-4a04-bab6-26f865ac1b38" providerId="AD"/>
  <p188:author id="{27FFAEB3-8629-D040-3409-1E0A343E5AD4}" name="Rebecca Cordery" initials="RC" userId="S::Rebecca.Cordery@ukhsa.gov.uk::20d19e84-36f6-4e8c-a3c3-5c38f1a13736" providerId="AD"/>
  <p188:author id="{A9A01BBC-C29E-B3E8-CBD9-BC45D8166443}" name="Lesley McFarlane" initials="LM" userId="S::Lesley.McFarlane@ukhsa.gov.uk::3ff71c5c-cfbc-466f-818f-fdc24ec99b2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vid Green" initials="DG" lastIdx="6" clrIdx="0">
    <p:extLst>
      <p:ext uri="{19B8F6BF-5375-455C-9EA6-DF929625EA0E}">
        <p15:presenceInfo xmlns:p15="http://schemas.microsoft.com/office/powerpoint/2012/main" userId="S::David.Green@phe.gov.uk::379449a1-bd6d-44c5-b9fb-83589d5cdcf8" providerId="AD"/>
      </p:ext>
    </p:extLst>
  </p:cmAuthor>
  <p:cmAuthor id="2" name="Lesley McFarlane" initials="LM" lastIdx="75" clrIdx="1">
    <p:extLst>
      <p:ext uri="{19B8F6BF-5375-455C-9EA6-DF929625EA0E}">
        <p15:presenceInfo xmlns:p15="http://schemas.microsoft.com/office/powerpoint/2012/main" userId="S::Lesley.McFarlane@ukhsa.gov.uk::3ff71c5c-cfbc-466f-818f-fdc24ec99b27" providerId="AD"/>
      </p:ext>
    </p:extLst>
  </p:cmAuthor>
  <p:cmAuthor id="3" name="Vanessa Saliba" initials="VS" lastIdx="9" clrIdx="2">
    <p:extLst>
      <p:ext uri="{19B8F6BF-5375-455C-9EA6-DF929625EA0E}">
        <p15:presenceInfo xmlns:p15="http://schemas.microsoft.com/office/powerpoint/2012/main" userId="S::Vanessa.Saliba@ukhsa.gov.uk::a067d829-fb62-4f24-a0f6-ad915d9e21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AE3F97-3D0C-469D-8FAE-6835798AA04B}" v="28" dt="2026-04-02T10:15:45.8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72334" autoAdjust="0"/>
  </p:normalViewPr>
  <p:slideViewPr>
    <p:cSldViewPr snapToGrid="0">
      <p:cViewPr varScale="1">
        <p:scale>
          <a:sx n="61" d="100"/>
          <a:sy n="61" d="100"/>
        </p:scale>
        <p:origin x="1546" y="36"/>
      </p:cViewPr>
      <p:guideLst/>
    </p:cSldViewPr>
  </p:slideViewPr>
  <p:outlineViewPr>
    <p:cViewPr>
      <p:scale>
        <a:sx n="33" d="100"/>
        <a:sy n="33" d="100"/>
      </p:scale>
      <p:origin x="0" y="-82104"/>
    </p:cViewPr>
  </p:outlineViewPr>
  <p:notesTextViewPr>
    <p:cViewPr>
      <p:scale>
        <a:sx n="3" d="2"/>
        <a:sy n="3" d="2"/>
      </p:scale>
      <p:origin x="0" y="0"/>
    </p:cViewPr>
  </p:notesTextViewPr>
  <p:sorterViewPr>
    <p:cViewPr>
      <p:scale>
        <a:sx n="100" d="100"/>
        <a:sy n="100" d="100"/>
      </p:scale>
      <p:origin x="0" y="-39040"/>
    </p:cViewPr>
  </p:sorterViewPr>
  <p:notesViewPr>
    <p:cSldViewPr snapToGrid="0">
      <p:cViewPr varScale="1">
        <p:scale>
          <a:sx n="86" d="100"/>
          <a:sy n="86" d="100"/>
        </p:scale>
        <p:origin x="978"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98"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ata2.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image" Target="../media/image61.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svg"/><Relationship Id="rId2" Type="http://schemas.openxmlformats.org/officeDocument/2006/relationships/image" Target="../media/image50.svg"/><Relationship Id="rId16" Type="http://schemas.openxmlformats.org/officeDocument/2006/relationships/image" Target="../media/image64.svg"/><Relationship Id="rId1" Type="http://schemas.openxmlformats.org/officeDocument/2006/relationships/image" Target="../media/image49.png"/><Relationship Id="rId6" Type="http://schemas.openxmlformats.org/officeDocument/2006/relationships/image" Target="../media/image54.sv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 Id="rId14" Type="http://schemas.openxmlformats.org/officeDocument/2006/relationships/image" Target="../media/image6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rawing2.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image" Target="../media/image61.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svg"/><Relationship Id="rId2" Type="http://schemas.openxmlformats.org/officeDocument/2006/relationships/image" Target="../media/image50.svg"/><Relationship Id="rId16" Type="http://schemas.openxmlformats.org/officeDocument/2006/relationships/image" Target="../media/image64.svg"/><Relationship Id="rId1" Type="http://schemas.openxmlformats.org/officeDocument/2006/relationships/image" Target="../media/image49.png"/><Relationship Id="rId6" Type="http://schemas.openxmlformats.org/officeDocument/2006/relationships/image" Target="../media/image54.sv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 Id="rId1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6ED9DA-F359-4B1D-8BAE-74CB3612AE70}" type="doc">
      <dgm:prSet loTypeId="urn:microsoft.com/office/officeart/2008/layout/PictureAccentList" loCatId="list" qsTypeId="urn:microsoft.com/office/officeart/2005/8/quickstyle/simple1" qsCatId="simple" csTypeId="urn:microsoft.com/office/officeart/2005/8/colors/colorful5" csCatId="colorful" phldr="1"/>
      <dgm:spPr/>
      <dgm:t>
        <a:bodyPr/>
        <a:lstStyle/>
        <a:p>
          <a:endParaRPr lang="en-US"/>
        </a:p>
      </dgm:t>
    </dgm:pt>
    <dgm:pt modelId="{6FA305A5-071D-4B3C-B074-6C65F7E11A88}">
      <dgm:prSet/>
      <dgm:spPr/>
      <dgm:t>
        <a:bodyPr/>
        <a:lstStyle/>
        <a:p>
          <a:r>
            <a:rPr lang="en-US" b="1"/>
            <a:t>Facilitators</a:t>
          </a:r>
          <a:endParaRPr lang="en-US"/>
        </a:p>
      </dgm:t>
    </dgm:pt>
    <dgm:pt modelId="{76364907-80A5-4094-8262-64C0A13E74E8}" type="parTrans" cxnId="{14B33CBF-A21D-4781-9B07-C427A80F8E80}">
      <dgm:prSet/>
      <dgm:spPr/>
      <dgm:t>
        <a:bodyPr/>
        <a:lstStyle/>
        <a:p>
          <a:endParaRPr lang="en-US"/>
        </a:p>
      </dgm:t>
    </dgm:pt>
    <dgm:pt modelId="{CD2547E8-9F3F-42A3-89FB-EA31035D3A54}" type="sibTrans" cxnId="{14B33CBF-A21D-4781-9B07-C427A80F8E80}">
      <dgm:prSet/>
      <dgm:spPr/>
      <dgm:t>
        <a:bodyPr/>
        <a:lstStyle/>
        <a:p>
          <a:endParaRPr lang="en-US"/>
        </a:p>
      </dgm:t>
    </dgm:pt>
    <dgm:pt modelId="{DCD19597-7BD5-4566-9EAC-B114076D50B4}">
      <dgm:prSet custT="1"/>
      <dgm:spPr/>
      <dgm:t>
        <a:bodyPr/>
        <a:lstStyle/>
        <a:p>
          <a:r>
            <a:rPr lang="en-US" sz="1400"/>
            <a:t>Convenient, well-trusted access points</a:t>
          </a:r>
        </a:p>
      </dgm:t>
    </dgm:pt>
    <dgm:pt modelId="{9CEACB1D-B272-4EDF-A78E-6AA9A0A17F52}" type="parTrans" cxnId="{579F7046-ECB0-476C-BDC9-34BCF455ACD0}">
      <dgm:prSet/>
      <dgm:spPr/>
      <dgm:t>
        <a:bodyPr/>
        <a:lstStyle/>
        <a:p>
          <a:endParaRPr lang="en-US"/>
        </a:p>
      </dgm:t>
    </dgm:pt>
    <dgm:pt modelId="{BAFAB744-E68F-4FBC-A859-03DE1F31E6F9}" type="sibTrans" cxnId="{579F7046-ECB0-476C-BDC9-34BCF455ACD0}">
      <dgm:prSet/>
      <dgm:spPr/>
      <dgm:t>
        <a:bodyPr/>
        <a:lstStyle/>
        <a:p>
          <a:endParaRPr lang="en-US"/>
        </a:p>
      </dgm:t>
    </dgm:pt>
    <dgm:pt modelId="{FD34891A-52E6-48B3-B47E-86BC804C6764}">
      <dgm:prSet custT="1"/>
      <dgm:spPr/>
      <dgm:t>
        <a:bodyPr/>
        <a:lstStyle/>
        <a:p>
          <a:r>
            <a:rPr lang="en-US" sz="1400"/>
            <a:t>Discussing concerns with a trusted professional</a:t>
          </a:r>
        </a:p>
      </dgm:t>
    </dgm:pt>
    <dgm:pt modelId="{469B170D-777D-41BB-9061-04AA7F46881A}" type="parTrans" cxnId="{055B33AB-D15A-405E-9966-76C646DBE88D}">
      <dgm:prSet/>
      <dgm:spPr/>
      <dgm:t>
        <a:bodyPr/>
        <a:lstStyle/>
        <a:p>
          <a:endParaRPr lang="en-US"/>
        </a:p>
      </dgm:t>
    </dgm:pt>
    <dgm:pt modelId="{0D026903-CD05-4690-B5CA-AB87039CDA93}" type="sibTrans" cxnId="{055B33AB-D15A-405E-9966-76C646DBE88D}">
      <dgm:prSet/>
      <dgm:spPr/>
      <dgm:t>
        <a:bodyPr/>
        <a:lstStyle/>
        <a:p>
          <a:endParaRPr lang="en-US"/>
        </a:p>
      </dgm:t>
    </dgm:pt>
    <dgm:pt modelId="{B5C41765-F38C-4F15-9215-2A5F3D6DCB8C}">
      <dgm:prSet custT="1"/>
      <dgm:spPr/>
      <dgm:t>
        <a:bodyPr/>
        <a:lstStyle/>
        <a:p>
          <a:r>
            <a:rPr lang="en-US" sz="1400"/>
            <a:t>Tailored information for specific populations</a:t>
          </a:r>
        </a:p>
      </dgm:t>
    </dgm:pt>
    <dgm:pt modelId="{210B7E72-A19E-4920-A3F2-71F353AFB01E}" type="parTrans" cxnId="{71DD5BE3-8DBE-4A23-AF72-FF4693253FE4}">
      <dgm:prSet/>
      <dgm:spPr/>
      <dgm:t>
        <a:bodyPr/>
        <a:lstStyle/>
        <a:p>
          <a:endParaRPr lang="en-US"/>
        </a:p>
      </dgm:t>
    </dgm:pt>
    <dgm:pt modelId="{2DF32003-A9C6-494A-ADE1-8CBFBA3BD22E}" type="sibTrans" cxnId="{71DD5BE3-8DBE-4A23-AF72-FF4693253FE4}">
      <dgm:prSet/>
      <dgm:spPr/>
      <dgm:t>
        <a:bodyPr/>
        <a:lstStyle/>
        <a:p>
          <a:endParaRPr lang="en-US"/>
        </a:p>
      </dgm:t>
    </dgm:pt>
    <dgm:pt modelId="{A8655538-7DA0-482D-ADCA-15655D7F9FA2}">
      <dgm:prSet custT="1"/>
      <dgm:spPr/>
      <dgm:t>
        <a:bodyPr/>
        <a:lstStyle/>
        <a:p>
          <a:r>
            <a:rPr lang="en-GB" sz="1400" b="0"/>
            <a:t>Social and interpersonal influences</a:t>
          </a:r>
          <a:endParaRPr lang="en-US" sz="1400" b="0"/>
        </a:p>
      </dgm:t>
    </dgm:pt>
    <dgm:pt modelId="{2C6CB906-0C65-4F5E-86B2-3DB8B2A06774}" type="parTrans" cxnId="{8F5AFC07-A66D-49B3-BA68-2D075674AF8D}">
      <dgm:prSet/>
      <dgm:spPr/>
      <dgm:t>
        <a:bodyPr/>
        <a:lstStyle/>
        <a:p>
          <a:endParaRPr lang="en-US"/>
        </a:p>
      </dgm:t>
    </dgm:pt>
    <dgm:pt modelId="{0411296F-56AB-42B6-8E02-C39BF91021C3}" type="sibTrans" cxnId="{8F5AFC07-A66D-49B3-BA68-2D075674AF8D}">
      <dgm:prSet/>
      <dgm:spPr/>
      <dgm:t>
        <a:bodyPr/>
        <a:lstStyle/>
        <a:p>
          <a:endParaRPr lang="en-US"/>
        </a:p>
      </dgm:t>
    </dgm:pt>
    <dgm:pt modelId="{1077B098-273A-4164-BCE3-B83C287D4271}">
      <dgm:prSet/>
      <dgm:spPr/>
      <dgm:t>
        <a:bodyPr/>
        <a:lstStyle/>
        <a:p>
          <a:r>
            <a:rPr lang="en-US"/>
            <a:t>Direct recommendation by a trusted professional</a:t>
          </a:r>
        </a:p>
      </dgm:t>
    </dgm:pt>
    <dgm:pt modelId="{2FA82E87-293B-443B-AF07-CD0019F9CE8F}" type="parTrans" cxnId="{CB8FDEBC-C671-45E4-928F-DC3CDC4A8915}">
      <dgm:prSet/>
      <dgm:spPr/>
      <dgm:t>
        <a:bodyPr/>
        <a:lstStyle/>
        <a:p>
          <a:endParaRPr lang="en-US"/>
        </a:p>
      </dgm:t>
    </dgm:pt>
    <dgm:pt modelId="{611E3C8B-9DE1-49EC-BF9B-C2E8C9183EC5}" type="sibTrans" cxnId="{CB8FDEBC-C671-45E4-928F-DC3CDC4A8915}">
      <dgm:prSet/>
      <dgm:spPr/>
      <dgm:t>
        <a:bodyPr/>
        <a:lstStyle/>
        <a:p>
          <a:endParaRPr lang="en-US"/>
        </a:p>
      </dgm:t>
    </dgm:pt>
    <dgm:pt modelId="{1F672F10-11B0-471C-B98A-92117503F3FF}">
      <dgm:prSet/>
      <dgm:spPr/>
      <dgm:t>
        <a:bodyPr/>
        <a:lstStyle/>
        <a:p>
          <a:r>
            <a:rPr lang="en-US"/>
            <a:t>Localised and collaborative approaches</a:t>
          </a:r>
        </a:p>
      </dgm:t>
    </dgm:pt>
    <dgm:pt modelId="{8E2B28B0-E401-45C2-A5DD-880CCC11D46D}" type="parTrans" cxnId="{5168A3EC-B776-47CF-949C-16E1CF1675BE}">
      <dgm:prSet/>
      <dgm:spPr/>
      <dgm:t>
        <a:bodyPr/>
        <a:lstStyle/>
        <a:p>
          <a:endParaRPr lang="en-US"/>
        </a:p>
      </dgm:t>
    </dgm:pt>
    <dgm:pt modelId="{775B48D8-9C5E-4D24-9B9D-49DF06B7B76D}" type="sibTrans" cxnId="{5168A3EC-B776-47CF-949C-16E1CF1675BE}">
      <dgm:prSet/>
      <dgm:spPr/>
      <dgm:t>
        <a:bodyPr/>
        <a:lstStyle/>
        <a:p>
          <a:endParaRPr lang="en-US"/>
        </a:p>
      </dgm:t>
    </dgm:pt>
    <dgm:pt modelId="{67DC9D6E-B64F-40CE-B83D-A5740B79B845}" type="pres">
      <dgm:prSet presAssocID="{AD6ED9DA-F359-4B1D-8BAE-74CB3612AE70}" presName="layout" presStyleCnt="0">
        <dgm:presLayoutVars>
          <dgm:chMax/>
          <dgm:chPref/>
          <dgm:dir/>
          <dgm:animOne val="branch"/>
          <dgm:animLvl val="lvl"/>
          <dgm:resizeHandles/>
        </dgm:presLayoutVars>
      </dgm:prSet>
      <dgm:spPr/>
    </dgm:pt>
    <dgm:pt modelId="{D4CDB3F8-E7CC-4386-8D84-EC9AD81FC52F}" type="pres">
      <dgm:prSet presAssocID="{6FA305A5-071D-4B3C-B074-6C65F7E11A88}" presName="root" presStyleCnt="0">
        <dgm:presLayoutVars>
          <dgm:chMax/>
          <dgm:chPref val="4"/>
        </dgm:presLayoutVars>
      </dgm:prSet>
      <dgm:spPr/>
    </dgm:pt>
    <dgm:pt modelId="{69FD0635-A340-41C9-9FE7-7B68F84113CA}" type="pres">
      <dgm:prSet presAssocID="{6FA305A5-071D-4B3C-B074-6C65F7E11A88}" presName="rootComposite" presStyleCnt="0">
        <dgm:presLayoutVars/>
      </dgm:prSet>
      <dgm:spPr/>
    </dgm:pt>
    <dgm:pt modelId="{A3CF3606-CC9E-4AD5-BA10-3154AA3131A6}" type="pres">
      <dgm:prSet presAssocID="{6FA305A5-071D-4B3C-B074-6C65F7E11A88}" presName="rootText" presStyleLbl="node0" presStyleIdx="0" presStyleCnt="1">
        <dgm:presLayoutVars>
          <dgm:chMax/>
          <dgm:chPref val="4"/>
        </dgm:presLayoutVars>
      </dgm:prSet>
      <dgm:spPr/>
    </dgm:pt>
    <dgm:pt modelId="{F2C9DC0F-2515-401F-857B-A1BA4D180EB6}" type="pres">
      <dgm:prSet presAssocID="{6FA305A5-071D-4B3C-B074-6C65F7E11A88}" presName="childShape" presStyleCnt="0">
        <dgm:presLayoutVars>
          <dgm:chMax val="0"/>
          <dgm:chPref val="0"/>
        </dgm:presLayoutVars>
      </dgm:prSet>
      <dgm:spPr/>
    </dgm:pt>
    <dgm:pt modelId="{B480B2D8-A16F-4632-B730-56E37D92B8E8}" type="pres">
      <dgm:prSet presAssocID="{DCD19597-7BD5-4566-9EAC-B114076D50B4}" presName="childComposite" presStyleCnt="0">
        <dgm:presLayoutVars>
          <dgm:chMax val="0"/>
          <dgm:chPref val="0"/>
        </dgm:presLayoutVars>
      </dgm:prSet>
      <dgm:spPr/>
    </dgm:pt>
    <dgm:pt modelId="{DF238BED-5020-4EFD-AB15-0969260BF52B}" type="pres">
      <dgm:prSet presAssocID="{DCD19597-7BD5-4566-9EAC-B114076D50B4}" presName="Image" presStyleLbl="node1" presStyleIdx="0" presStyleCnt="6"/>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ospital with solid fill"/>
        </a:ext>
      </dgm:extLst>
    </dgm:pt>
    <dgm:pt modelId="{B49D0D07-26D2-4281-9F06-1565666CDE3B}" type="pres">
      <dgm:prSet presAssocID="{DCD19597-7BD5-4566-9EAC-B114076D50B4}" presName="childText" presStyleLbl="lnNode1" presStyleIdx="0" presStyleCnt="6">
        <dgm:presLayoutVars>
          <dgm:chMax val="0"/>
          <dgm:chPref val="0"/>
          <dgm:bulletEnabled val="1"/>
        </dgm:presLayoutVars>
      </dgm:prSet>
      <dgm:spPr/>
    </dgm:pt>
    <dgm:pt modelId="{0D05BB8E-5C0E-4C69-83D9-DCDB27F6C7E9}" type="pres">
      <dgm:prSet presAssocID="{FD34891A-52E6-48B3-B47E-86BC804C6764}" presName="childComposite" presStyleCnt="0">
        <dgm:presLayoutVars>
          <dgm:chMax val="0"/>
          <dgm:chPref val="0"/>
        </dgm:presLayoutVars>
      </dgm:prSet>
      <dgm:spPr/>
    </dgm:pt>
    <dgm:pt modelId="{C791471A-29DA-4608-B29D-DBA9973099D5}" type="pres">
      <dgm:prSet presAssocID="{FD34891A-52E6-48B3-B47E-86BC804C6764}" presName="Image"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at with solid fill"/>
        </a:ext>
      </dgm:extLst>
    </dgm:pt>
    <dgm:pt modelId="{8E770BA1-BB29-42FA-9621-F3124C757103}" type="pres">
      <dgm:prSet presAssocID="{FD34891A-52E6-48B3-B47E-86BC804C6764}" presName="childText" presStyleLbl="lnNode1" presStyleIdx="1" presStyleCnt="6">
        <dgm:presLayoutVars>
          <dgm:chMax val="0"/>
          <dgm:chPref val="0"/>
          <dgm:bulletEnabled val="1"/>
        </dgm:presLayoutVars>
      </dgm:prSet>
      <dgm:spPr/>
    </dgm:pt>
    <dgm:pt modelId="{ACD321E6-679D-4EE6-BEB6-433C25F2EA38}" type="pres">
      <dgm:prSet presAssocID="{B5C41765-F38C-4F15-9215-2A5F3D6DCB8C}" presName="childComposite" presStyleCnt="0">
        <dgm:presLayoutVars>
          <dgm:chMax val="0"/>
          <dgm:chPref val="0"/>
        </dgm:presLayoutVars>
      </dgm:prSet>
      <dgm:spPr/>
    </dgm:pt>
    <dgm:pt modelId="{63EC612C-50EA-44C2-94C5-958AE05DCEC3}" type="pres">
      <dgm:prSet presAssocID="{B5C41765-F38C-4F15-9215-2A5F3D6DCB8C}" presName="Image" presStyleLbl="node1" presStyleIdx="2" presStyleCnt="6"/>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Newspaper with solid fill"/>
        </a:ext>
      </dgm:extLst>
    </dgm:pt>
    <dgm:pt modelId="{8BCFCDC4-B3AC-4EBE-B58F-2F8C2A9D0033}" type="pres">
      <dgm:prSet presAssocID="{B5C41765-F38C-4F15-9215-2A5F3D6DCB8C}" presName="childText" presStyleLbl="lnNode1" presStyleIdx="2" presStyleCnt="6">
        <dgm:presLayoutVars>
          <dgm:chMax val="0"/>
          <dgm:chPref val="0"/>
          <dgm:bulletEnabled val="1"/>
        </dgm:presLayoutVars>
      </dgm:prSet>
      <dgm:spPr/>
    </dgm:pt>
    <dgm:pt modelId="{C2C8BCF7-73C3-4D5C-B341-2768BC2DA31B}" type="pres">
      <dgm:prSet presAssocID="{A8655538-7DA0-482D-ADCA-15655D7F9FA2}" presName="childComposite" presStyleCnt="0">
        <dgm:presLayoutVars>
          <dgm:chMax val="0"/>
          <dgm:chPref val="0"/>
        </dgm:presLayoutVars>
      </dgm:prSet>
      <dgm:spPr/>
    </dgm:pt>
    <dgm:pt modelId="{5A1D5523-4522-4B6E-845E-0AD33EDBE2DD}" type="pres">
      <dgm:prSet presAssocID="{A8655538-7DA0-482D-ADCA-15655D7F9FA2}" presName="Image"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onnections with solid fill"/>
        </a:ext>
      </dgm:extLst>
    </dgm:pt>
    <dgm:pt modelId="{E0D1E8EF-1ED3-4348-A52E-57487DAEFB47}" type="pres">
      <dgm:prSet presAssocID="{A8655538-7DA0-482D-ADCA-15655D7F9FA2}" presName="childText" presStyleLbl="lnNode1" presStyleIdx="3" presStyleCnt="6">
        <dgm:presLayoutVars>
          <dgm:chMax val="0"/>
          <dgm:chPref val="0"/>
          <dgm:bulletEnabled val="1"/>
        </dgm:presLayoutVars>
      </dgm:prSet>
      <dgm:spPr/>
    </dgm:pt>
    <dgm:pt modelId="{D3A2585F-A5AD-4819-A57F-011B528F089F}" type="pres">
      <dgm:prSet presAssocID="{1077B098-273A-4164-BCE3-B83C287D4271}" presName="childComposite" presStyleCnt="0">
        <dgm:presLayoutVars>
          <dgm:chMax val="0"/>
          <dgm:chPref val="0"/>
        </dgm:presLayoutVars>
      </dgm:prSet>
      <dgm:spPr/>
    </dgm:pt>
    <dgm:pt modelId="{315FB3B0-6875-4620-AAA6-3856DCCDDA50}" type="pres">
      <dgm:prSet presAssocID="{1077B098-273A-4164-BCE3-B83C287D4271}" presName="Image"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Target Audience with solid fill"/>
        </a:ext>
      </dgm:extLst>
    </dgm:pt>
    <dgm:pt modelId="{48212F65-D8A9-4B86-98B8-10226AE96387}" type="pres">
      <dgm:prSet presAssocID="{1077B098-273A-4164-BCE3-B83C287D4271}" presName="childText" presStyleLbl="lnNode1" presStyleIdx="4" presStyleCnt="6">
        <dgm:presLayoutVars>
          <dgm:chMax val="0"/>
          <dgm:chPref val="0"/>
          <dgm:bulletEnabled val="1"/>
        </dgm:presLayoutVars>
      </dgm:prSet>
      <dgm:spPr/>
    </dgm:pt>
    <dgm:pt modelId="{EF0A4AAC-9DB8-4BF7-B80E-8AACAB3A57AD}" type="pres">
      <dgm:prSet presAssocID="{1F672F10-11B0-471C-B98A-92117503F3FF}" presName="childComposite" presStyleCnt="0">
        <dgm:presLayoutVars>
          <dgm:chMax val="0"/>
          <dgm:chPref val="0"/>
        </dgm:presLayoutVars>
      </dgm:prSet>
      <dgm:spPr/>
    </dgm:pt>
    <dgm:pt modelId="{B02CCB6A-DBD5-4765-82B1-0C602E7DAC62}" type="pres">
      <dgm:prSet presAssocID="{1F672F10-11B0-471C-B98A-92117503F3FF}" presName="Image"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Neighbourhood with solid fill"/>
        </a:ext>
      </dgm:extLst>
    </dgm:pt>
    <dgm:pt modelId="{DBD0C88C-F53F-4D5A-A3AB-EC8E757B02D5}" type="pres">
      <dgm:prSet presAssocID="{1F672F10-11B0-471C-B98A-92117503F3FF}" presName="childText" presStyleLbl="lnNode1" presStyleIdx="5" presStyleCnt="6">
        <dgm:presLayoutVars>
          <dgm:chMax val="0"/>
          <dgm:chPref val="0"/>
          <dgm:bulletEnabled val="1"/>
        </dgm:presLayoutVars>
      </dgm:prSet>
      <dgm:spPr/>
    </dgm:pt>
  </dgm:ptLst>
  <dgm:cxnLst>
    <dgm:cxn modelId="{C0543904-5A62-4E17-ADC2-E8198D4E34D9}" type="presOf" srcId="{1F672F10-11B0-471C-B98A-92117503F3FF}" destId="{DBD0C88C-F53F-4D5A-A3AB-EC8E757B02D5}" srcOrd="0" destOrd="0" presId="urn:microsoft.com/office/officeart/2008/layout/PictureAccentList"/>
    <dgm:cxn modelId="{8F5AFC07-A66D-49B3-BA68-2D075674AF8D}" srcId="{6FA305A5-071D-4B3C-B074-6C65F7E11A88}" destId="{A8655538-7DA0-482D-ADCA-15655D7F9FA2}" srcOrd="3" destOrd="0" parTransId="{2C6CB906-0C65-4F5E-86B2-3DB8B2A06774}" sibTransId="{0411296F-56AB-42B6-8E02-C39BF91021C3}"/>
    <dgm:cxn modelId="{011A361B-A238-48C3-85F9-4C25D2D8AA12}" type="presOf" srcId="{1077B098-273A-4164-BCE3-B83C287D4271}" destId="{48212F65-D8A9-4B86-98B8-10226AE96387}" srcOrd="0" destOrd="0" presId="urn:microsoft.com/office/officeart/2008/layout/PictureAccentList"/>
    <dgm:cxn modelId="{FC950B39-5024-4BBC-8EB0-75893952927F}" type="presOf" srcId="{DCD19597-7BD5-4566-9EAC-B114076D50B4}" destId="{B49D0D07-26D2-4281-9F06-1565666CDE3B}" srcOrd="0" destOrd="0" presId="urn:microsoft.com/office/officeart/2008/layout/PictureAccentList"/>
    <dgm:cxn modelId="{13C0B064-0551-4D1F-AB2B-E40F9119C456}" type="presOf" srcId="{6FA305A5-071D-4B3C-B074-6C65F7E11A88}" destId="{A3CF3606-CC9E-4AD5-BA10-3154AA3131A6}" srcOrd="0" destOrd="0" presId="urn:microsoft.com/office/officeart/2008/layout/PictureAccentList"/>
    <dgm:cxn modelId="{579F7046-ECB0-476C-BDC9-34BCF455ACD0}" srcId="{6FA305A5-071D-4B3C-B074-6C65F7E11A88}" destId="{DCD19597-7BD5-4566-9EAC-B114076D50B4}" srcOrd="0" destOrd="0" parTransId="{9CEACB1D-B272-4EDF-A78E-6AA9A0A17F52}" sibTransId="{BAFAB744-E68F-4FBC-A859-03DE1F31E6F9}"/>
    <dgm:cxn modelId="{AFB65B72-379C-42BB-A26F-1448622CDB5C}" type="presOf" srcId="{A8655538-7DA0-482D-ADCA-15655D7F9FA2}" destId="{E0D1E8EF-1ED3-4348-A52E-57487DAEFB47}" srcOrd="0" destOrd="0" presId="urn:microsoft.com/office/officeart/2008/layout/PictureAccentList"/>
    <dgm:cxn modelId="{6807899C-6966-40F6-B593-B63B06118DD9}" type="presOf" srcId="{B5C41765-F38C-4F15-9215-2A5F3D6DCB8C}" destId="{8BCFCDC4-B3AC-4EBE-B58F-2F8C2A9D0033}" srcOrd="0" destOrd="0" presId="urn:microsoft.com/office/officeart/2008/layout/PictureAccentList"/>
    <dgm:cxn modelId="{055B33AB-D15A-405E-9966-76C646DBE88D}" srcId="{6FA305A5-071D-4B3C-B074-6C65F7E11A88}" destId="{FD34891A-52E6-48B3-B47E-86BC804C6764}" srcOrd="1" destOrd="0" parTransId="{469B170D-777D-41BB-9061-04AA7F46881A}" sibTransId="{0D026903-CD05-4690-B5CA-AB87039CDA93}"/>
    <dgm:cxn modelId="{343134BA-6691-4D05-AFA7-89215CAB0E51}" type="presOf" srcId="{FD34891A-52E6-48B3-B47E-86BC804C6764}" destId="{8E770BA1-BB29-42FA-9621-F3124C757103}" srcOrd="0" destOrd="0" presId="urn:microsoft.com/office/officeart/2008/layout/PictureAccentList"/>
    <dgm:cxn modelId="{CB8FDEBC-C671-45E4-928F-DC3CDC4A8915}" srcId="{6FA305A5-071D-4B3C-B074-6C65F7E11A88}" destId="{1077B098-273A-4164-BCE3-B83C287D4271}" srcOrd="4" destOrd="0" parTransId="{2FA82E87-293B-443B-AF07-CD0019F9CE8F}" sibTransId="{611E3C8B-9DE1-49EC-BF9B-C2E8C9183EC5}"/>
    <dgm:cxn modelId="{14B33CBF-A21D-4781-9B07-C427A80F8E80}" srcId="{AD6ED9DA-F359-4B1D-8BAE-74CB3612AE70}" destId="{6FA305A5-071D-4B3C-B074-6C65F7E11A88}" srcOrd="0" destOrd="0" parTransId="{76364907-80A5-4094-8262-64C0A13E74E8}" sibTransId="{CD2547E8-9F3F-42A3-89FB-EA31035D3A54}"/>
    <dgm:cxn modelId="{71DD5BE3-8DBE-4A23-AF72-FF4693253FE4}" srcId="{6FA305A5-071D-4B3C-B074-6C65F7E11A88}" destId="{B5C41765-F38C-4F15-9215-2A5F3D6DCB8C}" srcOrd="2" destOrd="0" parTransId="{210B7E72-A19E-4920-A3F2-71F353AFB01E}" sibTransId="{2DF32003-A9C6-494A-ADE1-8CBFBA3BD22E}"/>
    <dgm:cxn modelId="{5168A3EC-B776-47CF-949C-16E1CF1675BE}" srcId="{6FA305A5-071D-4B3C-B074-6C65F7E11A88}" destId="{1F672F10-11B0-471C-B98A-92117503F3FF}" srcOrd="5" destOrd="0" parTransId="{8E2B28B0-E401-45C2-A5DD-880CCC11D46D}" sibTransId="{775B48D8-9C5E-4D24-9B9D-49DF06B7B76D}"/>
    <dgm:cxn modelId="{EBE7EBF2-4EE3-45DB-8192-FBBDACF21273}" type="presOf" srcId="{AD6ED9DA-F359-4B1D-8BAE-74CB3612AE70}" destId="{67DC9D6E-B64F-40CE-B83D-A5740B79B845}" srcOrd="0" destOrd="0" presId="urn:microsoft.com/office/officeart/2008/layout/PictureAccentList"/>
    <dgm:cxn modelId="{99A7274F-C9B4-4E10-9277-11BEA4CB3A1C}" type="presParOf" srcId="{67DC9D6E-B64F-40CE-B83D-A5740B79B845}" destId="{D4CDB3F8-E7CC-4386-8D84-EC9AD81FC52F}" srcOrd="0" destOrd="0" presId="urn:microsoft.com/office/officeart/2008/layout/PictureAccentList"/>
    <dgm:cxn modelId="{A2368F37-6B48-4CE6-AC84-B58DD1AB16B1}" type="presParOf" srcId="{D4CDB3F8-E7CC-4386-8D84-EC9AD81FC52F}" destId="{69FD0635-A340-41C9-9FE7-7B68F84113CA}" srcOrd="0" destOrd="0" presId="urn:microsoft.com/office/officeart/2008/layout/PictureAccentList"/>
    <dgm:cxn modelId="{FB71E03C-BF63-4B9D-B172-336E2FE0B584}" type="presParOf" srcId="{69FD0635-A340-41C9-9FE7-7B68F84113CA}" destId="{A3CF3606-CC9E-4AD5-BA10-3154AA3131A6}" srcOrd="0" destOrd="0" presId="urn:microsoft.com/office/officeart/2008/layout/PictureAccentList"/>
    <dgm:cxn modelId="{5AFC9777-586F-4BE2-B9D9-3A64FF3CAC42}" type="presParOf" srcId="{D4CDB3F8-E7CC-4386-8D84-EC9AD81FC52F}" destId="{F2C9DC0F-2515-401F-857B-A1BA4D180EB6}" srcOrd="1" destOrd="0" presId="urn:microsoft.com/office/officeart/2008/layout/PictureAccentList"/>
    <dgm:cxn modelId="{1DC565C3-D6DA-4552-8116-3D8EFCF9BA26}" type="presParOf" srcId="{F2C9DC0F-2515-401F-857B-A1BA4D180EB6}" destId="{B480B2D8-A16F-4632-B730-56E37D92B8E8}" srcOrd="0" destOrd="0" presId="urn:microsoft.com/office/officeart/2008/layout/PictureAccentList"/>
    <dgm:cxn modelId="{1DB128B7-1BA8-4CDD-89F1-D52125C472A5}" type="presParOf" srcId="{B480B2D8-A16F-4632-B730-56E37D92B8E8}" destId="{DF238BED-5020-4EFD-AB15-0969260BF52B}" srcOrd="0" destOrd="0" presId="urn:microsoft.com/office/officeart/2008/layout/PictureAccentList"/>
    <dgm:cxn modelId="{9D02BC8D-E994-4F86-8C16-F65113B74890}" type="presParOf" srcId="{B480B2D8-A16F-4632-B730-56E37D92B8E8}" destId="{B49D0D07-26D2-4281-9F06-1565666CDE3B}" srcOrd="1" destOrd="0" presId="urn:microsoft.com/office/officeart/2008/layout/PictureAccentList"/>
    <dgm:cxn modelId="{2A3B1C75-FC3A-4467-948A-078AF49847B3}" type="presParOf" srcId="{F2C9DC0F-2515-401F-857B-A1BA4D180EB6}" destId="{0D05BB8E-5C0E-4C69-83D9-DCDB27F6C7E9}" srcOrd="1" destOrd="0" presId="urn:microsoft.com/office/officeart/2008/layout/PictureAccentList"/>
    <dgm:cxn modelId="{A90F7D32-3818-49CC-A066-BD98FCBBC273}" type="presParOf" srcId="{0D05BB8E-5C0E-4C69-83D9-DCDB27F6C7E9}" destId="{C791471A-29DA-4608-B29D-DBA9973099D5}" srcOrd="0" destOrd="0" presId="urn:microsoft.com/office/officeart/2008/layout/PictureAccentList"/>
    <dgm:cxn modelId="{A6AC54FA-747A-4B38-9B1F-625C2722337A}" type="presParOf" srcId="{0D05BB8E-5C0E-4C69-83D9-DCDB27F6C7E9}" destId="{8E770BA1-BB29-42FA-9621-F3124C757103}" srcOrd="1" destOrd="0" presId="urn:microsoft.com/office/officeart/2008/layout/PictureAccentList"/>
    <dgm:cxn modelId="{51A704EF-534C-429C-8EDC-3094504297BF}" type="presParOf" srcId="{F2C9DC0F-2515-401F-857B-A1BA4D180EB6}" destId="{ACD321E6-679D-4EE6-BEB6-433C25F2EA38}" srcOrd="2" destOrd="0" presId="urn:microsoft.com/office/officeart/2008/layout/PictureAccentList"/>
    <dgm:cxn modelId="{09C135C3-1853-4032-929D-7F58D7DF30C4}" type="presParOf" srcId="{ACD321E6-679D-4EE6-BEB6-433C25F2EA38}" destId="{63EC612C-50EA-44C2-94C5-958AE05DCEC3}" srcOrd="0" destOrd="0" presId="urn:microsoft.com/office/officeart/2008/layout/PictureAccentList"/>
    <dgm:cxn modelId="{DE5FEAF5-C395-4DC6-AED3-2BEF4DF264F6}" type="presParOf" srcId="{ACD321E6-679D-4EE6-BEB6-433C25F2EA38}" destId="{8BCFCDC4-B3AC-4EBE-B58F-2F8C2A9D0033}" srcOrd="1" destOrd="0" presId="urn:microsoft.com/office/officeart/2008/layout/PictureAccentList"/>
    <dgm:cxn modelId="{B2159D46-B2DF-433B-8E78-2256AA3A72F3}" type="presParOf" srcId="{F2C9DC0F-2515-401F-857B-A1BA4D180EB6}" destId="{C2C8BCF7-73C3-4D5C-B341-2768BC2DA31B}" srcOrd="3" destOrd="0" presId="urn:microsoft.com/office/officeart/2008/layout/PictureAccentList"/>
    <dgm:cxn modelId="{C0E9E27F-59C9-452D-A156-564904BF6E76}" type="presParOf" srcId="{C2C8BCF7-73C3-4D5C-B341-2768BC2DA31B}" destId="{5A1D5523-4522-4B6E-845E-0AD33EDBE2DD}" srcOrd="0" destOrd="0" presId="urn:microsoft.com/office/officeart/2008/layout/PictureAccentList"/>
    <dgm:cxn modelId="{C2091125-D8EE-4204-A672-92A009F4D84D}" type="presParOf" srcId="{C2C8BCF7-73C3-4D5C-B341-2768BC2DA31B}" destId="{E0D1E8EF-1ED3-4348-A52E-57487DAEFB47}" srcOrd="1" destOrd="0" presId="urn:microsoft.com/office/officeart/2008/layout/PictureAccentList"/>
    <dgm:cxn modelId="{148D96AD-9867-4FE4-BB79-B24B2456AC33}" type="presParOf" srcId="{F2C9DC0F-2515-401F-857B-A1BA4D180EB6}" destId="{D3A2585F-A5AD-4819-A57F-011B528F089F}" srcOrd="4" destOrd="0" presId="urn:microsoft.com/office/officeart/2008/layout/PictureAccentList"/>
    <dgm:cxn modelId="{2F22A29F-5829-4AF1-BFA0-D7996E409813}" type="presParOf" srcId="{D3A2585F-A5AD-4819-A57F-011B528F089F}" destId="{315FB3B0-6875-4620-AAA6-3856DCCDDA50}" srcOrd="0" destOrd="0" presId="urn:microsoft.com/office/officeart/2008/layout/PictureAccentList"/>
    <dgm:cxn modelId="{E8E64A6B-3BC5-405A-8ABC-667814A7C0FE}" type="presParOf" srcId="{D3A2585F-A5AD-4819-A57F-011B528F089F}" destId="{48212F65-D8A9-4B86-98B8-10226AE96387}" srcOrd="1" destOrd="0" presId="urn:microsoft.com/office/officeart/2008/layout/PictureAccentList"/>
    <dgm:cxn modelId="{4F7D8AA5-7389-46A5-8DDC-F436C44ADF0F}" type="presParOf" srcId="{F2C9DC0F-2515-401F-857B-A1BA4D180EB6}" destId="{EF0A4AAC-9DB8-4BF7-B80E-8AACAB3A57AD}" srcOrd="5" destOrd="0" presId="urn:microsoft.com/office/officeart/2008/layout/PictureAccentList"/>
    <dgm:cxn modelId="{014C238F-2568-4C91-86DC-17423464BB7A}" type="presParOf" srcId="{EF0A4AAC-9DB8-4BF7-B80E-8AACAB3A57AD}" destId="{B02CCB6A-DBD5-4765-82B1-0C602E7DAC62}" srcOrd="0" destOrd="0" presId="urn:microsoft.com/office/officeart/2008/layout/PictureAccentList"/>
    <dgm:cxn modelId="{40F96C81-DE92-4630-AE9C-75E34401FC70}" type="presParOf" srcId="{EF0A4AAC-9DB8-4BF7-B80E-8AACAB3A57AD}" destId="{DBD0C88C-F53F-4D5A-A3AB-EC8E757B02D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6ED9DA-F359-4B1D-8BAE-74CB3612AE70}"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FA305A5-071D-4B3C-B074-6C65F7E11A88}">
      <dgm:prSet/>
      <dgm:spPr/>
      <dgm:t>
        <a:bodyPr/>
        <a:lstStyle/>
        <a:p>
          <a:r>
            <a:rPr lang="en-US" b="1"/>
            <a:t>Barriers</a:t>
          </a:r>
          <a:endParaRPr lang="en-US"/>
        </a:p>
      </dgm:t>
    </dgm:pt>
    <dgm:pt modelId="{76364907-80A5-4094-8262-64C0A13E74E8}" type="parTrans" cxnId="{14B33CBF-A21D-4781-9B07-C427A80F8E80}">
      <dgm:prSet/>
      <dgm:spPr/>
      <dgm:t>
        <a:bodyPr/>
        <a:lstStyle/>
        <a:p>
          <a:endParaRPr lang="en-US"/>
        </a:p>
      </dgm:t>
    </dgm:pt>
    <dgm:pt modelId="{CD2547E8-9F3F-42A3-89FB-EA31035D3A54}" type="sibTrans" cxnId="{14B33CBF-A21D-4781-9B07-C427A80F8E80}">
      <dgm:prSet/>
      <dgm:spPr/>
      <dgm:t>
        <a:bodyPr/>
        <a:lstStyle/>
        <a:p>
          <a:endParaRPr lang="en-US"/>
        </a:p>
      </dgm:t>
    </dgm:pt>
    <dgm:pt modelId="{DCD19597-7BD5-4566-9EAC-B114076D50B4}">
      <dgm:prSet custT="1"/>
      <dgm:spPr/>
      <dgm:t>
        <a:bodyPr/>
        <a:lstStyle/>
        <a:p>
          <a:r>
            <a:rPr lang="en-GB" sz="1400"/>
            <a:t>Difficulty navigating health system</a:t>
          </a:r>
          <a:endParaRPr lang="en-US" sz="1400"/>
        </a:p>
      </dgm:t>
    </dgm:pt>
    <dgm:pt modelId="{9CEACB1D-B272-4EDF-A78E-6AA9A0A17F52}" type="parTrans" cxnId="{579F7046-ECB0-476C-BDC9-34BCF455ACD0}">
      <dgm:prSet/>
      <dgm:spPr/>
      <dgm:t>
        <a:bodyPr/>
        <a:lstStyle/>
        <a:p>
          <a:endParaRPr lang="en-US"/>
        </a:p>
      </dgm:t>
    </dgm:pt>
    <dgm:pt modelId="{BAFAB744-E68F-4FBC-A859-03DE1F31E6F9}" type="sibTrans" cxnId="{579F7046-ECB0-476C-BDC9-34BCF455ACD0}">
      <dgm:prSet/>
      <dgm:spPr/>
      <dgm:t>
        <a:bodyPr/>
        <a:lstStyle/>
        <a:p>
          <a:endParaRPr lang="en-US"/>
        </a:p>
      </dgm:t>
    </dgm:pt>
    <dgm:pt modelId="{FD34891A-52E6-48B3-B47E-86BC804C6764}">
      <dgm:prSet custT="1"/>
      <dgm:spPr/>
      <dgm:t>
        <a:bodyPr/>
        <a:lstStyle/>
        <a:p>
          <a:r>
            <a:rPr lang="en-GB" sz="1400"/>
            <a:t>Indirect / non-financial costs e.g. time off work</a:t>
          </a:r>
          <a:endParaRPr lang="en-US" sz="1400"/>
        </a:p>
      </dgm:t>
    </dgm:pt>
    <dgm:pt modelId="{469B170D-777D-41BB-9061-04AA7F46881A}" type="parTrans" cxnId="{055B33AB-D15A-405E-9966-76C646DBE88D}">
      <dgm:prSet/>
      <dgm:spPr/>
      <dgm:t>
        <a:bodyPr/>
        <a:lstStyle/>
        <a:p>
          <a:endParaRPr lang="en-US"/>
        </a:p>
      </dgm:t>
    </dgm:pt>
    <dgm:pt modelId="{0D026903-CD05-4690-B5CA-AB87039CDA93}" type="sibTrans" cxnId="{055B33AB-D15A-405E-9966-76C646DBE88D}">
      <dgm:prSet/>
      <dgm:spPr/>
      <dgm:t>
        <a:bodyPr/>
        <a:lstStyle/>
        <a:p>
          <a:endParaRPr lang="en-US"/>
        </a:p>
      </dgm:t>
    </dgm:pt>
    <dgm:pt modelId="{B5C41765-F38C-4F15-9215-2A5F3D6DCB8C}">
      <dgm:prSet custT="1"/>
      <dgm:spPr/>
      <dgm:t>
        <a:bodyPr/>
        <a:lstStyle/>
        <a:p>
          <a:r>
            <a:rPr lang="en-GB" sz="1400"/>
            <a:t>Exposure to misinformation</a:t>
          </a:r>
          <a:endParaRPr lang="en-US" sz="1400"/>
        </a:p>
      </dgm:t>
    </dgm:pt>
    <dgm:pt modelId="{210B7E72-A19E-4920-A3F2-71F353AFB01E}" type="parTrans" cxnId="{71DD5BE3-8DBE-4A23-AF72-FF4693253FE4}">
      <dgm:prSet/>
      <dgm:spPr/>
      <dgm:t>
        <a:bodyPr/>
        <a:lstStyle/>
        <a:p>
          <a:endParaRPr lang="en-US"/>
        </a:p>
      </dgm:t>
    </dgm:pt>
    <dgm:pt modelId="{2DF32003-A9C6-494A-ADE1-8CBFBA3BD22E}" type="sibTrans" cxnId="{71DD5BE3-8DBE-4A23-AF72-FF4693253FE4}">
      <dgm:prSet/>
      <dgm:spPr/>
      <dgm:t>
        <a:bodyPr/>
        <a:lstStyle/>
        <a:p>
          <a:endParaRPr lang="en-US"/>
        </a:p>
      </dgm:t>
    </dgm:pt>
    <dgm:pt modelId="{A8655538-7DA0-482D-ADCA-15655D7F9FA2}">
      <dgm:prSet custT="1"/>
      <dgm:spPr/>
      <dgm:t>
        <a:bodyPr/>
        <a:lstStyle/>
        <a:p>
          <a:r>
            <a:rPr lang="en-GB" sz="1400" b="0"/>
            <a:t>Social and interpersonal influences</a:t>
          </a:r>
          <a:endParaRPr lang="en-US" sz="1400" b="0"/>
        </a:p>
      </dgm:t>
    </dgm:pt>
    <dgm:pt modelId="{2C6CB906-0C65-4F5E-86B2-3DB8B2A06774}" type="parTrans" cxnId="{8F5AFC07-A66D-49B3-BA68-2D075674AF8D}">
      <dgm:prSet/>
      <dgm:spPr/>
      <dgm:t>
        <a:bodyPr/>
        <a:lstStyle/>
        <a:p>
          <a:endParaRPr lang="en-US"/>
        </a:p>
      </dgm:t>
    </dgm:pt>
    <dgm:pt modelId="{0411296F-56AB-42B6-8E02-C39BF91021C3}" type="sibTrans" cxnId="{8F5AFC07-A66D-49B3-BA68-2D075674AF8D}">
      <dgm:prSet/>
      <dgm:spPr/>
      <dgm:t>
        <a:bodyPr/>
        <a:lstStyle/>
        <a:p>
          <a:endParaRPr lang="en-US"/>
        </a:p>
      </dgm:t>
    </dgm:pt>
    <dgm:pt modelId="{1077B098-273A-4164-BCE3-B83C287D4271}">
      <dgm:prSet custT="1"/>
      <dgm:spPr/>
      <dgm:t>
        <a:bodyPr/>
        <a:lstStyle/>
        <a:p>
          <a:r>
            <a:rPr lang="en-GB" sz="1400"/>
            <a:t>Scepticism over vaccine efficacy / safety</a:t>
          </a:r>
          <a:endParaRPr lang="en-US" sz="1400"/>
        </a:p>
      </dgm:t>
    </dgm:pt>
    <dgm:pt modelId="{2FA82E87-293B-443B-AF07-CD0019F9CE8F}" type="parTrans" cxnId="{CB8FDEBC-C671-45E4-928F-DC3CDC4A8915}">
      <dgm:prSet/>
      <dgm:spPr/>
      <dgm:t>
        <a:bodyPr/>
        <a:lstStyle/>
        <a:p>
          <a:endParaRPr lang="en-US"/>
        </a:p>
      </dgm:t>
    </dgm:pt>
    <dgm:pt modelId="{611E3C8B-9DE1-49EC-BF9B-C2E8C9183EC5}" type="sibTrans" cxnId="{CB8FDEBC-C671-45E4-928F-DC3CDC4A8915}">
      <dgm:prSet/>
      <dgm:spPr/>
      <dgm:t>
        <a:bodyPr/>
        <a:lstStyle/>
        <a:p>
          <a:endParaRPr lang="en-US"/>
        </a:p>
      </dgm:t>
    </dgm:pt>
    <dgm:pt modelId="{1F672F10-11B0-471C-B98A-92117503F3FF}">
      <dgm:prSet custT="1"/>
      <dgm:spPr/>
      <dgm:t>
        <a:bodyPr/>
        <a:lstStyle/>
        <a:p>
          <a:r>
            <a:rPr lang="en-GB" sz="1400"/>
            <a:t>Distrust in authorities / pharma</a:t>
          </a:r>
          <a:endParaRPr lang="en-US" sz="1400"/>
        </a:p>
      </dgm:t>
    </dgm:pt>
    <dgm:pt modelId="{8E2B28B0-E401-45C2-A5DD-880CCC11D46D}" type="parTrans" cxnId="{5168A3EC-B776-47CF-949C-16E1CF1675BE}">
      <dgm:prSet/>
      <dgm:spPr/>
      <dgm:t>
        <a:bodyPr/>
        <a:lstStyle/>
        <a:p>
          <a:endParaRPr lang="en-US"/>
        </a:p>
      </dgm:t>
    </dgm:pt>
    <dgm:pt modelId="{775B48D8-9C5E-4D24-9B9D-49DF06B7B76D}" type="sibTrans" cxnId="{5168A3EC-B776-47CF-949C-16E1CF1675BE}">
      <dgm:prSet/>
      <dgm:spPr/>
      <dgm:t>
        <a:bodyPr/>
        <a:lstStyle/>
        <a:p>
          <a:endParaRPr lang="en-US"/>
        </a:p>
      </dgm:t>
    </dgm:pt>
    <dgm:pt modelId="{F8880AB9-982E-4A13-B64D-F85371F22C1F}">
      <dgm:prSet custT="1"/>
      <dgm:spPr/>
      <dgm:t>
        <a:bodyPr/>
        <a:lstStyle/>
        <a:p>
          <a:r>
            <a:rPr lang="en-GB" sz="1400"/>
            <a:t>Difficulties identifying vaccination needs</a:t>
          </a:r>
          <a:endParaRPr lang="en-US" sz="1400"/>
        </a:p>
      </dgm:t>
    </dgm:pt>
    <dgm:pt modelId="{0459D679-8793-40C1-9726-173C36999A6B}" type="parTrans" cxnId="{3FC63E64-F118-4896-810C-A05C0BE6CC06}">
      <dgm:prSet/>
      <dgm:spPr/>
      <dgm:t>
        <a:bodyPr/>
        <a:lstStyle/>
        <a:p>
          <a:endParaRPr lang="en-US"/>
        </a:p>
      </dgm:t>
    </dgm:pt>
    <dgm:pt modelId="{F595ABC0-B817-4675-A58B-5E1CA655E137}" type="sibTrans" cxnId="{3FC63E64-F118-4896-810C-A05C0BE6CC06}">
      <dgm:prSet/>
      <dgm:spPr/>
      <dgm:t>
        <a:bodyPr/>
        <a:lstStyle/>
        <a:p>
          <a:endParaRPr lang="en-US"/>
        </a:p>
      </dgm:t>
    </dgm:pt>
    <dgm:pt modelId="{4E9979CE-3216-47F3-B01F-59DB4384EC51}">
      <dgm:prSet/>
      <dgm:spPr/>
      <dgm:t>
        <a:bodyPr/>
        <a:lstStyle/>
        <a:p>
          <a:r>
            <a:rPr lang="en-GB"/>
            <a:t>Resource limitations &amp; missed opportunities</a:t>
          </a:r>
          <a:endParaRPr lang="en-US"/>
        </a:p>
      </dgm:t>
    </dgm:pt>
    <dgm:pt modelId="{4067D682-A0F6-44F5-B8A2-3752A4967143}" type="parTrans" cxnId="{CA1FBCBB-21C9-40A8-B753-2D4FE936BD84}">
      <dgm:prSet/>
      <dgm:spPr/>
      <dgm:t>
        <a:bodyPr/>
        <a:lstStyle/>
        <a:p>
          <a:endParaRPr lang="en-US"/>
        </a:p>
      </dgm:t>
    </dgm:pt>
    <dgm:pt modelId="{79154018-9F15-4B0C-8180-4A6CACF05D11}" type="sibTrans" cxnId="{CA1FBCBB-21C9-40A8-B753-2D4FE936BD84}">
      <dgm:prSet/>
      <dgm:spPr/>
      <dgm:t>
        <a:bodyPr/>
        <a:lstStyle/>
        <a:p>
          <a:endParaRPr lang="en-US"/>
        </a:p>
      </dgm:t>
    </dgm:pt>
    <dgm:pt modelId="{B63A8492-EC78-4930-846D-73DC62EB63F1}" type="pres">
      <dgm:prSet presAssocID="{AD6ED9DA-F359-4B1D-8BAE-74CB3612AE70}" presName="layout" presStyleCnt="0">
        <dgm:presLayoutVars>
          <dgm:chMax/>
          <dgm:chPref/>
          <dgm:dir/>
          <dgm:animOne val="branch"/>
          <dgm:animLvl val="lvl"/>
          <dgm:resizeHandles/>
        </dgm:presLayoutVars>
      </dgm:prSet>
      <dgm:spPr/>
    </dgm:pt>
    <dgm:pt modelId="{BBAB251E-4CB0-4FB7-9133-081A14B4A1DC}" type="pres">
      <dgm:prSet presAssocID="{6FA305A5-071D-4B3C-B074-6C65F7E11A88}" presName="root" presStyleCnt="0">
        <dgm:presLayoutVars>
          <dgm:chMax/>
          <dgm:chPref val="4"/>
        </dgm:presLayoutVars>
      </dgm:prSet>
      <dgm:spPr/>
    </dgm:pt>
    <dgm:pt modelId="{03C87191-5F0F-473E-B9A6-00E0CBAE870F}" type="pres">
      <dgm:prSet presAssocID="{6FA305A5-071D-4B3C-B074-6C65F7E11A88}" presName="rootComposite" presStyleCnt="0">
        <dgm:presLayoutVars/>
      </dgm:prSet>
      <dgm:spPr/>
    </dgm:pt>
    <dgm:pt modelId="{B423BDCA-8E54-4EFD-8CFD-164B3BFB12CD}" type="pres">
      <dgm:prSet presAssocID="{6FA305A5-071D-4B3C-B074-6C65F7E11A88}" presName="rootText" presStyleLbl="node0" presStyleIdx="0" presStyleCnt="1">
        <dgm:presLayoutVars>
          <dgm:chMax/>
          <dgm:chPref val="4"/>
        </dgm:presLayoutVars>
      </dgm:prSet>
      <dgm:spPr/>
    </dgm:pt>
    <dgm:pt modelId="{D7D70EE0-9A3A-4099-9DC8-847F3862318C}" type="pres">
      <dgm:prSet presAssocID="{6FA305A5-071D-4B3C-B074-6C65F7E11A88}" presName="childShape" presStyleCnt="0">
        <dgm:presLayoutVars>
          <dgm:chMax val="0"/>
          <dgm:chPref val="0"/>
        </dgm:presLayoutVars>
      </dgm:prSet>
      <dgm:spPr/>
    </dgm:pt>
    <dgm:pt modelId="{6E3DE5EA-F23D-42D2-9656-48C59DA84341}" type="pres">
      <dgm:prSet presAssocID="{DCD19597-7BD5-4566-9EAC-B114076D50B4}" presName="childComposite" presStyleCnt="0">
        <dgm:presLayoutVars>
          <dgm:chMax val="0"/>
          <dgm:chPref val="0"/>
        </dgm:presLayoutVars>
      </dgm:prSet>
      <dgm:spPr/>
    </dgm:pt>
    <dgm:pt modelId="{A8C458FC-B776-4BE2-AD5C-BB83FC23616E}" type="pres">
      <dgm:prSet presAssocID="{DCD19597-7BD5-4566-9EAC-B114076D50B4}" presName="Image" presStyleLbl="node1" presStyleIdx="0" presStyleCnt="8"/>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Questions with solid fill"/>
        </a:ext>
      </dgm:extLst>
    </dgm:pt>
    <dgm:pt modelId="{D92B6AFC-3872-4F65-80D1-71603EB37534}" type="pres">
      <dgm:prSet presAssocID="{DCD19597-7BD5-4566-9EAC-B114076D50B4}" presName="childText" presStyleLbl="lnNode1" presStyleIdx="0" presStyleCnt="8">
        <dgm:presLayoutVars>
          <dgm:chMax val="0"/>
          <dgm:chPref val="0"/>
          <dgm:bulletEnabled val="1"/>
        </dgm:presLayoutVars>
      </dgm:prSet>
      <dgm:spPr/>
    </dgm:pt>
    <dgm:pt modelId="{1A176A8B-9F6C-4A78-A19B-C4445AF6C686}" type="pres">
      <dgm:prSet presAssocID="{FD34891A-52E6-48B3-B47E-86BC804C6764}" presName="childComposite" presStyleCnt="0">
        <dgm:presLayoutVars>
          <dgm:chMax val="0"/>
          <dgm:chPref val="0"/>
        </dgm:presLayoutVars>
      </dgm:prSet>
      <dgm:spPr/>
    </dgm:pt>
    <dgm:pt modelId="{BAEDC8EB-0858-4F03-8564-065461415CC4}" type="pres">
      <dgm:prSet presAssocID="{FD34891A-52E6-48B3-B47E-86BC804C6764}" presName="Image" presStyleLbl="node1" presStyleIdx="1" presStyleCnt="8"/>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oney with solid fill"/>
        </a:ext>
      </dgm:extLst>
    </dgm:pt>
    <dgm:pt modelId="{52864A72-9A47-47F8-9486-3CBEA558E274}" type="pres">
      <dgm:prSet presAssocID="{FD34891A-52E6-48B3-B47E-86BC804C6764}" presName="childText" presStyleLbl="lnNode1" presStyleIdx="1" presStyleCnt="8">
        <dgm:presLayoutVars>
          <dgm:chMax val="0"/>
          <dgm:chPref val="0"/>
          <dgm:bulletEnabled val="1"/>
        </dgm:presLayoutVars>
      </dgm:prSet>
      <dgm:spPr/>
    </dgm:pt>
    <dgm:pt modelId="{A4C10CFF-39DF-41B7-9BB0-39CC64D5E199}" type="pres">
      <dgm:prSet presAssocID="{B5C41765-F38C-4F15-9215-2A5F3D6DCB8C}" presName="childComposite" presStyleCnt="0">
        <dgm:presLayoutVars>
          <dgm:chMax val="0"/>
          <dgm:chPref val="0"/>
        </dgm:presLayoutVars>
      </dgm:prSet>
      <dgm:spPr/>
    </dgm:pt>
    <dgm:pt modelId="{9810F33A-AEB3-4DBD-9DBF-2ABCAE6DB99F}" type="pres">
      <dgm:prSet presAssocID="{B5C41765-F38C-4F15-9215-2A5F3D6DCB8C}" presName="Image" presStyleLbl="node1" presStyleIdx="2" presStyleCnt="8"/>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mart Phone with solid fill"/>
        </a:ext>
      </dgm:extLst>
    </dgm:pt>
    <dgm:pt modelId="{8521FB1C-31CC-4413-8AEA-BB251547AA48}" type="pres">
      <dgm:prSet presAssocID="{B5C41765-F38C-4F15-9215-2A5F3D6DCB8C}" presName="childText" presStyleLbl="lnNode1" presStyleIdx="2" presStyleCnt="8">
        <dgm:presLayoutVars>
          <dgm:chMax val="0"/>
          <dgm:chPref val="0"/>
          <dgm:bulletEnabled val="1"/>
        </dgm:presLayoutVars>
      </dgm:prSet>
      <dgm:spPr/>
    </dgm:pt>
    <dgm:pt modelId="{6C62CF01-7432-4B41-AD62-3BA5DD299875}" type="pres">
      <dgm:prSet presAssocID="{A8655538-7DA0-482D-ADCA-15655D7F9FA2}" presName="childComposite" presStyleCnt="0">
        <dgm:presLayoutVars>
          <dgm:chMax val="0"/>
          <dgm:chPref val="0"/>
        </dgm:presLayoutVars>
      </dgm:prSet>
      <dgm:spPr/>
    </dgm:pt>
    <dgm:pt modelId="{CF9A6152-D0D0-4A4E-A8B9-0330220D2107}" type="pres">
      <dgm:prSet presAssocID="{A8655538-7DA0-482D-ADCA-15655D7F9FA2}" presName="Image" presStyleLbl="node1" presStyleIdx="3" presStyleCnt="8"/>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anagement with solid fill"/>
        </a:ext>
      </dgm:extLst>
    </dgm:pt>
    <dgm:pt modelId="{721A412D-7D85-404E-8255-5E534FE764A4}" type="pres">
      <dgm:prSet presAssocID="{A8655538-7DA0-482D-ADCA-15655D7F9FA2}" presName="childText" presStyleLbl="lnNode1" presStyleIdx="3" presStyleCnt="8">
        <dgm:presLayoutVars>
          <dgm:chMax val="0"/>
          <dgm:chPref val="0"/>
          <dgm:bulletEnabled val="1"/>
        </dgm:presLayoutVars>
      </dgm:prSet>
      <dgm:spPr/>
    </dgm:pt>
    <dgm:pt modelId="{C7B0F497-C399-4672-8EB7-A6883EE1E373}" type="pres">
      <dgm:prSet presAssocID="{1077B098-273A-4164-BCE3-B83C287D4271}" presName="childComposite" presStyleCnt="0">
        <dgm:presLayoutVars>
          <dgm:chMax val="0"/>
          <dgm:chPref val="0"/>
        </dgm:presLayoutVars>
      </dgm:prSet>
      <dgm:spPr/>
    </dgm:pt>
    <dgm:pt modelId="{01D76C38-BF1E-415F-BABE-8C3F9AD93B0D}" type="pres">
      <dgm:prSet presAssocID="{1077B098-273A-4164-BCE3-B83C287D4271}" presName="Image" presStyleLbl="node1" presStyleIdx="4" presStyleCnt="8"/>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Warning with solid fill"/>
        </a:ext>
      </dgm:extLst>
    </dgm:pt>
    <dgm:pt modelId="{9781E905-7CB4-4AD9-86F6-D90949636187}" type="pres">
      <dgm:prSet presAssocID="{1077B098-273A-4164-BCE3-B83C287D4271}" presName="childText" presStyleLbl="lnNode1" presStyleIdx="4" presStyleCnt="8">
        <dgm:presLayoutVars>
          <dgm:chMax val="0"/>
          <dgm:chPref val="0"/>
          <dgm:bulletEnabled val="1"/>
        </dgm:presLayoutVars>
      </dgm:prSet>
      <dgm:spPr/>
    </dgm:pt>
    <dgm:pt modelId="{2048B975-CC6C-4DC1-B9C5-848CD68BCDC7}" type="pres">
      <dgm:prSet presAssocID="{1F672F10-11B0-471C-B98A-92117503F3FF}" presName="childComposite" presStyleCnt="0">
        <dgm:presLayoutVars>
          <dgm:chMax val="0"/>
          <dgm:chPref val="0"/>
        </dgm:presLayoutVars>
      </dgm:prSet>
      <dgm:spPr/>
    </dgm:pt>
    <dgm:pt modelId="{F193A0EB-AE8D-4903-BFE3-7B8233D27114}" type="pres">
      <dgm:prSet presAssocID="{1F672F10-11B0-471C-B98A-92117503F3FF}" presName="Image" presStyleLbl="node1" presStyleIdx="5" presStyleCnt="8"/>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Medicine with solid fill"/>
        </a:ext>
      </dgm:extLst>
    </dgm:pt>
    <dgm:pt modelId="{31B3E4D4-067D-4A9D-A1EC-DC19A338B153}" type="pres">
      <dgm:prSet presAssocID="{1F672F10-11B0-471C-B98A-92117503F3FF}" presName="childText" presStyleLbl="lnNode1" presStyleIdx="5" presStyleCnt="8">
        <dgm:presLayoutVars>
          <dgm:chMax val="0"/>
          <dgm:chPref val="0"/>
          <dgm:bulletEnabled val="1"/>
        </dgm:presLayoutVars>
      </dgm:prSet>
      <dgm:spPr/>
    </dgm:pt>
    <dgm:pt modelId="{11323256-C7DC-49DC-BFDE-D09BF67F666E}" type="pres">
      <dgm:prSet presAssocID="{F8880AB9-982E-4A13-B64D-F85371F22C1F}" presName="childComposite" presStyleCnt="0">
        <dgm:presLayoutVars>
          <dgm:chMax val="0"/>
          <dgm:chPref val="0"/>
        </dgm:presLayoutVars>
      </dgm:prSet>
      <dgm:spPr/>
    </dgm:pt>
    <dgm:pt modelId="{4DD25CD8-34A9-401E-AF82-77635CE071D9}" type="pres">
      <dgm:prSet presAssocID="{F8880AB9-982E-4A13-B64D-F85371F22C1F}" presName="Image" presStyleLbl="node1" presStyleIdx="6" presStyleCnt="8"/>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Search Inventory with solid fill"/>
        </a:ext>
      </dgm:extLst>
    </dgm:pt>
    <dgm:pt modelId="{F826FFA6-72A1-47C5-9FDD-68C545FEB14F}" type="pres">
      <dgm:prSet presAssocID="{F8880AB9-982E-4A13-B64D-F85371F22C1F}" presName="childText" presStyleLbl="lnNode1" presStyleIdx="6" presStyleCnt="8">
        <dgm:presLayoutVars>
          <dgm:chMax val="0"/>
          <dgm:chPref val="0"/>
          <dgm:bulletEnabled val="1"/>
        </dgm:presLayoutVars>
      </dgm:prSet>
      <dgm:spPr/>
    </dgm:pt>
    <dgm:pt modelId="{C37FE9CB-3520-431E-83A1-5AA3D27F9F72}" type="pres">
      <dgm:prSet presAssocID="{4E9979CE-3216-47F3-B01F-59DB4384EC51}" presName="childComposite" presStyleCnt="0">
        <dgm:presLayoutVars>
          <dgm:chMax val="0"/>
          <dgm:chPref val="0"/>
        </dgm:presLayoutVars>
      </dgm:prSet>
      <dgm:spPr/>
    </dgm:pt>
    <dgm:pt modelId="{B2E3A44C-D3DD-4275-B58D-146521CFC37F}" type="pres">
      <dgm:prSet presAssocID="{4E9979CE-3216-47F3-B01F-59DB4384EC51}" presName="Image" presStyleLbl="node1" presStyleIdx="7" presStyleCnt="8"/>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dgm:spPr>
      <dgm:extLst>
        <a:ext uri="{E40237B7-FDA0-4F09-8148-C483321AD2D9}">
          <dgm14:cNvPr xmlns:dgm14="http://schemas.microsoft.com/office/drawing/2010/diagram" id="0" name="" descr="No sign with solid fill"/>
        </a:ext>
      </dgm:extLst>
    </dgm:pt>
    <dgm:pt modelId="{DB8DF74C-A0DB-40F3-BC2D-144F48276BEE}" type="pres">
      <dgm:prSet presAssocID="{4E9979CE-3216-47F3-B01F-59DB4384EC51}" presName="childText" presStyleLbl="lnNode1" presStyleIdx="7" presStyleCnt="8">
        <dgm:presLayoutVars>
          <dgm:chMax val="0"/>
          <dgm:chPref val="0"/>
          <dgm:bulletEnabled val="1"/>
        </dgm:presLayoutVars>
      </dgm:prSet>
      <dgm:spPr/>
    </dgm:pt>
  </dgm:ptLst>
  <dgm:cxnLst>
    <dgm:cxn modelId="{8F5AFC07-A66D-49B3-BA68-2D075674AF8D}" srcId="{6FA305A5-071D-4B3C-B074-6C65F7E11A88}" destId="{A8655538-7DA0-482D-ADCA-15655D7F9FA2}" srcOrd="3" destOrd="0" parTransId="{2C6CB906-0C65-4F5E-86B2-3DB8B2A06774}" sibTransId="{0411296F-56AB-42B6-8E02-C39BF91021C3}"/>
    <dgm:cxn modelId="{8FFCE314-D34C-4D6E-83B8-F04D610514BA}" type="presOf" srcId="{FD34891A-52E6-48B3-B47E-86BC804C6764}" destId="{52864A72-9A47-47F8-9486-3CBEA558E274}" srcOrd="0" destOrd="0" presId="urn:microsoft.com/office/officeart/2008/layout/PictureAccentList"/>
    <dgm:cxn modelId="{DAC02722-8DA9-4BF2-BE11-8D698D3E128A}" type="presOf" srcId="{DCD19597-7BD5-4566-9EAC-B114076D50B4}" destId="{D92B6AFC-3872-4F65-80D1-71603EB37534}" srcOrd="0" destOrd="0" presId="urn:microsoft.com/office/officeart/2008/layout/PictureAccentList"/>
    <dgm:cxn modelId="{71CFE93C-31E8-477F-A18E-71BB6C6811DD}" type="presOf" srcId="{1077B098-273A-4164-BCE3-B83C287D4271}" destId="{9781E905-7CB4-4AD9-86F6-D90949636187}" srcOrd="0" destOrd="0" presId="urn:microsoft.com/office/officeart/2008/layout/PictureAccentList"/>
    <dgm:cxn modelId="{2CB65D42-439A-45E4-BE23-242D5E316A12}" type="presOf" srcId="{F8880AB9-982E-4A13-B64D-F85371F22C1F}" destId="{F826FFA6-72A1-47C5-9FDD-68C545FEB14F}" srcOrd="0" destOrd="0" presId="urn:microsoft.com/office/officeart/2008/layout/PictureAccentList"/>
    <dgm:cxn modelId="{3FC63E64-F118-4896-810C-A05C0BE6CC06}" srcId="{6FA305A5-071D-4B3C-B074-6C65F7E11A88}" destId="{F8880AB9-982E-4A13-B64D-F85371F22C1F}" srcOrd="6" destOrd="0" parTransId="{0459D679-8793-40C1-9726-173C36999A6B}" sibTransId="{F595ABC0-B817-4675-A58B-5E1CA655E137}"/>
    <dgm:cxn modelId="{579F7046-ECB0-476C-BDC9-34BCF455ACD0}" srcId="{6FA305A5-071D-4B3C-B074-6C65F7E11A88}" destId="{DCD19597-7BD5-4566-9EAC-B114076D50B4}" srcOrd="0" destOrd="0" parTransId="{9CEACB1D-B272-4EDF-A78E-6AA9A0A17F52}" sibTransId="{BAFAB744-E68F-4FBC-A859-03DE1F31E6F9}"/>
    <dgm:cxn modelId="{FCE0A968-905B-4CFB-B518-02A0D0C44284}" type="presOf" srcId="{1F672F10-11B0-471C-B98A-92117503F3FF}" destId="{31B3E4D4-067D-4A9D-A1EC-DC19A338B153}" srcOrd="0" destOrd="0" presId="urn:microsoft.com/office/officeart/2008/layout/PictureAccentList"/>
    <dgm:cxn modelId="{9F815584-EA48-46F3-BDA7-6B9FE135DA30}" type="presOf" srcId="{A8655538-7DA0-482D-ADCA-15655D7F9FA2}" destId="{721A412D-7D85-404E-8255-5E534FE764A4}" srcOrd="0" destOrd="0" presId="urn:microsoft.com/office/officeart/2008/layout/PictureAccentList"/>
    <dgm:cxn modelId="{32EDC596-D13A-4E6C-9458-84F96F141A40}" type="presOf" srcId="{B5C41765-F38C-4F15-9215-2A5F3D6DCB8C}" destId="{8521FB1C-31CC-4413-8AEA-BB251547AA48}" srcOrd="0" destOrd="0" presId="urn:microsoft.com/office/officeart/2008/layout/PictureAccentList"/>
    <dgm:cxn modelId="{055B33AB-D15A-405E-9966-76C646DBE88D}" srcId="{6FA305A5-071D-4B3C-B074-6C65F7E11A88}" destId="{FD34891A-52E6-48B3-B47E-86BC804C6764}" srcOrd="1" destOrd="0" parTransId="{469B170D-777D-41BB-9061-04AA7F46881A}" sibTransId="{0D026903-CD05-4690-B5CA-AB87039CDA93}"/>
    <dgm:cxn modelId="{8CE922B3-E569-4B65-B208-2EA4D6520622}" type="presOf" srcId="{4E9979CE-3216-47F3-B01F-59DB4384EC51}" destId="{DB8DF74C-A0DB-40F3-BC2D-144F48276BEE}" srcOrd="0" destOrd="0" presId="urn:microsoft.com/office/officeart/2008/layout/PictureAccentList"/>
    <dgm:cxn modelId="{916021B6-CC2C-4E94-AB98-2923674CFD35}" type="presOf" srcId="{AD6ED9DA-F359-4B1D-8BAE-74CB3612AE70}" destId="{B63A8492-EC78-4930-846D-73DC62EB63F1}" srcOrd="0" destOrd="0" presId="urn:microsoft.com/office/officeart/2008/layout/PictureAccentList"/>
    <dgm:cxn modelId="{CA1FBCBB-21C9-40A8-B753-2D4FE936BD84}" srcId="{6FA305A5-071D-4B3C-B074-6C65F7E11A88}" destId="{4E9979CE-3216-47F3-B01F-59DB4384EC51}" srcOrd="7" destOrd="0" parTransId="{4067D682-A0F6-44F5-B8A2-3752A4967143}" sibTransId="{79154018-9F15-4B0C-8180-4A6CACF05D11}"/>
    <dgm:cxn modelId="{CB8FDEBC-C671-45E4-928F-DC3CDC4A8915}" srcId="{6FA305A5-071D-4B3C-B074-6C65F7E11A88}" destId="{1077B098-273A-4164-BCE3-B83C287D4271}" srcOrd="4" destOrd="0" parTransId="{2FA82E87-293B-443B-AF07-CD0019F9CE8F}" sibTransId="{611E3C8B-9DE1-49EC-BF9B-C2E8C9183EC5}"/>
    <dgm:cxn modelId="{14B33CBF-A21D-4781-9B07-C427A80F8E80}" srcId="{AD6ED9DA-F359-4B1D-8BAE-74CB3612AE70}" destId="{6FA305A5-071D-4B3C-B074-6C65F7E11A88}" srcOrd="0" destOrd="0" parTransId="{76364907-80A5-4094-8262-64C0A13E74E8}" sibTransId="{CD2547E8-9F3F-42A3-89FB-EA31035D3A54}"/>
    <dgm:cxn modelId="{71DD5BE3-8DBE-4A23-AF72-FF4693253FE4}" srcId="{6FA305A5-071D-4B3C-B074-6C65F7E11A88}" destId="{B5C41765-F38C-4F15-9215-2A5F3D6DCB8C}" srcOrd="2" destOrd="0" parTransId="{210B7E72-A19E-4920-A3F2-71F353AFB01E}" sibTransId="{2DF32003-A9C6-494A-ADE1-8CBFBA3BD22E}"/>
    <dgm:cxn modelId="{5168A3EC-B776-47CF-949C-16E1CF1675BE}" srcId="{6FA305A5-071D-4B3C-B074-6C65F7E11A88}" destId="{1F672F10-11B0-471C-B98A-92117503F3FF}" srcOrd="5" destOrd="0" parTransId="{8E2B28B0-E401-45C2-A5DD-880CCC11D46D}" sibTransId="{775B48D8-9C5E-4D24-9B9D-49DF06B7B76D}"/>
    <dgm:cxn modelId="{F40EA2FD-6193-4DC7-8BB4-D00517B1E2EE}" type="presOf" srcId="{6FA305A5-071D-4B3C-B074-6C65F7E11A88}" destId="{B423BDCA-8E54-4EFD-8CFD-164B3BFB12CD}" srcOrd="0" destOrd="0" presId="urn:microsoft.com/office/officeart/2008/layout/PictureAccentList"/>
    <dgm:cxn modelId="{75F6A9B1-6C74-4AD5-BB19-B2FAB5F779ED}" type="presParOf" srcId="{B63A8492-EC78-4930-846D-73DC62EB63F1}" destId="{BBAB251E-4CB0-4FB7-9133-081A14B4A1DC}" srcOrd="0" destOrd="0" presId="urn:microsoft.com/office/officeart/2008/layout/PictureAccentList"/>
    <dgm:cxn modelId="{C48416EA-6658-432C-9AC9-DCDF6EA1E78D}" type="presParOf" srcId="{BBAB251E-4CB0-4FB7-9133-081A14B4A1DC}" destId="{03C87191-5F0F-473E-B9A6-00E0CBAE870F}" srcOrd="0" destOrd="0" presId="urn:microsoft.com/office/officeart/2008/layout/PictureAccentList"/>
    <dgm:cxn modelId="{AB4AADFE-50DA-48A7-8A12-2093EA69B36A}" type="presParOf" srcId="{03C87191-5F0F-473E-B9A6-00E0CBAE870F}" destId="{B423BDCA-8E54-4EFD-8CFD-164B3BFB12CD}" srcOrd="0" destOrd="0" presId="urn:microsoft.com/office/officeart/2008/layout/PictureAccentList"/>
    <dgm:cxn modelId="{08CC6467-D9EB-4D86-89B1-3B6FD780E96B}" type="presParOf" srcId="{BBAB251E-4CB0-4FB7-9133-081A14B4A1DC}" destId="{D7D70EE0-9A3A-4099-9DC8-847F3862318C}" srcOrd="1" destOrd="0" presId="urn:microsoft.com/office/officeart/2008/layout/PictureAccentList"/>
    <dgm:cxn modelId="{662550F9-BB5A-47B1-8068-FA592757C623}" type="presParOf" srcId="{D7D70EE0-9A3A-4099-9DC8-847F3862318C}" destId="{6E3DE5EA-F23D-42D2-9656-48C59DA84341}" srcOrd="0" destOrd="0" presId="urn:microsoft.com/office/officeart/2008/layout/PictureAccentList"/>
    <dgm:cxn modelId="{62C05984-498D-44E2-822A-4404ADD0FB0A}" type="presParOf" srcId="{6E3DE5EA-F23D-42D2-9656-48C59DA84341}" destId="{A8C458FC-B776-4BE2-AD5C-BB83FC23616E}" srcOrd="0" destOrd="0" presId="urn:microsoft.com/office/officeart/2008/layout/PictureAccentList"/>
    <dgm:cxn modelId="{F215AB92-0691-47CF-8FBF-692E4309B812}" type="presParOf" srcId="{6E3DE5EA-F23D-42D2-9656-48C59DA84341}" destId="{D92B6AFC-3872-4F65-80D1-71603EB37534}" srcOrd="1" destOrd="0" presId="urn:microsoft.com/office/officeart/2008/layout/PictureAccentList"/>
    <dgm:cxn modelId="{94E4DD72-6460-4248-8CD7-A8539ACAAF4D}" type="presParOf" srcId="{D7D70EE0-9A3A-4099-9DC8-847F3862318C}" destId="{1A176A8B-9F6C-4A78-A19B-C4445AF6C686}" srcOrd="1" destOrd="0" presId="urn:microsoft.com/office/officeart/2008/layout/PictureAccentList"/>
    <dgm:cxn modelId="{B462F460-DAE5-4B18-A072-2BA9B6B91BF2}" type="presParOf" srcId="{1A176A8B-9F6C-4A78-A19B-C4445AF6C686}" destId="{BAEDC8EB-0858-4F03-8564-065461415CC4}" srcOrd="0" destOrd="0" presId="urn:microsoft.com/office/officeart/2008/layout/PictureAccentList"/>
    <dgm:cxn modelId="{D6FDEDC0-B551-483A-B00B-4DCF2D723FFA}" type="presParOf" srcId="{1A176A8B-9F6C-4A78-A19B-C4445AF6C686}" destId="{52864A72-9A47-47F8-9486-3CBEA558E274}" srcOrd="1" destOrd="0" presId="urn:microsoft.com/office/officeart/2008/layout/PictureAccentList"/>
    <dgm:cxn modelId="{597C418A-0A55-4EB9-85A1-A6FA5041130B}" type="presParOf" srcId="{D7D70EE0-9A3A-4099-9DC8-847F3862318C}" destId="{A4C10CFF-39DF-41B7-9BB0-39CC64D5E199}" srcOrd="2" destOrd="0" presId="urn:microsoft.com/office/officeart/2008/layout/PictureAccentList"/>
    <dgm:cxn modelId="{A63E49EB-A8FA-4883-BAA9-D194D4CF0E0E}" type="presParOf" srcId="{A4C10CFF-39DF-41B7-9BB0-39CC64D5E199}" destId="{9810F33A-AEB3-4DBD-9DBF-2ABCAE6DB99F}" srcOrd="0" destOrd="0" presId="urn:microsoft.com/office/officeart/2008/layout/PictureAccentList"/>
    <dgm:cxn modelId="{17C73C93-EECB-467F-9413-FC43DF0DC539}" type="presParOf" srcId="{A4C10CFF-39DF-41B7-9BB0-39CC64D5E199}" destId="{8521FB1C-31CC-4413-8AEA-BB251547AA48}" srcOrd="1" destOrd="0" presId="urn:microsoft.com/office/officeart/2008/layout/PictureAccentList"/>
    <dgm:cxn modelId="{827A2FBD-B4D5-4D82-AC75-DAE144556860}" type="presParOf" srcId="{D7D70EE0-9A3A-4099-9DC8-847F3862318C}" destId="{6C62CF01-7432-4B41-AD62-3BA5DD299875}" srcOrd="3" destOrd="0" presId="urn:microsoft.com/office/officeart/2008/layout/PictureAccentList"/>
    <dgm:cxn modelId="{AA10F992-0216-4325-9418-DD9E0C38E222}" type="presParOf" srcId="{6C62CF01-7432-4B41-AD62-3BA5DD299875}" destId="{CF9A6152-D0D0-4A4E-A8B9-0330220D2107}" srcOrd="0" destOrd="0" presId="urn:microsoft.com/office/officeart/2008/layout/PictureAccentList"/>
    <dgm:cxn modelId="{2B6C2DE1-C22B-4489-92FA-BE0E487F1DAC}" type="presParOf" srcId="{6C62CF01-7432-4B41-AD62-3BA5DD299875}" destId="{721A412D-7D85-404E-8255-5E534FE764A4}" srcOrd="1" destOrd="0" presId="urn:microsoft.com/office/officeart/2008/layout/PictureAccentList"/>
    <dgm:cxn modelId="{4058D4F1-986F-4246-8AE3-E5B3741ECC25}" type="presParOf" srcId="{D7D70EE0-9A3A-4099-9DC8-847F3862318C}" destId="{C7B0F497-C399-4672-8EB7-A6883EE1E373}" srcOrd="4" destOrd="0" presId="urn:microsoft.com/office/officeart/2008/layout/PictureAccentList"/>
    <dgm:cxn modelId="{300F5AA6-8216-4832-A4D4-7E6C19B7D7F9}" type="presParOf" srcId="{C7B0F497-C399-4672-8EB7-A6883EE1E373}" destId="{01D76C38-BF1E-415F-BABE-8C3F9AD93B0D}" srcOrd="0" destOrd="0" presId="urn:microsoft.com/office/officeart/2008/layout/PictureAccentList"/>
    <dgm:cxn modelId="{9CE76F8D-D8A1-4A5D-98ED-1FD2513656CB}" type="presParOf" srcId="{C7B0F497-C399-4672-8EB7-A6883EE1E373}" destId="{9781E905-7CB4-4AD9-86F6-D90949636187}" srcOrd="1" destOrd="0" presId="urn:microsoft.com/office/officeart/2008/layout/PictureAccentList"/>
    <dgm:cxn modelId="{7DF6878C-8C1C-43B4-B356-02CFE4D4DA97}" type="presParOf" srcId="{D7D70EE0-9A3A-4099-9DC8-847F3862318C}" destId="{2048B975-CC6C-4DC1-B9C5-848CD68BCDC7}" srcOrd="5" destOrd="0" presId="urn:microsoft.com/office/officeart/2008/layout/PictureAccentList"/>
    <dgm:cxn modelId="{CBE86166-1F80-4014-8377-2843FDF672D2}" type="presParOf" srcId="{2048B975-CC6C-4DC1-B9C5-848CD68BCDC7}" destId="{F193A0EB-AE8D-4903-BFE3-7B8233D27114}" srcOrd="0" destOrd="0" presId="urn:microsoft.com/office/officeart/2008/layout/PictureAccentList"/>
    <dgm:cxn modelId="{A436D682-5840-41BC-9A17-57C147923722}" type="presParOf" srcId="{2048B975-CC6C-4DC1-B9C5-848CD68BCDC7}" destId="{31B3E4D4-067D-4A9D-A1EC-DC19A338B153}" srcOrd="1" destOrd="0" presId="urn:microsoft.com/office/officeart/2008/layout/PictureAccentList"/>
    <dgm:cxn modelId="{348654D9-3F5B-4301-A088-4C4411EB6031}" type="presParOf" srcId="{D7D70EE0-9A3A-4099-9DC8-847F3862318C}" destId="{11323256-C7DC-49DC-BFDE-D09BF67F666E}" srcOrd="6" destOrd="0" presId="urn:microsoft.com/office/officeart/2008/layout/PictureAccentList"/>
    <dgm:cxn modelId="{78DD04FE-4538-4EE5-B404-6026CF863F7E}" type="presParOf" srcId="{11323256-C7DC-49DC-BFDE-D09BF67F666E}" destId="{4DD25CD8-34A9-401E-AF82-77635CE071D9}" srcOrd="0" destOrd="0" presId="urn:microsoft.com/office/officeart/2008/layout/PictureAccentList"/>
    <dgm:cxn modelId="{D200B20F-65DF-49F9-811D-5272ECE14520}" type="presParOf" srcId="{11323256-C7DC-49DC-BFDE-D09BF67F666E}" destId="{F826FFA6-72A1-47C5-9FDD-68C545FEB14F}" srcOrd="1" destOrd="0" presId="urn:microsoft.com/office/officeart/2008/layout/PictureAccentList"/>
    <dgm:cxn modelId="{7897B8E4-7A1A-4214-A31D-841F20D1BBEE}" type="presParOf" srcId="{D7D70EE0-9A3A-4099-9DC8-847F3862318C}" destId="{C37FE9CB-3520-431E-83A1-5AA3D27F9F72}" srcOrd="7" destOrd="0" presId="urn:microsoft.com/office/officeart/2008/layout/PictureAccentList"/>
    <dgm:cxn modelId="{3B255F53-DDC6-4B90-A623-2F801CAA624D}" type="presParOf" srcId="{C37FE9CB-3520-431E-83A1-5AA3D27F9F72}" destId="{B2E3A44C-D3DD-4275-B58D-146521CFC37F}" srcOrd="0" destOrd="0" presId="urn:microsoft.com/office/officeart/2008/layout/PictureAccentList"/>
    <dgm:cxn modelId="{3A2255FA-63FE-443A-AB48-E00B58A75529}" type="presParOf" srcId="{C37FE9CB-3520-431E-83A1-5AA3D27F9F72}" destId="{DB8DF74C-A0DB-40F3-BC2D-144F48276BEE}"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F3606-CC9E-4AD5-BA10-3154AA3131A6}">
      <dsp:nvSpPr>
        <dsp:cNvPr id="0" name=""/>
        <dsp:cNvSpPr/>
      </dsp:nvSpPr>
      <dsp:spPr>
        <a:xfrm>
          <a:off x="2229415" y="1534"/>
          <a:ext cx="4709527" cy="43382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n-US" sz="2600" b="1" kern="1200"/>
            <a:t>Facilitators</a:t>
          </a:r>
          <a:endParaRPr lang="en-US" sz="2600" kern="1200"/>
        </a:p>
      </dsp:txBody>
      <dsp:txXfrm>
        <a:off x="2242121" y="14240"/>
        <a:ext cx="4684115" cy="408409"/>
      </dsp:txXfrm>
    </dsp:sp>
    <dsp:sp modelId="{DF238BED-5020-4EFD-AB15-0969260BF52B}">
      <dsp:nvSpPr>
        <dsp:cNvPr id="0" name=""/>
        <dsp:cNvSpPr/>
      </dsp:nvSpPr>
      <dsp:spPr>
        <a:xfrm>
          <a:off x="2229415" y="513443"/>
          <a:ext cx="433821" cy="433821"/>
        </a:xfrm>
        <a:prstGeom prst="roundRect">
          <a:avLst>
            <a:gd name="adj" fmla="val 1667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9D0D07-26D2-4281-9F06-1565666CDE3B}">
      <dsp:nvSpPr>
        <dsp:cNvPr id="0" name=""/>
        <dsp:cNvSpPr/>
      </dsp:nvSpPr>
      <dsp:spPr>
        <a:xfrm>
          <a:off x="2689265" y="513443"/>
          <a:ext cx="4249677" cy="433821"/>
        </a:xfrm>
        <a:prstGeom prst="roundRect">
          <a:avLst>
            <a:gd name="adj" fmla="val 166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Convenient, well-trusted access points</a:t>
          </a:r>
        </a:p>
      </dsp:txBody>
      <dsp:txXfrm>
        <a:off x="2710446" y="534624"/>
        <a:ext cx="4207315" cy="391459"/>
      </dsp:txXfrm>
    </dsp:sp>
    <dsp:sp modelId="{C791471A-29DA-4608-B29D-DBA9973099D5}">
      <dsp:nvSpPr>
        <dsp:cNvPr id="0" name=""/>
        <dsp:cNvSpPr/>
      </dsp:nvSpPr>
      <dsp:spPr>
        <a:xfrm>
          <a:off x="2229415" y="999323"/>
          <a:ext cx="433821" cy="433821"/>
        </a:xfrm>
        <a:prstGeom prst="roundRect">
          <a:avLst>
            <a:gd name="adj" fmla="val 1667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770BA1-BB29-42FA-9621-F3124C757103}">
      <dsp:nvSpPr>
        <dsp:cNvPr id="0" name=""/>
        <dsp:cNvSpPr/>
      </dsp:nvSpPr>
      <dsp:spPr>
        <a:xfrm>
          <a:off x="2689265" y="999323"/>
          <a:ext cx="4249677" cy="433821"/>
        </a:xfrm>
        <a:prstGeom prst="roundRect">
          <a:avLst>
            <a:gd name="adj" fmla="val 16670"/>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Discussing concerns with a trusted professional</a:t>
          </a:r>
        </a:p>
      </dsp:txBody>
      <dsp:txXfrm>
        <a:off x="2710446" y="1020504"/>
        <a:ext cx="4207315" cy="391459"/>
      </dsp:txXfrm>
    </dsp:sp>
    <dsp:sp modelId="{63EC612C-50EA-44C2-94C5-958AE05DCEC3}">
      <dsp:nvSpPr>
        <dsp:cNvPr id="0" name=""/>
        <dsp:cNvSpPr/>
      </dsp:nvSpPr>
      <dsp:spPr>
        <a:xfrm>
          <a:off x="2229415" y="1485202"/>
          <a:ext cx="433821" cy="433821"/>
        </a:xfrm>
        <a:prstGeom prst="roundRect">
          <a:avLst>
            <a:gd name="adj" fmla="val 1667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CFCDC4-B3AC-4EBE-B58F-2F8C2A9D0033}">
      <dsp:nvSpPr>
        <dsp:cNvPr id="0" name=""/>
        <dsp:cNvSpPr/>
      </dsp:nvSpPr>
      <dsp:spPr>
        <a:xfrm>
          <a:off x="2689265" y="1485202"/>
          <a:ext cx="4249677" cy="433821"/>
        </a:xfrm>
        <a:prstGeom prst="roundRect">
          <a:avLst>
            <a:gd name="adj" fmla="val 16670"/>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Tailored information for specific populations</a:t>
          </a:r>
        </a:p>
      </dsp:txBody>
      <dsp:txXfrm>
        <a:off x="2710446" y="1506383"/>
        <a:ext cx="4207315" cy="391459"/>
      </dsp:txXfrm>
    </dsp:sp>
    <dsp:sp modelId="{5A1D5523-4522-4B6E-845E-0AD33EDBE2DD}">
      <dsp:nvSpPr>
        <dsp:cNvPr id="0" name=""/>
        <dsp:cNvSpPr/>
      </dsp:nvSpPr>
      <dsp:spPr>
        <a:xfrm>
          <a:off x="2229415" y="1971082"/>
          <a:ext cx="433821" cy="433821"/>
        </a:xfrm>
        <a:prstGeom prst="roundRect">
          <a:avLst>
            <a:gd name="adj" fmla="val 1667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D1E8EF-1ED3-4348-A52E-57487DAEFB47}">
      <dsp:nvSpPr>
        <dsp:cNvPr id="0" name=""/>
        <dsp:cNvSpPr/>
      </dsp:nvSpPr>
      <dsp:spPr>
        <a:xfrm>
          <a:off x="2689265" y="1971082"/>
          <a:ext cx="4249677" cy="433821"/>
        </a:xfrm>
        <a:prstGeom prst="roundRect">
          <a:avLst>
            <a:gd name="adj" fmla="val 16670"/>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0" kern="1200"/>
            <a:t>Social and interpersonal influences</a:t>
          </a:r>
          <a:endParaRPr lang="en-US" sz="1400" b="0" kern="1200"/>
        </a:p>
      </dsp:txBody>
      <dsp:txXfrm>
        <a:off x="2710446" y="1992263"/>
        <a:ext cx="4207315" cy="391459"/>
      </dsp:txXfrm>
    </dsp:sp>
    <dsp:sp modelId="{315FB3B0-6875-4620-AAA6-3856DCCDDA50}">
      <dsp:nvSpPr>
        <dsp:cNvPr id="0" name=""/>
        <dsp:cNvSpPr/>
      </dsp:nvSpPr>
      <dsp:spPr>
        <a:xfrm>
          <a:off x="2229415" y="2456962"/>
          <a:ext cx="433821" cy="433821"/>
        </a:xfrm>
        <a:prstGeom prst="roundRect">
          <a:avLst>
            <a:gd name="adj" fmla="val 1667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12F65-D8A9-4B86-98B8-10226AE96387}">
      <dsp:nvSpPr>
        <dsp:cNvPr id="0" name=""/>
        <dsp:cNvSpPr/>
      </dsp:nvSpPr>
      <dsp:spPr>
        <a:xfrm>
          <a:off x="2689265" y="2456962"/>
          <a:ext cx="4249677" cy="433821"/>
        </a:xfrm>
        <a:prstGeom prst="roundRect">
          <a:avLst>
            <a:gd name="adj" fmla="val 16670"/>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Direct recommendation by a trusted professional</a:t>
          </a:r>
        </a:p>
      </dsp:txBody>
      <dsp:txXfrm>
        <a:off x="2710446" y="2478143"/>
        <a:ext cx="4207315" cy="391459"/>
      </dsp:txXfrm>
    </dsp:sp>
    <dsp:sp modelId="{B02CCB6A-DBD5-4765-82B1-0C602E7DAC62}">
      <dsp:nvSpPr>
        <dsp:cNvPr id="0" name=""/>
        <dsp:cNvSpPr/>
      </dsp:nvSpPr>
      <dsp:spPr>
        <a:xfrm>
          <a:off x="2229415" y="2942842"/>
          <a:ext cx="433821" cy="433821"/>
        </a:xfrm>
        <a:prstGeom prst="roundRect">
          <a:avLst>
            <a:gd name="adj" fmla="val 16670"/>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D0C88C-F53F-4D5A-A3AB-EC8E757B02D5}">
      <dsp:nvSpPr>
        <dsp:cNvPr id="0" name=""/>
        <dsp:cNvSpPr/>
      </dsp:nvSpPr>
      <dsp:spPr>
        <a:xfrm>
          <a:off x="2689265" y="2942842"/>
          <a:ext cx="4249677" cy="433821"/>
        </a:xfrm>
        <a:prstGeom prst="roundRect">
          <a:avLst>
            <a:gd name="adj" fmla="val 1667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Localised and collaborative approaches</a:t>
          </a:r>
        </a:p>
      </dsp:txBody>
      <dsp:txXfrm>
        <a:off x="2710446" y="2964023"/>
        <a:ext cx="4207315" cy="3914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3BDCA-8E54-4EFD-8CFD-164B3BFB12CD}">
      <dsp:nvSpPr>
        <dsp:cNvPr id="0" name=""/>
        <dsp:cNvSpPr/>
      </dsp:nvSpPr>
      <dsp:spPr>
        <a:xfrm>
          <a:off x="3593886" y="1503"/>
          <a:ext cx="4770438" cy="4339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n-US" sz="2600" b="1" kern="1200"/>
            <a:t>Barriers</a:t>
          </a:r>
          <a:endParaRPr lang="en-US" sz="2600" kern="1200"/>
        </a:p>
      </dsp:txBody>
      <dsp:txXfrm>
        <a:off x="3606596" y="14213"/>
        <a:ext cx="4745018" cy="408545"/>
      </dsp:txXfrm>
    </dsp:sp>
    <dsp:sp modelId="{A8C458FC-B776-4BE2-AD5C-BB83FC23616E}">
      <dsp:nvSpPr>
        <dsp:cNvPr id="0" name=""/>
        <dsp:cNvSpPr/>
      </dsp:nvSpPr>
      <dsp:spPr>
        <a:xfrm>
          <a:off x="3593886" y="513582"/>
          <a:ext cx="433965" cy="433965"/>
        </a:xfrm>
        <a:prstGeom prst="roundRect">
          <a:avLst>
            <a:gd name="adj" fmla="val 1667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B6AFC-3872-4F65-80D1-71603EB37534}">
      <dsp:nvSpPr>
        <dsp:cNvPr id="0" name=""/>
        <dsp:cNvSpPr/>
      </dsp:nvSpPr>
      <dsp:spPr>
        <a:xfrm>
          <a:off x="4053889" y="513582"/>
          <a:ext cx="4310435" cy="433965"/>
        </a:xfrm>
        <a:prstGeom prst="roundRect">
          <a:avLst>
            <a:gd name="adj" fmla="val 166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Difficulty navigating health system</a:t>
          </a:r>
          <a:endParaRPr lang="en-US" sz="1400" kern="1200"/>
        </a:p>
      </dsp:txBody>
      <dsp:txXfrm>
        <a:off x="4075077" y="534770"/>
        <a:ext cx="4268059" cy="391589"/>
      </dsp:txXfrm>
    </dsp:sp>
    <dsp:sp modelId="{BAEDC8EB-0858-4F03-8564-065461415CC4}">
      <dsp:nvSpPr>
        <dsp:cNvPr id="0" name=""/>
        <dsp:cNvSpPr/>
      </dsp:nvSpPr>
      <dsp:spPr>
        <a:xfrm>
          <a:off x="3593886" y="999623"/>
          <a:ext cx="433965" cy="433965"/>
        </a:xfrm>
        <a:prstGeom prst="roundRect">
          <a:avLst>
            <a:gd name="adj" fmla="val 1667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864A72-9A47-47F8-9486-3CBEA558E274}">
      <dsp:nvSpPr>
        <dsp:cNvPr id="0" name=""/>
        <dsp:cNvSpPr/>
      </dsp:nvSpPr>
      <dsp:spPr>
        <a:xfrm>
          <a:off x="4053889" y="999623"/>
          <a:ext cx="4310435" cy="433965"/>
        </a:xfrm>
        <a:prstGeom prst="roundRect">
          <a:avLst>
            <a:gd name="adj" fmla="val 16670"/>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Indirect / non-financial costs e.g. time off work</a:t>
          </a:r>
          <a:endParaRPr lang="en-US" sz="1400" kern="1200"/>
        </a:p>
      </dsp:txBody>
      <dsp:txXfrm>
        <a:off x="4075077" y="1020811"/>
        <a:ext cx="4268059" cy="391589"/>
      </dsp:txXfrm>
    </dsp:sp>
    <dsp:sp modelId="{9810F33A-AEB3-4DBD-9DBF-2ABCAE6DB99F}">
      <dsp:nvSpPr>
        <dsp:cNvPr id="0" name=""/>
        <dsp:cNvSpPr/>
      </dsp:nvSpPr>
      <dsp:spPr>
        <a:xfrm>
          <a:off x="3593886" y="1485664"/>
          <a:ext cx="433965" cy="433965"/>
        </a:xfrm>
        <a:prstGeom prst="roundRect">
          <a:avLst>
            <a:gd name="adj" fmla="val 1667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21FB1C-31CC-4413-8AEA-BB251547AA48}">
      <dsp:nvSpPr>
        <dsp:cNvPr id="0" name=""/>
        <dsp:cNvSpPr/>
      </dsp:nvSpPr>
      <dsp:spPr>
        <a:xfrm>
          <a:off x="4053889" y="1485664"/>
          <a:ext cx="4310435" cy="433965"/>
        </a:xfrm>
        <a:prstGeom prst="roundRect">
          <a:avLst>
            <a:gd name="adj" fmla="val 16670"/>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Exposure to misinformation</a:t>
          </a:r>
          <a:endParaRPr lang="en-US" sz="1400" kern="1200"/>
        </a:p>
      </dsp:txBody>
      <dsp:txXfrm>
        <a:off x="4075077" y="1506852"/>
        <a:ext cx="4268059" cy="391589"/>
      </dsp:txXfrm>
    </dsp:sp>
    <dsp:sp modelId="{CF9A6152-D0D0-4A4E-A8B9-0330220D2107}">
      <dsp:nvSpPr>
        <dsp:cNvPr id="0" name=""/>
        <dsp:cNvSpPr/>
      </dsp:nvSpPr>
      <dsp:spPr>
        <a:xfrm>
          <a:off x="3593886" y="1971705"/>
          <a:ext cx="433965" cy="433965"/>
        </a:xfrm>
        <a:prstGeom prst="roundRect">
          <a:avLst>
            <a:gd name="adj" fmla="val 1667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1A412D-7D85-404E-8255-5E534FE764A4}">
      <dsp:nvSpPr>
        <dsp:cNvPr id="0" name=""/>
        <dsp:cNvSpPr/>
      </dsp:nvSpPr>
      <dsp:spPr>
        <a:xfrm>
          <a:off x="4053889" y="1971705"/>
          <a:ext cx="4310435" cy="433965"/>
        </a:xfrm>
        <a:prstGeom prst="roundRect">
          <a:avLst>
            <a:gd name="adj" fmla="val 16670"/>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0" kern="1200"/>
            <a:t>Social and interpersonal influences</a:t>
          </a:r>
          <a:endParaRPr lang="en-US" sz="1400" b="0" kern="1200"/>
        </a:p>
      </dsp:txBody>
      <dsp:txXfrm>
        <a:off x="4075077" y="1992893"/>
        <a:ext cx="4268059" cy="391589"/>
      </dsp:txXfrm>
    </dsp:sp>
    <dsp:sp modelId="{01D76C38-BF1E-415F-BABE-8C3F9AD93B0D}">
      <dsp:nvSpPr>
        <dsp:cNvPr id="0" name=""/>
        <dsp:cNvSpPr/>
      </dsp:nvSpPr>
      <dsp:spPr>
        <a:xfrm>
          <a:off x="3593886" y="2457746"/>
          <a:ext cx="433965" cy="433965"/>
        </a:xfrm>
        <a:prstGeom prst="roundRect">
          <a:avLst>
            <a:gd name="adj" fmla="val 1667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81E905-7CB4-4AD9-86F6-D90949636187}">
      <dsp:nvSpPr>
        <dsp:cNvPr id="0" name=""/>
        <dsp:cNvSpPr/>
      </dsp:nvSpPr>
      <dsp:spPr>
        <a:xfrm>
          <a:off x="4053889" y="2457746"/>
          <a:ext cx="4310435" cy="433965"/>
        </a:xfrm>
        <a:prstGeom prst="roundRect">
          <a:avLst>
            <a:gd name="adj" fmla="val 16670"/>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Scepticism over vaccine efficacy / safety</a:t>
          </a:r>
          <a:endParaRPr lang="en-US" sz="1400" kern="1200"/>
        </a:p>
      </dsp:txBody>
      <dsp:txXfrm>
        <a:off x="4075077" y="2478934"/>
        <a:ext cx="4268059" cy="391589"/>
      </dsp:txXfrm>
    </dsp:sp>
    <dsp:sp modelId="{F193A0EB-AE8D-4903-BFE3-7B8233D27114}">
      <dsp:nvSpPr>
        <dsp:cNvPr id="0" name=""/>
        <dsp:cNvSpPr/>
      </dsp:nvSpPr>
      <dsp:spPr>
        <a:xfrm>
          <a:off x="3593886" y="2943787"/>
          <a:ext cx="433965" cy="433965"/>
        </a:xfrm>
        <a:prstGeom prst="roundRect">
          <a:avLst>
            <a:gd name="adj" fmla="val 16670"/>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B3E4D4-067D-4A9D-A1EC-DC19A338B153}">
      <dsp:nvSpPr>
        <dsp:cNvPr id="0" name=""/>
        <dsp:cNvSpPr/>
      </dsp:nvSpPr>
      <dsp:spPr>
        <a:xfrm>
          <a:off x="4053889" y="2943787"/>
          <a:ext cx="4310435" cy="433965"/>
        </a:xfrm>
        <a:prstGeom prst="roundRect">
          <a:avLst>
            <a:gd name="adj" fmla="val 16670"/>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Distrust in authorities / pharma</a:t>
          </a:r>
          <a:endParaRPr lang="en-US" sz="1400" kern="1200"/>
        </a:p>
      </dsp:txBody>
      <dsp:txXfrm>
        <a:off x="4075077" y="2964975"/>
        <a:ext cx="4268059" cy="391589"/>
      </dsp:txXfrm>
    </dsp:sp>
    <dsp:sp modelId="{4DD25CD8-34A9-401E-AF82-77635CE071D9}">
      <dsp:nvSpPr>
        <dsp:cNvPr id="0" name=""/>
        <dsp:cNvSpPr/>
      </dsp:nvSpPr>
      <dsp:spPr>
        <a:xfrm>
          <a:off x="3593886" y="3429828"/>
          <a:ext cx="433965" cy="433965"/>
        </a:xfrm>
        <a:prstGeom prst="roundRect">
          <a:avLst>
            <a:gd name="adj" fmla="val 16670"/>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26FFA6-72A1-47C5-9FDD-68C545FEB14F}">
      <dsp:nvSpPr>
        <dsp:cNvPr id="0" name=""/>
        <dsp:cNvSpPr/>
      </dsp:nvSpPr>
      <dsp:spPr>
        <a:xfrm>
          <a:off x="4053889" y="3429828"/>
          <a:ext cx="4310435" cy="433965"/>
        </a:xfrm>
        <a:prstGeom prst="roundRect">
          <a:avLst>
            <a:gd name="adj" fmla="val 16670"/>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Difficulties identifying vaccination needs</a:t>
          </a:r>
          <a:endParaRPr lang="en-US" sz="1400" kern="1200"/>
        </a:p>
      </dsp:txBody>
      <dsp:txXfrm>
        <a:off x="4075077" y="3451016"/>
        <a:ext cx="4268059" cy="391589"/>
      </dsp:txXfrm>
    </dsp:sp>
    <dsp:sp modelId="{B2E3A44C-D3DD-4275-B58D-146521CFC37F}">
      <dsp:nvSpPr>
        <dsp:cNvPr id="0" name=""/>
        <dsp:cNvSpPr/>
      </dsp:nvSpPr>
      <dsp:spPr>
        <a:xfrm>
          <a:off x="3593886" y="3915869"/>
          <a:ext cx="433965" cy="433965"/>
        </a:xfrm>
        <a:prstGeom prst="roundRect">
          <a:avLst>
            <a:gd name="adj" fmla="val 16670"/>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8DF74C-A0DB-40F3-BC2D-144F48276BEE}">
      <dsp:nvSpPr>
        <dsp:cNvPr id="0" name=""/>
        <dsp:cNvSpPr/>
      </dsp:nvSpPr>
      <dsp:spPr>
        <a:xfrm>
          <a:off x="4053889" y="3915869"/>
          <a:ext cx="4310435" cy="433965"/>
        </a:xfrm>
        <a:prstGeom prst="roundRect">
          <a:avLst>
            <a:gd name="adj" fmla="val 1667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a:t>Resource limitations &amp; missed opportunities</a:t>
          </a:r>
          <a:endParaRPr lang="en-US" sz="1400" kern="1200"/>
        </a:p>
      </dsp:txBody>
      <dsp:txXfrm>
        <a:off x="4075077" y="3937057"/>
        <a:ext cx="4268059" cy="391589"/>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4/2/2026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ukhsa.blog.gov.uk/2025/05/23/what-is-measles-and-why-is-it-so-important-were-all-up-to-date-with-our-mmr-vaccin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ukhsa-dashboard.data.gov.uk/vaccine-preventable-diseases/measles"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medicines.org.uk/emc/product/1159/smpc/"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medicines.org.uk/emc/product/6307/smpc"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medicines.org.uk/emc/product/101321/smpc"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medicines.org.uk/emc/product/101444/smpc"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eur01.safelinks.protection.outlook.com/?url=https%3A%2F%2Fdoi.org%2F10.2807%2Fese.17.16.20149-en&amp;data=04%7C01%7CColin.NJ.Campbell%40phe.gov.uk%7C0e1453cc674b4008a7d508d8c4713cd7%7Cee4e14994a354b2ead475f3cf9de8666%7C0%7C0%7C637475337913981613%7CUnknown%7CTWFpbGZsb3d8eyJWIjoiMC4wLjAwMDAiLCJQIjoiV2luMzIiLCJBTiI6Ik1haWwiLCJXVCI6Mn0%3D%7C1000&amp;sdata=aPHRqIrRUNtkn7ICEiCKPpfwruzKz4GLRUiEKqKZcm0%3D&amp;reserved=0"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gov.uk/government/publications/health-protection-report-volume-17-2023/hpr-volume-17-issue-7-news-14-july-2023#ref2"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www.gov.uk/government/statistics/cover-of-vaccination-evaluated-rapidly-cover-programme-2022-to-2023-quarterly-data/quarterly-vaccination-coverage-statistics-for-children-aged-up-to-5-years-in-the-uk-cover-programme-january-to-march-2023"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gov.uk/government/publications/measles-and-rubella-elimination-uk" TargetMode="External"/><Relationship Id="rId2" Type="http://schemas.openxmlformats.org/officeDocument/2006/relationships/slide" Target="../slides/slide71.xml"/><Relationship Id="rId1" Type="http://schemas.openxmlformats.org/officeDocument/2006/relationships/notesMaster" Target="../notesMasters/notesMaster1.xml"/><Relationship Id="rId4" Type="http://schemas.openxmlformats.org/officeDocument/2006/relationships/hyperlink" Target="https://www.gov.uk/government/publications/measles-and-rubella-elimination-uk/uk-measles-and-rubella-elimination" TargetMode="Externa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gov.uk/government/publications/measles-epidemiology-2023" TargetMode="External"/><Relationship Id="rId2" Type="http://schemas.openxmlformats.org/officeDocument/2006/relationships/slide" Target="../slides/slide74.xml"/><Relationship Id="rId1" Type="http://schemas.openxmlformats.org/officeDocument/2006/relationships/notesMaster" Target="../notesMasters/notesMaster1.xml"/><Relationship Id="rId6" Type="http://schemas.openxmlformats.org/officeDocument/2006/relationships/hyperlink" Target="https://www.gov.uk/government/publications/measles-epidemiology-2023/confirmed-cases-of-measles-in-england-by-month-age-and-region-2023" TargetMode="External"/><Relationship Id="rId5" Type="http://schemas.openxmlformats.org/officeDocument/2006/relationships/hyperlink" Target="https://ukhsa.blog.gov.uk/2026/01/22/what-is-measles-and-why-is-it-so-important-were-up-to-date-with-our-vaccines-to-protect-against-it/" TargetMode="External"/><Relationship Id="rId4" Type="http://schemas.openxmlformats.org/officeDocument/2006/relationships/hyperlink" Target="https://www.gov.uk/government/collections/immunisation#measles,-mumps-and-rubella-(mmr)" TargetMode="Externa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gov.uk/government/publications/health-protection-in-schools-and-other-childcare-facilities"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dirty="0"/>
              <a:t>This resource is designed to be used by anyone involved in advising on or delivering an MMR-containing vaccine as part of the national vaccination programme. </a:t>
            </a:r>
          </a:p>
          <a:p>
            <a:pPr>
              <a:spcBef>
                <a:spcPct val="0"/>
              </a:spcBef>
            </a:pPr>
            <a:endParaRPr lang="en-GB" b="1" dirty="0"/>
          </a:p>
          <a:p>
            <a:pPr>
              <a:spcBef>
                <a:spcPct val="0"/>
              </a:spcBef>
            </a:pPr>
            <a:r>
              <a:rPr lang="en-GB" b="1" dirty="0"/>
              <a:t>If this slide set is to be used for the delivery of training, not all slides will be required.  Trainers should select slides depending on audience background, their role in the vaccination programme and the length of training session.</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503451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2070907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200" dirty="0">
                <a:latin typeface="+mn-lt"/>
                <a:ea typeface="Times New Roman" panose="02020603050405020304" pitchFamily="18" charset="0"/>
              </a:rPr>
              <a:t>Sub-acute sclerosing panencephalitis (SSPE</a:t>
            </a:r>
            <a:r>
              <a:rPr lang="en-GB" sz="1200" u="none" dirty="0">
                <a:latin typeface="+mn-lt"/>
                <a:ea typeface="Times New Roman" panose="02020603050405020304" pitchFamily="18" charset="0"/>
              </a:rPr>
              <a:t>) </a:t>
            </a:r>
            <a:r>
              <a:rPr lang="en-GB" sz="1200" dirty="0">
                <a:effectLst/>
                <a:latin typeface="+mn-lt"/>
                <a:ea typeface="Times New Roman" panose="02020603050405020304" pitchFamily="18" charset="0"/>
                <a:cs typeface="Arial" panose="020B0604020202020204" pitchFamily="34" charset="0"/>
              </a:rPr>
              <a:t>is a rare, but fatal, late complication of measles occurring in 1 in 25,000 cases of measles. It occurs at a higher rate in individuals who had measles infection very young. The risk is 16 times greater for measles under the age of one, compared with measles at 5 years or older. Measles is more severe in adults and neonates.</a:t>
            </a:r>
          </a:p>
          <a:p>
            <a:pPr fontAlgn="base">
              <a:lnSpc>
                <a:spcPts val="1680"/>
              </a:lnSpc>
              <a:spcAft>
                <a:spcPts val="800"/>
              </a:spcAft>
            </a:pPr>
            <a:endParaRPr lang="en-GB" sz="1200" dirty="0">
              <a:effectLst/>
              <a:latin typeface="+mn-lt"/>
              <a:ea typeface="Calibri" panose="020F0502020204030204" pitchFamily="34" charset="0"/>
              <a:cs typeface="Arial" panose="020B0604020202020204" pitchFamily="34" charset="0"/>
            </a:endParaRPr>
          </a:p>
          <a:p>
            <a:r>
              <a:rPr lang="en-US" dirty="0"/>
              <a:t>In high-income regions of the world, such as Western Europe, measles still causes death in about 1 in 5000 cases. In the poorest regions, as many as 1 in 100 may die. In the 21st century, in England and Wales, there have been nine acute deaths due to measles. Five of these cases occurred in individuals who rely solely on herd immunity for protection as they had underlying immunological problems and so would not have been able to be vaccinated themselves.</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dirty="0"/>
          </a:p>
        </p:txBody>
      </p:sp>
    </p:spTree>
    <p:extLst>
      <p:ext uri="{BB962C8B-B14F-4D97-AF65-F5344CB8AC3E}">
        <p14:creationId xmlns:p14="http://schemas.microsoft.com/office/powerpoint/2010/main" val="791077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Since the autumn of 2023, regional outbreaks and an overall national exceedance in measles cases led the UK Health Security Agency (UKHSA) to declare a national standard incident. Initially focussed on populations within the West Midlands, outbreaks have occurred in other regions (such as London). Outbreaks and sporadic cases across the country have resulted in the highest number of measles cases in England since 2012 with 63% of cases in children aged 10 years old and under. </a:t>
            </a:r>
          </a:p>
          <a:p>
            <a:r>
              <a:rPr lang="en-GB" sz="12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More information available at: </a:t>
            </a:r>
            <a:r>
              <a:rPr lang="en-GB" sz="1200" dirty="0">
                <a:hlinkClick r:id="rId3"/>
              </a:rPr>
              <a:t>What is measles and why is it so important we’re all up to date with our MMR vaccine? – UK Health Security Agency</a:t>
            </a:r>
            <a:r>
              <a:rPr lang="en-GB" sz="1200" dirty="0"/>
              <a:t> and </a:t>
            </a:r>
            <a:r>
              <a:rPr lang="en-GB" dirty="0">
                <a:hlinkClick r:id="rId4"/>
              </a:rPr>
              <a:t>Measles | UKHSA data dashboard</a:t>
            </a:r>
            <a:endParaRPr lang="en-GB" sz="1200"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317445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2039124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2187120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4066198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dirty="0"/>
          </a:p>
        </p:txBody>
      </p:sp>
    </p:spTree>
    <p:extLst>
      <p:ext uri="{BB962C8B-B14F-4D97-AF65-F5344CB8AC3E}">
        <p14:creationId xmlns:p14="http://schemas.microsoft.com/office/powerpoint/2010/main" val="796941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2013560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2208961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1332875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1574952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2735971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321012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15277970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dirty="0"/>
          </a:p>
        </p:txBody>
      </p:sp>
    </p:spTree>
    <p:extLst>
      <p:ext uri="{BB962C8B-B14F-4D97-AF65-F5344CB8AC3E}">
        <p14:creationId xmlns:p14="http://schemas.microsoft.com/office/powerpoint/2010/main" val="2879197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B54D7-F42E-E244-6824-7CA21EE84D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A4B72-26BE-8768-B7A4-364E0F4FA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CC5B3-4120-A993-6958-0816A9B5FFD9}"/>
              </a:ext>
            </a:extLst>
          </p:cNvPr>
          <p:cNvSpPr>
            <a:spLocks noGrp="1"/>
          </p:cNvSpPr>
          <p:nvPr>
            <p:ph type="body" idx="1"/>
          </p:nvPr>
        </p:nvSpPr>
        <p:spPr/>
        <p:txBody>
          <a:bodyPr>
            <a:normAutofit/>
          </a:bodyPr>
          <a:lstStyle/>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p:txBody>
      </p:sp>
      <p:sp>
        <p:nvSpPr>
          <p:cNvPr id="4" name="Slide Number Placeholder 3">
            <a:extLst>
              <a:ext uri="{FF2B5EF4-FFF2-40B4-BE49-F238E27FC236}">
                <a16:creationId xmlns:a16="http://schemas.microsoft.com/office/drawing/2014/main" id="{292723FF-2271-FE28-74F2-0E8E225A5945}"/>
              </a:ext>
            </a:extLst>
          </p:cNvPr>
          <p:cNvSpPr>
            <a:spLocks noGrp="1"/>
          </p:cNvSpPr>
          <p:nvPr>
            <p:ph type="sldNum" sz="quarter" idx="10"/>
          </p:nvPr>
        </p:nvSpPr>
        <p:spPr/>
        <p:txBody>
          <a:bodyPr/>
          <a:lstStyle/>
          <a:p>
            <a:pPr>
              <a:defRPr/>
            </a:pPr>
            <a:fld id="{9AE0CBF3-2A0A-4409-B599-FEFEAF974B88}" type="slidenum">
              <a:rPr lang="en-US" smtClean="0"/>
              <a:pPr>
                <a:defRPr/>
              </a:pPr>
              <a:t>29</a:t>
            </a:fld>
            <a:endParaRPr lang="en-US" dirty="0"/>
          </a:p>
        </p:txBody>
      </p:sp>
    </p:spTree>
    <p:extLst>
      <p:ext uri="{BB962C8B-B14F-4D97-AF65-F5344CB8AC3E}">
        <p14:creationId xmlns:p14="http://schemas.microsoft.com/office/powerpoint/2010/main" val="1218095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F81A5-3CCE-B075-80B3-EBF862796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9C4641-EBFC-78D9-F524-02ADD1CFB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2904ED-8106-A049-BB82-609CDA6DA2A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63A35A0-1224-8E62-F245-BCBAA07DBFA6}"/>
              </a:ext>
            </a:extLst>
          </p:cNvPr>
          <p:cNvSpPr>
            <a:spLocks noGrp="1"/>
          </p:cNvSpPr>
          <p:nvPr>
            <p:ph type="sldNum" sz="quarter" idx="5"/>
          </p:nvPr>
        </p:nvSpPr>
        <p:spPr/>
        <p:txBody>
          <a:bodyPr/>
          <a:lstStyle/>
          <a:p>
            <a:fld id="{0C9349AD-43E2-A142-9B61-FBB06C64E86F}" type="slidenum">
              <a:rPr lang="en-US" smtClean="0"/>
              <a:t>30</a:t>
            </a:fld>
            <a:endParaRPr lang="en-US" dirty="0"/>
          </a:p>
        </p:txBody>
      </p:sp>
    </p:spTree>
    <p:extLst>
      <p:ext uri="{BB962C8B-B14F-4D97-AF65-F5344CB8AC3E}">
        <p14:creationId xmlns:p14="http://schemas.microsoft.com/office/powerpoint/2010/main" val="2008787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dirty="0"/>
          </a:p>
        </p:txBody>
      </p:sp>
    </p:spTree>
    <p:extLst>
      <p:ext uri="{BB962C8B-B14F-4D97-AF65-F5344CB8AC3E}">
        <p14:creationId xmlns:p14="http://schemas.microsoft.com/office/powerpoint/2010/main" val="2950413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rPr>
              <a:t>This graph demonstrates that i</a:t>
            </a:r>
            <a:r>
              <a:rPr lang="en-GB" sz="1200" b="0" i="0" dirty="0">
                <a:solidFill>
                  <a:srgbClr val="000000"/>
                </a:solidFill>
                <a:effectLst/>
                <a:latin typeface="Arial" panose="020B0604020202020204" pitchFamily="34" charset="0"/>
              </a:rPr>
              <a:t>n the USA, after introducing a 2-dose schedule, the under 1year age group who are not eligible for vaccination have also seen reduced incidence because of reduced community transmission.</a:t>
            </a:r>
          </a:p>
          <a:p>
            <a:r>
              <a:rPr lang="en-GB" sz="1200" b="0" i="0" dirty="0">
                <a:solidFill>
                  <a:srgbClr val="000000"/>
                </a:solidFill>
                <a:effectLst/>
                <a:latin typeface="Arial" panose="020B0604020202020204" pitchFamily="34" charset="0"/>
              </a:rPr>
              <a:t>It also shows that </a:t>
            </a:r>
            <a:r>
              <a:rPr lang="en-GB" sz="1200" dirty="0">
                <a:solidFill>
                  <a:srgbClr val="000000"/>
                </a:solidFill>
              </a:rPr>
              <a:t>t</a:t>
            </a:r>
            <a:r>
              <a:rPr lang="en-GB" sz="1200" b="0" i="0" dirty="0">
                <a:solidFill>
                  <a:srgbClr val="000000"/>
                </a:solidFill>
                <a:effectLst/>
                <a:latin typeface="Arial" panose="020B0604020202020204" pitchFamily="34" charset="0"/>
              </a:rPr>
              <a:t>here is no evidence of increased rates of infection among those not eligible for vaccination (in the older age groups) following introduction of a varicella vaccination programme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dirty="0"/>
          </a:p>
        </p:txBody>
      </p:sp>
    </p:spTree>
    <p:extLst>
      <p:ext uri="{BB962C8B-B14F-4D97-AF65-F5344CB8AC3E}">
        <p14:creationId xmlns:p14="http://schemas.microsoft.com/office/powerpoint/2010/main" val="259763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highlight>
                <a:srgbClr val="00FFFF"/>
              </a:highligh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dirty="0"/>
          </a:p>
        </p:txBody>
      </p:sp>
    </p:spTree>
    <p:extLst>
      <p:ext uri="{BB962C8B-B14F-4D97-AF65-F5344CB8AC3E}">
        <p14:creationId xmlns:p14="http://schemas.microsoft.com/office/powerpoint/2010/main" val="3512571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right hand column shows what a child who has been completely vaccinated for age according to the previous and current routine vaccine schedules will have/will receive. If they have missed a dose of MMR, there is no need to give this now – they should be offered MMRV instead so that they receive at least 2 doses of MMR-containing vaccine. </a:t>
            </a:r>
          </a:p>
          <a:p>
            <a:r>
              <a:rPr lang="en-GB" dirty="0"/>
              <a:t>It does not matter that some children will receive 3 MMR-containing vaccines. If they have already made antibodies to measles, mumps or rubella following a previous dose, these antibodies will neutralise the vaccine virus in subsequent doses.</a:t>
            </a:r>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19396857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dirty="0"/>
          </a:p>
        </p:txBody>
      </p:sp>
    </p:spTree>
    <p:extLst>
      <p:ext uri="{BB962C8B-B14F-4D97-AF65-F5344CB8AC3E}">
        <p14:creationId xmlns:p14="http://schemas.microsoft.com/office/powerpoint/2010/main" val="24381207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86019" name="Notes Placeholder 2"/>
          <p:cNvSpPr>
            <a:spLocks noGrp="1"/>
          </p:cNvSpPr>
          <p:nvPr>
            <p:ph type="body" idx="1"/>
          </p:nvPr>
        </p:nvSpPr>
        <p:spPr bwMode="auto">
          <a:noFill/>
        </p:spPr>
        <p:txBody>
          <a:bodyPr/>
          <a:lstStyle/>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86020"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B2F2E-796C-1B47-9A23-D7F90DF216CB}"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021"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ＭＳ Ｐゴシック" charset="-128"/>
                <a:cs typeface="ＭＳ Ｐゴシック" charset="-128"/>
              </a:rPr>
              <a:t>DRAFT ONLY - Please see the disclaimer text on slide 1</a:t>
            </a:r>
          </a:p>
        </p:txBody>
      </p:sp>
    </p:spTree>
    <p:extLst>
      <p:ext uri="{BB962C8B-B14F-4D97-AF65-F5344CB8AC3E}">
        <p14:creationId xmlns:p14="http://schemas.microsoft.com/office/powerpoint/2010/main" val="2911671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There is no upper age limit for MMR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dirty="0"/>
              <a:t>There is no limit to the number of MMR-containing vaccinations an individual can receive. The risk of adverse reactions falls with increasing number of doses of MMR or MMRV (unlike inactivated vaccines such as tetanus) so the benefit of ensuring protection outweighs any risk of an additional dose of MMR or MMRV.</a:t>
            </a: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40</a:t>
            </a:fld>
            <a:endParaRPr lang="en-US" dirty="0"/>
          </a:p>
        </p:txBody>
      </p:sp>
    </p:spTree>
    <p:extLst>
      <p:ext uri="{BB962C8B-B14F-4D97-AF65-F5344CB8AC3E}">
        <p14:creationId xmlns:p14="http://schemas.microsoft.com/office/powerpoint/2010/main" val="4105041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86019" name="Notes Placeholder 2"/>
          <p:cNvSpPr>
            <a:spLocks noGrp="1"/>
          </p:cNvSpPr>
          <p:nvPr>
            <p:ph type="body" idx="1"/>
          </p:nvPr>
        </p:nvSpPr>
        <p:spPr bwMode="auto">
          <a:noFill/>
        </p:spPr>
        <p:txBody>
          <a:bodyPr/>
          <a:lstStyle/>
          <a:p>
            <a:r>
              <a:rPr lang="en-US" sz="1200" kern="1200" dirty="0">
                <a:solidFill>
                  <a:schemeClr val="tx1"/>
                </a:solidFill>
                <a:effectLst/>
                <a:latin typeface="+mn-lt"/>
                <a:ea typeface="ヒラギノ角ゴ Pro W3" pitchFamily="84" charset="-128"/>
                <a:cs typeface="ヒラギノ角ゴ Pro W3" pitchFamily="84" charset="-128"/>
              </a:rPr>
              <a:t>Where a child is behind schedule with their MMR or MMRV vaccination status, healthcare professionals should use the guidance within the MMRV information for healthcare practitioners' document  to determine what vaccine should be used to ‘catch a child up’. Essentially, children born on or after 01/01/2020 and who require MMR catch-up should be offered this using MMRV. This is the cohort of children who are eligible for at least one dose of MMRV through either the routine schedule or the selective catch-up campaign.</a:t>
            </a: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86020" name="Slide Number Placeholder 3"/>
          <p:cNvSpPr>
            <a:spLocks noGrp="1"/>
          </p:cNvSpPr>
          <p:nvPr>
            <p:ph type="sldNum" sz="quarter" idx="5"/>
          </p:nvPr>
        </p:nvSpPr>
        <p:spPr bwMode="auto">
          <a:noFill/>
          <a:ln>
            <a:miter lim="800000"/>
            <a:headEnd/>
            <a:tailEnd/>
          </a:ln>
        </p:spPr>
        <p:txBody>
          <a:bodyPr/>
          <a:lstStyle/>
          <a:p>
            <a:fld id="{7A7B2F2E-796C-1B47-9A23-D7F90DF216CB}" type="slidenum">
              <a:rPr lang="en-GB"/>
              <a:pPr/>
              <a:t>41</a:t>
            </a:fld>
            <a:endParaRPr lang="en-GB" dirty="0"/>
          </a:p>
        </p:txBody>
      </p:sp>
      <p:sp>
        <p:nvSpPr>
          <p:cNvPr id="86021"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Tree>
    <p:extLst>
      <p:ext uri="{BB962C8B-B14F-4D97-AF65-F5344CB8AC3E}">
        <p14:creationId xmlns:p14="http://schemas.microsoft.com/office/powerpoint/2010/main" val="37384922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42</a:t>
            </a:fld>
            <a:endParaRPr lang="en-US" dirty="0"/>
          </a:p>
        </p:txBody>
      </p:sp>
    </p:spTree>
    <p:extLst>
      <p:ext uri="{BB962C8B-B14F-4D97-AF65-F5344CB8AC3E}">
        <p14:creationId xmlns:p14="http://schemas.microsoft.com/office/powerpoint/2010/main" val="39231386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43</a:t>
            </a:fld>
            <a:endParaRPr lang="en-US" dirty="0"/>
          </a:p>
        </p:txBody>
      </p:sp>
    </p:spTree>
    <p:extLst>
      <p:ext uri="{BB962C8B-B14F-4D97-AF65-F5344CB8AC3E}">
        <p14:creationId xmlns:p14="http://schemas.microsoft.com/office/powerpoint/2010/main" val="42172194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44</a:t>
            </a:fld>
            <a:endParaRPr lang="en-US" dirty="0"/>
          </a:p>
        </p:txBody>
      </p:sp>
    </p:spTree>
    <p:extLst>
      <p:ext uri="{BB962C8B-B14F-4D97-AF65-F5344CB8AC3E}">
        <p14:creationId xmlns:p14="http://schemas.microsoft.com/office/powerpoint/2010/main" val="14288227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MMR vaccines should be stored and prepared in accordance with manufacturers instructions </a:t>
            </a:r>
            <a:r>
              <a:rPr lang="en-GB" b="0" dirty="0">
                <a:highlight>
                  <a:srgbClr val="FFFF00"/>
                </a:highlight>
              </a:rPr>
              <a:t>and shaken well before they are administered.</a:t>
            </a:r>
          </a:p>
          <a:p>
            <a:endParaRPr lang="en-GB" b="1" dirty="0">
              <a:highlight>
                <a:srgbClr val="FFFF00"/>
              </a:highlight>
            </a:endParaRP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45</a:t>
            </a:fld>
            <a:endParaRPr lang="en-US" dirty="0"/>
          </a:p>
        </p:txBody>
      </p:sp>
    </p:spTree>
    <p:extLst>
      <p:ext uri="{BB962C8B-B14F-4D97-AF65-F5344CB8AC3E}">
        <p14:creationId xmlns:p14="http://schemas.microsoft.com/office/powerpoint/2010/main" val="1288690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B4308-99D5-FE97-BB96-DC90E5FDE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AC4EB-BEEC-C4D3-0E65-063241B8CD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F019BE-0B06-598A-470D-77F21525D476}"/>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Priorix vaccine Summary of Product Characteristics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Priorix powder and solvent for solution for injection in a pre-filled syringe - Summary of Product Characteristics (SmPC) - (emc) (medicines.org.uk)</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www.medicines.org.uk/emc/product/1159/smpc</a:t>
            </a:r>
          </a:p>
          <a:p>
            <a:endParaRPr lang="en-GB" dirty="0"/>
          </a:p>
        </p:txBody>
      </p:sp>
      <p:sp>
        <p:nvSpPr>
          <p:cNvPr id="4" name="Slide Number Placeholder 3">
            <a:extLst>
              <a:ext uri="{FF2B5EF4-FFF2-40B4-BE49-F238E27FC236}">
                <a16:creationId xmlns:a16="http://schemas.microsoft.com/office/drawing/2014/main" id="{4FBB8AF6-6723-7BD5-8962-84FAFC941C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375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83561-ABBA-7CE7-E07D-C015C566FF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02CF2-56D8-4CBF-36C3-EC030F4B76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289BC-8C8D-EF46-634E-654FA9BF6882}"/>
              </a:ext>
            </a:extLst>
          </p:cNvPr>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t>MMRvaxPro vaccine Summary of Product Characteristics</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MMRVAXPRO - Summary of Product Characteristics (SmPC) - (emc) (medicines.org.uk)</a:t>
            </a:r>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t>www.medicines.org.uk/emc/product/6307/smpc</a:t>
            </a:r>
            <a:endParaRPr lang="en-GB" b="1" dirty="0"/>
          </a:p>
          <a:p>
            <a:endParaRPr lang="en-GB" dirty="0"/>
          </a:p>
        </p:txBody>
      </p:sp>
      <p:sp>
        <p:nvSpPr>
          <p:cNvPr id="4" name="Slide Number Placeholder 3">
            <a:extLst>
              <a:ext uri="{FF2B5EF4-FFF2-40B4-BE49-F238E27FC236}">
                <a16:creationId xmlns:a16="http://schemas.microsoft.com/office/drawing/2014/main" id="{D1253A7C-CB4E-6243-7F37-4DF5D02028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4898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t>Priorix-Tetra vaccine Summary of Product Characteristics</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Priorix Tetra Powder and solvent for solution for injection in pre-filled syringe - Summary of Product Characteristics (SmPC) - (emc) | 101321</a:t>
            </a:r>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0" dirty="0"/>
              <a:t>www.medicines.org.uk/emc/product/101321/smpc </a:t>
            </a:r>
          </a:p>
          <a:p>
            <a:endParaRPr lang="en-GB" dirty="0"/>
          </a:p>
          <a:p>
            <a:r>
              <a:rPr lang="en-GB" dirty="0"/>
              <a:t>Please note that whilst it states ‘1 dose 0.5ml’ in the bottom right corner of the box and on the side of the box, this refers to the volume of vaccine (0.5ml) which should be given per dose. The box itself contains 10 doses of MMRV vaccine. Ensure that the cardboard tabs inside the box are removed to reveal the vials of powder.</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75806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t>ProQuad vaccine Summary of Product Characteristics</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ProQuad powder and solvent for suspension for injection in a pre-filled syringe - Summary of Product Characteristics (SmPC) - (emc) | 101444</a:t>
            </a:r>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0" dirty="0"/>
              <a:t>www.medicines.org.uk/emc/product/101444/smpc</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4786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53</a:t>
            </a:fld>
            <a:endParaRPr lang="en-US" dirty="0"/>
          </a:p>
        </p:txBody>
      </p:sp>
    </p:spTree>
    <p:extLst>
      <p:ext uri="{BB962C8B-B14F-4D97-AF65-F5344CB8AC3E}">
        <p14:creationId xmlns:p14="http://schemas.microsoft.com/office/powerpoint/2010/main" val="26044239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54</a:t>
            </a:fld>
            <a:endParaRPr lang="en-US" dirty="0"/>
          </a:p>
        </p:txBody>
      </p:sp>
    </p:spTree>
    <p:extLst>
      <p:ext uri="{BB962C8B-B14F-4D97-AF65-F5344CB8AC3E}">
        <p14:creationId xmlns:p14="http://schemas.microsoft.com/office/powerpoint/2010/main" val="28775439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56</a:t>
            </a:fld>
            <a:endParaRPr lang="en-US" dirty="0"/>
          </a:p>
        </p:txBody>
      </p:sp>
    </p:spTree>
    <p:extLst>
      <p:ext uri="{BB962C8B-B14F-4D97-AF65-F5344CB8AC3E}">
        <p14:creationId xmlns:p14="http://schemas.microsoft.com/office/powerpoint/2010/main" val="30630996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57</a:t>
            </a:fld>
            <a:endParaRPr lang="en-US" dirty="0"/>
          </a:p>
        </p:txBody>
      </p:sp>
    </p:spTree>
    <p:extLst>
      <p:ext uri="{BB962C8B-B14F-4D97-AF65-F5344CB8AC3E}">
        <p14:creationId xmlns:p14="http://schemas.microsoft.com/office/powerpoint/2010/main" val="14780265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There are very few individuals who cannot receive the MMR or MMRV vaccines. When there is doubt, appropriate advice should be sought from a consultant, the local screening and immunisation team, or consultant in public health rather than withholding the vaccine</a:t>
            </a:r>
            <a:endParaRPr lang="en-GB" sz="1200" dirty="0">
              <a:solidFill>
                <a:srgbClr val="007C91"/>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58</a:t>
            </a:fld>
            <a:endParaRPr lang="en-US" dirty="0"/>
          </a:p>
        </p:txBody>
      </p:sp>
    </p:spTree>
    <p:extLst>
      <p:ext uri="{BB962C8B-B14F-4D97-AF65-F5344CB8AC3E}">
        <p14:creationId xmlns:p14="http://schemas.microsoft.com/office/powerpoint/2010/main" val="31454743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59</a:t>
            </a:fld>
            <a:endParaRPr lang="en-US" dirty="0"/>
          </a:p>
        </p:txBody>
      </p:sp>
    </p:spTree>
    <p:extLst>
      <p:ext uri="{BB962C8B-B14F-4D97-AF65-F5344CB8AC3E}">
        <p14:creationId xmlns:p14="http://schemas.microsoft.com/office/powerpoint/2010/main" val="42561224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Frutiger LT Pro 45 Light"/>
              </a:rPr>
              <a:t>Full guidance can be found at: </a:t>
            </a:r>
            <a:r>
              <a:rPr lang="en-GB" sz="1800" b="0" i="0" u="sng" strike="noStrike" baseline="0" dirty="0">
                <a:solidFill>
                  <a:srgbClr val="1F5C9E"/>
                </a:solidFill>
                <a:latin typeface="Frutiger LT Pro 45 Light"/>
              </a:rPr>
              <a:t>www.gov.uk/government/publications/post-exposure-prophylaxis-for-chickenpox-and-shingles </a:t>
            </a:r>
          </a:p>
          <a:p>
            <a:endParaRPr lang="en-GB" sz="1800" b="0" i="0" u="sng" strike="noStrike" baseline="0" dirty="0">
              <a:solidFill>
                <a:srgbClr val="1F5C9E"/>
              </a:solidFill>
              <a:latin typeface="Frutiger LT Pro 45 Light"/>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60</a:t>
            </a:fld>
            <a:endParaRPr lang="en-US" dirty="0"/>
          </a:p>
        </p:txBody>
      </p:sp>
    </p:spTree>
    <p:extLst>
      <p:ext uri="{BB962C8B-B14F-4D97-AF65-F5344CB8AC3E}">
        <p14:creationId xmlns:p14="http://schemas.microsoft.com/office/powerpoint/2010/main" val="2114971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5779" name="Notes Placeholder 2"/>
          <p:cNvSpPr>
            <a:spLocks noGrp="1"/>
          </p:cNvSpPr>
          <p:nvPr>
            <p:ph type="body" idx="1"/>
          </p:nvPr>
        </p:nvSpPr>
        <p:spPr bwMode="auto">
          <a:noFill/>
        </p:spPr>
        <p:txBody>
          <a:bodyPr/>
          <a:lstStyle/>
          <a:p>
            <a:r>
              <a:rPr lang="en-GB" dirty="0"/>
              <a:t>On completion of this resource, users should meet the stated learning outcomes. They should also be able to access the sources of additional information and know how to keep up to date with any programme changes.</a:t>
            </a:r>
          </a:p>
        </p:txBody>
      </p:sp>
      <p:sp>
        <p:nvSpPr>
          <p:cNvPr id="75780" name="Slide Number Placeholder 3"/>
          <p:cNvSpPr>
            <a:spLocks noGrp="1"/>
          </p:cNvSpPr>
          <p:nvPr>
            <p:ph type="sldNum" sz="quarter" idx="5"/>
          </p:nvPr>
        </p:nvSpPr>
        <p:spPr bwMode="auto">
          <a:noFill/>
          <a:ln>
            <a:miter lim="800000"/>
            <a:headEnd/>
            <a:tailEnd/>
          </a:ln>
        </p:spPr>
        <p:txBody>
          <a:bodyPr/>
          <a:lstStyle/>
          <a:p>
            <a:fld id="{17AC1B67-9FC3-0A48-A603-6072EF2F3B7A}" type="slidenum">
              <a:rPr lang="en-GB"/>
              <a:pPr/>
              <a:t>5</a:t>
            </a:fld>
            <a:endParaRPr lang="en-GB" dirty="0"/>
          </a:p>
        </p:txBody>
      </p:sp>
      <p:sp>
        <p:nvSpPr>
          <p:cNvPr id="75781"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62</a:t>
            </a:fld>
            <a:endParaRPr lang="en-US" dirty="0"/>
          </a:p>
        </p:txBody>
      </p:sp>
    </p:spTree>
    <p:extLst>
      <p:ext uri="{BB962C8B-B14F-4D97-AF65-F5344CB8AC3E}">
        <p14:creationId xmlns:p14="http://schemas.microsoft.com/office/powerpoint/2010/main" val="19367398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64</a:t>
            </a:fld>
            <a:endParaRPr lang="en-US" dirty="0"/>
          </a:p>
        </p:txBody>
      </p:sp>
    </p:spTree>
    <p:extLst>
      <p:ext uri="{BB962C8B-B14F-4D97-AF65-F5344CB8AC3E}">
        <p14:creationId xmlns:p14="http://schemas.microsoft.com/office/powerpoint/2010/main" val="38258681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Amirthalingam, G., J. White, and M. Ramsay. 2012. “Measuring Childhood Vaccine Coverage in England: The Role of Child Health Information Systems.” Eurosurveillance 17 (16): 20149. </a:t>
            </a:r>
            <a:r>
              <a:rPr lang="en-GB" sz="1200" i="1" u="sng" dirty="0">
                <a:hlinkClick r:id="rId3"/>
              </a:rPr>
              <a:t>https://doi.org/10.2807/ese.17.16.20149-en</a:t>
            </a:r>
            <a:endParaRPr lang="en-GB" sz="1200" i="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6CD22CB3-D04D-4E06-B44F-2E5A3351DA74}" type="slidenum">
              <a:rPr lang="en-GB" smtClean="0"/>
              <a:t>65</a:t>
            </a:fld>
            <a:endParaRPr lang="en-GB" dirty="0"/>
          </a:p>
        </p:txBody>
      </p:sp>
    </p:spTree>
    <p:extLst>
      <p:ext uri="{BB962C8B-B14F-4D97-AF65-F5344CB8AC3E}">
        <p14:creationId xmlns:p14="http://schemas.microsoft.com/office/powerpoint/2010/main" val="30058889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67</a:t>
            </a:fld>
            <a:endParaRPr lang="en-US" dirty="0"/>
          </a:p>
        </p:txBody>
      </p:sp>
    </p:spTree>
    <p:extLst>
      <p:ext uri="{BB962C8B-B14F-4D97-AF65-F5344CB8AC3E}">
        <p14:creationId xmlns:p14="http://schemas.microsoft.com/office/powerpoint/2010/main" val="33938631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FFFFFF"/>
                </a:solidFill>
                <a:effectLst/>
                <a:latin typeface="GDS Transport"/>
              </a:rPr>
              <a:t>HPR volume 17 issue 7: news (14 July 2023)</a:t>
            </a:r>
          </a:p>
          <a:p>
            <a:pPr algn="l"/>
            <a:r>
              <a:rPr lang="en-GB" b="0" i="0" dirty="0">
                <a:solidFill>
                  <a:srgbClr val="FFFFFF"/>
                </a:solidFill>
                <a:effectLst/>
                <a:latin typeface="GDS Transport"/>
              </a:rPr>
              <a:t>Updated 14 July 2023</a:t>
            </a:r>
          </a:p>
          <a:p>
            <a:r>
              <a:rPr lang="en-GB" dirty="0">
                <a:hlinkClick r:id="rId3"/>
              </a:rPr>
              <a:t>HPR volume 17 issue 7: news (14 July 2023) - GOV.UK (www.gov.uk)</a:t>
            </a:r>
            <a:r>
              <a:rPr lang="en-GB" dirty="0"/>
              <a:t> www.gov.uk/government/publications/health-protection-report-volume-17-2023/hpr-volume-17-issue-7-news-14-july-2023</a:t>
            </a:r>
          </a:p>
          <a:p>
            <a:endParaRPr lang="en-GB" dirty="0"/>
          </a:p>
          <a:p>
            <a:pPr algn="l"/>
            <a:r>
              <a:rPr lang="en-GB" b="1" i="0" dirty="0">
                <a:solidFill>
                  <a:srgbClr val="FFFFFF"/>
                </a:solidFill>
                <a:effectLst/>
                <a:latin typeface="GDS Transport"/>
              </a:rPr>
              <a:t>Quarterly vaccination coverage statistics for children aged up to 5 years in the UK (COVER programme): January to March 2023</a:t>
            </a:r>
          </a:p>
          <a:p>
            <a:pPr algn="l"/>
            <a:r>
              <a:rPr lang="en-GB" b="0" i="0" dirty="0">
                <a:solidFill>
                  <a:srgbClr val="FFFFFF"/>
                </a:solidFill>
                <a:effectLst/>
                <a:latin typeface="GDS Transport"/>
              </a:rPr>
              <a:t>Updated 27 June 2023</a:t>
            </a:r>
          </a:p>
          <a:p>
            <a:pPr algn="l"/>
            <a:r>
              <a:rPr lang="en-GB" dirty="0">
                <a:hlinkClick r:id="rId4"/>
              </a:rPr>
              <a:t>Quarterly vaccination coverage statistics for children aged up to 5 years in the UK (COVER programme): January to March 2023 - GOV.UK (www.gov.uk)</a:t>
            </a:r>
            <a:r>
              <a:rPr lang="en-GB" dirty="0"/>
              <a:t> www.gov.uk/government/statistics/cover-of-vaccination-evaluated-rapidly-cover-programme-2024-to-2025-quarterly-data/quarterly-vaccination-coverage-statistics-for-children-aged-up-to-5-years-in-the-uk-cover-programme-january-to-march-2025</a:t>
            </a:r>
            <a:endParaRPr lang="en-GB" b="0" i="0" dirty="0">
              <a:solidFill>
                <a:srgbClr val="FFFFFF"/>
              </a:solidFill>
              <a:effectLst/>
              <a:latin typeface="GDS Transport"/>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68</a:t>
            </a:fld>
            <a:endParaRPr lang="en-US" dirty="0"/>
          </a:p>
        </p:txBody>
      </p:sp>
    </p:spTree>
    <p:extLst>
      <p:ext uri="{BB962C8B-B14F-4D97-AF65-F5344CB8AC3E}">
        <p14:creationId xmlns:p14="http://schemas.microsoft.com/office/powerpoint/2010/main" val="30846644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69</a:t>
            </a:fld>
            <a:endParaRPr lang="en-US" dirty="0"/>
          </a:p>
        </p:txBody>
      </p:sp>
    </p:spTree>
    <p:extLst>
      <p:ext uri="{BB962C8B-B14F-4D97-AF65-F5344CB8AC3E}">
        <p14:creationId xmlns:p14="http://schemas.microsoft.com/office/powerpoint/2010/main" val="19481730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70</a:t>
            </a:fld>
            <a:endParaRPr lang="en-US" dirty="0"/>
          </a:p>
        </p:txBody>
      </p:sp>
    </p:spTree>
    <p:extLst>
      <p:ext uri="{BB962C8B-B14F-4D97-AF65-F5344CB8AC3E}">
        <p14:creationId xmlns:p14="http://schemas.microsoft.com/office/powerpoint/2010/main" val="39968357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0C0C"/>
                </a:solidFill>
                <a:effectLst/>
                <a:uLnTx/>
                <a:uFillTx/>
                <a:latin typeface="GDS Transport"/>
                <a:ea typeface="+mn-ea"/>
                <a:cs typeface="+mn-cs"/>
              </a:rPr>
              <a:t>Measles and rubella elimination UK indicators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Measles and rubella elimination UK indicators - GOV.UK (www.gov.uk)</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https://www.gov.uk/government/publications/measles-and-rubella-elimination-uk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GDS Transport"/>
                <a:ea typeface="+mn-ea"/>
                <a:cs typeface="+mn-cs"/>
              </a:rPr>
              <a:t>UK measles and rubella elimination indicators and status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UK measles and rubella elimination indicators and status - GOV.UK (www.gov.uk)</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https://www.gov.uk/government/publications/measles-and-rubella-elimination-uk/uk-measles-and-rubella-elimination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GB" dirty="0"/>
              <a:t>Endemic transmission - continuous transmission of indigenous or imported measles or rubella virus that persists for a period of 12 months or more in a defined geographical area</a:t>
            </a:r>
          </a:p>
          <a:p>
            <a:endParaRPr lang="en-GB" dirty="0"/>
          </a:p>
          <a:p>
            <a:r>
              <a:rPr lang="en-GB" dirty="0"/>
              <a:t>Interrupted endemic transmission - the absence of endemic measles or rubella cases in a defined geographical area for a period of at least 12 months, in the presence of a well-performing surveillance system. Regional elimination can be declared after 36 or more months of the absence of endemic measles or rubella in all Member States </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71</a:t>
            </a:fld>
            <a:endParaRPr lang="en-US" dirty="0"/>
          </a:p>
        </p:txBody>
      </p:sp>
    </p:spTree>
    <p:extLst>
      <p:ext uri="{BB962C8B-B14F-4D97-AF65-F5344CB8AC3E}">
        <p14:creationId xmlns:p14="http://schemas.microsoft.com/office/powerpoint/2010/main" val="27419921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72</a:t>
            </a:fld>
            <a:endParaRPr lang="en-US" dirty="0"/>
          </a:p>
        </p:txBody>
      </p:sp>
    </p:spTree>
    <p:extLst>
      <p:ext uri="{BB962C8B-B14F-4D97-AF65-F5344CB8AC3E}">
        <p14:creationId xmlns:p14="http://schemas.microsoft.com/office/powerpoint/2010/main" val="11887325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73</a:t>
            </a:fld>
            <a:endParaRPr lang="en-US" dirty="0"/>
          </a:p>
        </p:txBody>
      </p:sp>
    </p:spTree>
    <p:extLst>
      <p:ext uri="{BB962C8B-B14F-4D97-AF65-F5344CB8AC3E}">
        <p14:creationId xmlns:p14="http://schemas.microsoft.com/office/powerpoint/2010/main" val="791852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7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
        <p:nvSpPr>
          <p:cNvPr id="77829" name="Slide Number Placeholder 4"/>
          <p:cNvSpPr>
            <a:spLocks noGrp="1"/>
          </p:cNvSpPr>
          <p:nvPr>
            <p:ph type="sldNum" sz="quarter" idx="5"/>
          </p:nvPr>
        </p:nvSpPr>
        <p:spPr bwMode="auto">
          <a:noFill/>
          <a:ln>
            <a:miter lim="800000"/>
            <a:headEnd/>
            <a:tailEnd/>
          </a:ln>
        </p:spPr>
        <p:txBody>
          <a:bodyPr/>
          <a:lstStyle/>
          <a:p>
            <a:fld id="{285234FC-5991-A54A-B96E-CCB8886A3765}" type="slidenum">
              <a:rPr lang="en-GB"/>
              <a:pPr/>
              <a:t>6</a:t>
            </a:fld>
            <a:endParaRPr lang="en-GB" dirty="0"/>
          </a:p>
        </p:txBody>
      </p:sp>
      <p:sp>
        <p:nvSpPr>
          <p:cNvPr id="3" name="Notes Placeholder 2">
            <a:extLst>
              <a:ext uri="{FF2B5EF4-FFF2-40B4-BE49-F238E27FC236}">
                <a16:creationId xmlns:a16="http://schemas.microsoft.com/office/drawing/2014/main" id="{A0308AAF-42B6-4C3A-ACB5-778709EBEC23}"/>
              </a:ext>
            </a:extLst>
          </p:cNvPr>
          <p:cNvSpPr>
            <a:spLocks noGrp="1"/>
          </p:cNvSpPr>
          <p:nvPr>
            <p:ph type="body" sz="quarter" idx="3"/>
          </p:nvPr>
        </p:nvSpPr>
        <p:spPr/>
        <p:txBody>
          <a:bodyPr/>
          <a:lstStyle/>
          <a:p>
            <a:endParaRPr lang="en-US" dirty="0"/>
          </a:p>
          <a:p>
            <a:endParaRPr lang="en-US" dirty="0"/>
          </a:p>
          <a:p>
            <a:endParaRPr lang="en-GB"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Measles epidemiology 2023 to 2026 - GOV.UK</a:t>
            </a:r>
            <a:r>
              <a:rPr lang="en-GB" dirty="0"/>
              <a:t> www.gov.uk/government/publications/measles-epidemiology-2023</a:t>
            </a:r>
          </a:p>
          <a:p>
            <a:endParaRPr lang="en-GB" dirty="0"/>
          </a:p>
          <a:p>
            <a:r>
              <a:rPr lang="en-GB" dirty="0">
                <a:hlinkClick r:id="rId4"/>
              </a:rPr>
              <a:t>Immunisation - GOV.UK</a:t>
            </a:r>
            <a:r>
              <a:rPr lang="en-GB" dirty="0"/>
              <a:t> www.gov.uk/government/collections/immunisation#measles,-mumps-and-rubella-(mmr)</a:t>
            </a:r>
          </a:p>
          <a:p>
            <a:endParaRPr lang="en-GB" dirty="0"/>
          </a:p>
          <a:p>
            <a:r>
              <a:rPr lang="en-GB" dirty="0">
                <a:hlinkClick r:id="rId5"/>
              </a:rPr>
              <a:t>What is measles and why is it so important we’re up to date with our vaccines to protect against it? – UK Health Security Agency</a:t>
            </a:r>
            <a:r>
              <a:rPr lang="en-GB" dirty="0"/>
              <a:t> https://ukhsa.blog.gov.uk/2026/01/22/what-is-measles-and-why-is-it-so-important-were-up-to-date-with-our-vaccines-to-protect-against-it/</a:t>
            </a:r>
          </a:p>
          <a:p>
            <a:endParaRPr lang="en-GB" dirty="0"/>
          </a:p>
          <a:p>
            <a:endParaRPr lang="en-GB" dirty="0">
              <a:hlinkClick r:id="rId6"/>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74</a:t>
            </a:fld>
            <a:endParaRPr lang="en-US" dirty="0"/>
          </a:p>
        </p:txBody>
      </p:sp>
    </p:spTree>
    <p:extLst>
      <p:ext uri="{BB962C8B-B14F-4D97-AF65-F5344CB8AC3E}">
        <p14:creationId xmlns:p14="http://schemas.microsoft.com/office/powerpoint/2010/main" val="42567151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77</a:t>
            </a:fld>
            <a:endParaRPr lang="en-US" dirty="0"/>
          </a:p>
        </p:txBody>
      </p:sp>
    </p:spTree>
    <p:extLst>
      <p:ext uri="{BB962C8B-B14F-4D97-AF65-F5344CB8AC3E}">
        <p14:creationId xmlns:p14="http://schemas.microsoft.com/office/powerpoint/2010/main" val="710646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78</a:t>
            </a:fld>
            <a:endParaRPr lang="en-US" dirty="0"/>
          </a:p>
        </p:txBody>
      </p:sp>
    </p:spTree>
    <p:extLst>
      <p:ext uri="{BB962C8B-B14F-4D97-AF65-F5344CB8AC3E}">
        <p14:creationId xmlns:p14="http://schemas.microsoft.com/office/powerpoint/2010/main" val="10767586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General guidance that should be followed on improving uptake that applies to all vaccinations including MMR</a:t>
            </a:r>
          </a:p>
        </p:txBody>
      </p:sp>
      <p:sp>
        <p:nvSpPr>
          <p:cNvPr id="4" name="Slide Number Placeholder 3"/>
          <p:cNvSpPr>
            <a:spLocks noGrp="1"/>
          </p:cNvSpPr>
          <p:nvPr>
            <p:ph type="sldNum" sz="quarter" idx="5"/>
          </p:nvPr>
        </p:nvSpPr>
        <p:spPr/>
        <p:txBody>
          <a:bodyPr/>
          <a:lstStyle/>
          <a:p>
            <a:fld id="{0C9349AD-43E2-A142-9B61-FBB06C64E86F}" type="slidenum">
              <a:rPr lang="en-US" smtClean="0"/>
              <a:t>79</a:t>
            </a:fld>
            <a:endParaRPr lang="en-US" dirty="0"/>
          </a:p>
        </p:txBody>
      </p:sp>
    </p:spTree>
    <p:extLst>
      <p:ext uri="{BB962C8B-B14F-4D97-AF65-F5344CB8AC3E}">
        <p14:creationId xmlns:p14="http://schemas.microsoft.com/office/powerpoint/2010/main" val="42883678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Guidance is part of </a:t>
            </a:r>
            <a:r>
              <a:rPr lang="en-GB" sz="1200" dirty="0">
                <a:hlinkClick r:id="rId3"/>
              </a:rPr>
              <a:t>Health protection in children and young people settings, including education - GOV.UK (www.gov.uk)</a:t>
            </a:r>
            <a:r>
              <a:rPr lang="en-GB" sz="1200" dirty="0"/>
              <a:t> </a:t>
            </a:r>
          </a:p>
        </p:txBody>
      </p:sp>
      <p:sp>
        <p:nvSpPr>
          <p:cNvPr id="4" name="Slide Number Placeholder 3"/>
          <p:cNvSpPr>
            <a:spLocks noGrp="1"/>
          </p:cNvSpPr>
          <p:nvPr>
            <p:ph type="sldNum" sz="quarter" idx="5"/>
          </p:nvPr>
        </p:nvSpPr>
        <p:spPr/>
        <p:txBody>
          <a:bodyPr/>
          <a:lstStyle/>
          <a:p>
            <a:fld id="{0C9349AD-43E2-A142-9B61-FBB06C64E86F}" type="slidenum">
              <a:rPr lang="en-US" smtClean="0"/>
              <a:t>80</a:t>
            </a:fld>
            <a:endParaRPr lang="en-US" dirty="0"/>
          </a:p>
        </p:txBody>
      </p:sp>
    </p:spTree>
    <p:extLst>
      <p:ext uri="{BB962C8B-B14F-4D97-AF65-F5344CB8AC3E}">
        <p14:creationId xmlns:p14="http://schemas.microsoft.com/office/powerpoint/2010/main" val="139507822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MMR vaccination pre-, ante- and post-natally; offer vaccination pre-natally (advise to avoid pregnancy for 1 month) and post-natally if the woman has not received 2 doses of MMR-containing vaccine</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81</a:t>
            </a:fld>
            <a:endParaRPr lang="en-US" dirty="0"/>
          </a:p>
        </p:txBody>
      </p:sp>
    </p:spTree>
    <p:extLst>
      <p:ext uri="{BB962C8B-B14F-4D97-AF65-F5344CB8AC3E}">
        <p14:creationId xmlns:p14="http://schemas.microsoft.com/office/powerpoint/2010/main" val="15039453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82</a:t>
            </a:fld>
            <a:endParaRPr lang="en-US" dirty="0"/>
          </a:p>
        </p:txBody>
      </p:sp>
    </p:spTree>
    <p:extLst>
      <p:ext uri="{BB962C8B-B14F-4D97-AF65-F5344CB8AC3E}">
        <p14:creationId xmlns:p14="http://schemas.microsoft.com/office/powerpoint/2010/main" val="9243555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83</a:t>
            </a:fld>
            <a:endParaRPr lang="en-US" dirty="0"/>
          </a:p>
        </p:txBody>
      </p:sp>
    </p:spTree>
    <p:extLst>
      <p:ext uri="{BB962C8B-B14F-4D97-AF65-F5344CB8AC3E}">
        <p14:creationId xmlns:p14="http://schemas.microsoft.com/office/powerpoint/2010/main" val="423793273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84</a:t>
            </a:fld>
            <a:endParaRPr lang="en-US"/>
          </a:p>
        </p:txBody>
      </p:sp>
    </p:spTree>
    <p:extLst>
      <p:ext uri="{BB962C8B-B14F-4D97-AF65-F5344CB8AC3E}">
        <p14:creationId xmlns:p14="http://schemas.microsoft.com/office/powerpoint/2010/main" val="17675475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85</a:t>
            </a:fld>
            <a:endParaRPr lang="en-US"/>
          </a:p>
        </p:txBody>
      </p:sp>
    </p:spTree>
    <p:extLst>
      <p:ext uri="{BB962C8B-B14F-4D97-AF65-F5344CB8AC3E}">
        <p14:creationId xmlns:p14="http://schemas.microsoft.com/office/powerpoint/2010/main" val="1885159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32BB5-711B-A033-675D-B20EBA19E58B}"/>
            </a:ext>
          </a:extLst>
        </p:cNvPr>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B5F47321-9987-E3E0-C23F-AEA05BE974A2}"/>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7828" name="Header Placeholder 3">
            <a:extLst>
              <a:ext uri="{FF2B5EF4-FFF2-40B4-BE49-F238E27FC236}">
                <a16:creationId xmlns:a16="http://schemas.microsoft.com/office/drawing/2014/main" id="{07261A6A-B73D-9D0E-8AAA-DBA95A99CC92}"/>
              </a:ext>
            </a:extLst>
          </p:cNvPr>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
        <p:nvSpPr>
          <p:cNvPr id="77829" name="Slide Number Placeholder 4">
            <a:extLst>
              <a:ext uri="{FF2B5EF4-FFF2-40B4-BE49-F238E27FC236}">
                <a16:creationId xmlns:a16="http://schemas.microsoft.com/office/drawing/2014/main" id="{7B0AFA09-F5CA-01F0-93A1-C4B6F67738DB}"/>
              </a:ext>
            </a:extLst>
          </p:cNvPr>
          <p:cNvSpPr>
            <a:spLocks noGrp="1"/>
          </p:cNvSpPr>
          <p:nvPr>
            <p:ph type="sldNum" sz="quarter" idx="5"/>
          </p:nvPr>
        </p:nvSpPr>
        <p:spPr bwMode="auto">
          <a:noFill/>
          <a:ln>
            <a:miter lim="800000"/>
            <a:headEnd/>
            <a:tailEnd/>
          </a:ln>
        </p:spPr>
        <p:txBody>
          <a:bodyPr/>
          <a:lstStyle/>
          <a:p>
            <a:fld id="{285234FC-5991-A54A-B96E-CCB8886A3765}" type="slidenum">
              <a:rPr lang="en-GB"/>
              <a:pPr/>
              <a:t>7</a:t>
            </a:fld>
            <a:endParaRPr lang="en-GB" dirty="0"/>
          </a:p>
        </p:txBody>
      </p:sp>
      <p:sp>
        <p:nvSpPr>
          <p:cNvPr id="3" name="Notes Placeholder 2">
            <a:extLst>
              <a:ext uri="{FF2B5EF4-FFF2-40B4-BE49-F238E27FC236}">
                <a16:creationId xmlns:a16="http://schemas.microsoft.com/office/drawing/2014/main" id="{966490FB-9452-A6F8-02CB-2FF9766843B7}"/>
              </a:ext>
            </a:extLst>
          </p:cNvPr>
          <p:cNvSpPr>
            <a:spLocks noGrp="1"/>
          </p:cNvSpPr>
          <p:nvPr>
            <p:ph type="body" sz="quarter" idx="3"/>
          </p:nvPr>
        </p:nvSpPr>
        <p:spPr/>
        <p:txBody>
          <a:bodyPr/>
          <a:lstStyle/>
          <a:p>
            <a:endParaRPr lang="en-US" dirty="0"/>
          </a:p>
          <a:p>
            <a:endParaRPr lang="en-US" dirty="0"/>
          </a:p>
          <a:p>
            <a:endParaRPr lang="en-GB" dirty="0"/>
          </a:p>
        </p:txBody>
      </p:sp>
    </p:spTree>
    <p:extLst>
      <p:ext uri="{BB962C8B-B14F-4D97-AF65-F5344CB8AC3E}">
        <p14:creationId xmlns:p14="http://schemas.microsoft.com/office/powerpoint/2010/main" val="40517524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6449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lvl="0"/>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87</a:t>
            </a:fld>
            <a:endParaRPr lang="en-US" dirty="0"/>
          </a:p>
        </p:txBody>
      </p:sp>
    </p:spTree>
    <p:extLst>
      <p:ext uri="{BB962C8B-B14F-4D97-AF65-F5344CB8AC3E}">
        <p14:creationId xmlns:p14="http://schemas.microsoft.com/office/powerpoint/2010/main" val="37158905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88</a:t>
            </a:fld>
            <a:endParaRPr lang="en-US" dirty="0"/>
          </a:p>
        </p:txBody>
      </p:sp>
    </p:spTree>
    <p:extLst>
      <p:ext uri="{BB962C8B-B14F-4D97-AF65-F5344CB8AC3E}">
        <p14:creationId xmlns:p14="http://schemas.microsoft.com/office/powerpoint/2010/main" val="39062995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89</a:t>
            </a:fld>
            <a:endParaRPr lang="en-US" dirty="0"/>
          </a:p>
        </p:txBody>
      </p:sp>
    </p:spTree>
    <p:extLst>
      <p:ext uri="{BB962C8B-B14F-4D97-AF65-F5344CB8AC3E}">
        <p14:creationId xmlns:p14="http://schemas.microsoft.com/office/powerpoint/2010/main" val="300348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7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
        <p:nvSpPr>
          <p:cNvPr id="77829" name="Slide Number Placeholder 4"/>
          <p:cNvSpPr>
            <a:spLocks noGrp="1"/>
          </p:cNvSpPr>
          <p:nvPr>
            <p:ph type="sldNum" sz="quarter" idx="5"/>
          </p:nvPr>
        </p:nvSpPr>
        <p:spPr bwMode="auto">
          <a:noFill/>
          <a:ln>
            <a:miter lim="800000"/>
            <a:headEnd/>
            <a:tailEnd/>
          </a:ln>
        </p:spPr>
        <p:txBody>
          <a:bodyPr/>
          <a:lstStyle/>
          <a:p>
            <a:fld id="{285234FC-5991-A54A-B96E-CCB8886A3765}" type="slidenum">
              <a:rPr lang="en-GB"/>
              <a:pPr/>
              <a:t>8</a:t>
            </a:fld>
            <a:endParaRPr lang="en-GB" dirty="0"/>
          </a:p>
        </p:txBody>
      </p:sp>
      <p:sp>
        <p:nvSpPr>
          <p:cNvPr id="3" name="Notes Placeholder 2">
            <a:extLst>
              <a:ext uri="{FF2B5EF4-FFF2-40B4-BE49-F238E27FC236}">
                <a16:creationId xmlns:a16="http://schemas.microsoft.com/office/drawing/2014/main" id="{A0308AAF-42B6-4C3A-ACB5-778709EBEC23}"/>
              </a:ext>
            </a:extLst>
          </p:cNvPr>
          <p:cNvSpPr>
            <a:spLocks noGrp="1"/>
          </p:cNvSpPr>
          <p:nvPr>
            <p:ph type="body" sz="quarter" idx="3"/>
          </p:nvPr>
        </p:nvSpPr>
        <p:spPr/>
        <p:txBody>
          <a:bodyPr/>
          <a:lstStyle/>
          <a:p>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2777683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dirty="0"/>
              <a:t>Vaccination against measles, mumps, rubella and varicella </a:t>
            </a:r>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dirty="0"/>
              <a:t>Vaccination against measles, mumps, rubella and varicella </a:t>
            </a:r>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dirty="0"/>
              <a:t>Vaccination against measles, mumps, rubella and varicella </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dirty="0"/>
              <a:t>Vaccination against measles, mumps, rubella and varicella </a:t>
            </a:r>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dirty="0"/>
              <a:t>Vaccination against measles, mumps, rubella and varicella </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nhs.uk/conditions/chickenpox/"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publications/immunisation-of-healthcare-and-laboratory-staff-the-green-book-chapter-12"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v.uk/government/publications/vaccine-in-pregnancy-advice-for-pregnant-women/mmr-measles-mumps-rubella-vaccine-advice-for-pregnant-women"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s://portal.immform.ukhsa.gov.uk/"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medicines.org.uk/emc/product/101321/smpc" TargetMode="External"/><Relationship Id="rId2" Type="http://schemas.openxmlformats.org/officeDocument/2006/relationships/hyperlink" Target="https://www.medicines.org.uk/emc/product/101444/smpc"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gov.uk/government/collections/immunisation-patient-group-direction-pgd"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hyperlink" Target="https://www.gov.uk/government/publications/contraindications-and-special-considerations-the-green-book-chapter-6"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yellowcard.mhra.gov.uk/"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gov.uk/government/publications/post-exposure-prophylaxis-for-chickenpox-and-shingles"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gov.uk/government/publications/measles-and-rubella-elimination-uk-strategy"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70146/risk-assessment-for-measles-resurgence-in-the-UK-2023.pdf"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hyperlink" Target="https://www.nice.org.uk/guidance/ng218"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hyperlink" Target="https://www.nice.org.uk/guidance/health-protection/communicable-diseases/immunisatio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www.gov.uk/government/publications/health-protection-in-schools-and-other-childcare-facilities/supporting-immunisation-programmes" TargetMode="External"/><Relationship Id="rId7" Type="http://schemas.openxmlformats.org/officeDocument/2006/relationships/image" Target="../media/image30.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hyperlink" Target="https://www.gov.uk/government/collections/immunisation#immunisation-resources-for-educational-settings" TargetMode="External"/><Relationship Id="rId4" Type="http://schemas.openxmlformats.org/officeDocument/2006/relationships/hyperlink" Target="https://www.gov.uk/government/publications/immunisations-resources-for-schools/resources-for-starting-or-returning-to-nursery-or-school" TargetMode="External"/></Relationships>
</file>

<file path=ppt/slides/_rels/slide8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www.gov.uk/government/collections/immunisation#measles,-mumps-and-rubella-(mmr)" TargetMode="External"/><Relationship Id="rId7" Type="http://schemas.openxmlformats.org/officeDocument/2006/relationships/image" Target="../media/image34.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www.gov.uk/guidance/find-public-health-resource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www.gov.uk/government/publications/national-minimum-standards-and-core-curriculum-for-immunisation-training-for-registered-healthcare-practitioners"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s://www.gov.uk/government/collections/immunisation#training-resources"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www.gov.uk/government/publications/ukhsa-immunisation-equity-strategy-commitments-for-2025-to-2030"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hyperlink" Target="https://apps.who.int/iris/handle/10665/329448" TargetMode="External"/><Relationship Id="rId5" Type="http://schemas.openxmlformats.org/officeDocument/2006/relationships/hyperlink" Target="https://www.gov.uk/government/publications/measles-and-rubella-elimination-uk-strategy" TargetMode="External"/><Relationship Id="rId4" Type="http://schemas.openxmlformats.org/officeDocument/2006/relationships/hyperlink" Target="https://www.gov.uk/government/publications/national-immunisation-programme-health-equity-audit-2025"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doi.org/10.1016/j.ehb.2024.101441"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8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www.gov.uk/government/collections/immunisation#measles,-mumps-and-rubella-(mmr)" TargetMode="External"/><Relationship Id="rId7"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hyperlink" Target="https://www.gov.uk/government/publications/mmrv-programme-information-for-healthcare-practitioners" TargetMode="External"/><Relationship Id="rId5" Type="http://schemas.openxmlformats.org/officeDocument/2006/relationships/hyperlink" Target="https://www.gov.uk/government/collections/immunisation-against-infectious-disease-the-green-book" TargetMode="External"/><Relationship Id="rId4" Type="http://schemas.openxmlformats.org/officeDocument/2006/relationships/hyperlink" Target="https://www.gov.uk/government/collections/measles-mumps-rubella-and-varicella-mmrv-vaccination-programme"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s://www.gov.uk/government/publications/national-measles-guidelines"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hyperlink" Target="http://www.gov.uk/government/publications/viral-rash-in-pregnancy" TargetMode="External"/><Relationship Id="rId5" Type="http://schemas.openxmlformats.org/officeDocument/2006/relationships/hyperlink" Target="http://www.gov.uk/government/publications/post-exposure-prophylaxis-for-chickenpox-and-shingles/guidelines-on-post-exposure-prophylaxis-pep-for-varicella-or-shingles-january-2023" TargetMode="External"/><Relationship Id="rId4" Type="http://schemas.openxmlformats.org/officeDocument/2006/relationships/hyperlink" Target="http://www.gov.uk/government/publications/measles-post-exposure-prophylaxi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5300" dirty="0"/>
              <a:t>Vaccination against measles, mumps, rubella and varicella </a:t>
            </a:r>
            <a:br>
              <a:rPr lang="en-GB" dirty="0"/>
            </a:br>
            <a:br>
              <a:rPr lang="en-GB" dirty="0"/>
            </a:br>
            <a:br>
              <a:rPr lang="en-GB" dirty="0"/>
            </a:br>
            <a:endParaRPr lang="en-GB"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Measles: carriage, transmission, infectivity and incubation</a:t>
            </a:r>
            <a:endParaRPr lang="en-GB" dirty="0">
              <a:solidFill>
                <a:srgbClr val="FF0000"/>
              </a:solidFill>
            </a:endParaRPr>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7" y="1491797"/>
            <a:ext cx="8394694" cy="4658631"/>
          </a:xfrm>
        </p:spPr>
        <p:txBody>
          <a:bodyPr>
            <a:normAutofit/>
          </a:bodyPr>
          <a:lstStyle/>
          <a:p>
            <a:r>
              <a:rPr lang="en-US" sz="2200" dirty="0"/>
              <a:t>measles is an acute viral illness caused by a morbillivirus of the paramyxovirus family </a:t>
            </a:r>
          </a:p>
          <a:p>
            <a:r>
              <a:rPr lang="en-US" sz="2200" dirty="0"/>
              <a:t>measles is one of the most highly infectious diseases in the world: one person with measles can infect 9 out of 10 people around them if they are not immune </a:t>
            </a:r>
          </a:p>
          <a:p>
            <a:r>
              <a:rPr lang="en-US" sz="2200" dirty="0"/>
              <a:t>measles is spread very easily from person to person by respiratory droplets which may persist in the air for several hours</a:t>
            </a:r>
          </a:p>
          <a:p>
            <a:r>
              <a:rPr lang="en-US" sz="2200" dirty="0"/>
              <a:t>individuals are infectious from when the first symptom appears to 4 days after the appearance of the rash. The risk assessment for exposure includes 4 days prior to rash onset </a:t>
            </a:r>
          </a:p>
          <a:p>
            <a:r>
              <a:rPr lang="en-US" sz="2200" dirty="0"/>
              <a:t>the incubation period is about 10 days (ranging between 7 and 18 days) with a further 2 to 4 days before the rash appears</a:t>
            </a:r>
          </a:p>
        </p:txBody>
      </p:sp>
      <p:pic>
        <p:nvPicPr>
          <p:cNvPr id="3" name="Picture 2">
            <a:extLst>
              <a:ext uri="{FF2B5EF4-FFF2-40B4-BE49-F238E27FC236}">
                <a16:creationId xmlns:a16="http://schemas.microsoft.com/office/drawing/2014/main" id="{BEC0CBCA-EB4D-CFCA-253A-35EC2E26FC5E}"/>
              </a:ext>
            </a:extLst>
          </p:cNvPr>
          <p:cNvPicPr>
            <a:picLocks noChangeAspect="1"/>
          </p:cNvPicPr>
          <p:nvPr/>
        </p:nvPicPr>
        <p:blipFill>
          <a:blip r:embed="rId3"/>
          <a:stretch>
            <a:fillRect/>
          </a:stretch>
        </p:blipFill>
        <p:spPr>
          <a:xfrm>
            <a:off x="9286531" y="1766782"/>
            <a:ext cx="2381398" cy="2391561"/>
          </a:xfrm>
          <a:prstGeom prst="rect">
            <a:avLst/>
          </a:prstGeom>
        </p:spPr>
      </p:pic>
      <p:sp>
        <p:nvSpPr>
          <p:cNvPr id="4" name="TextBox 3">
            <a:extLst>
              <a:ext uri="{FF2B5EF4-FFF2-40B4-BE49-F238E27FC236}">
                <a16:creationId xmlns:a16="http://schemas.microsoft.com/office/drawing/2014/main" id="{1A850B55-CDBA-D6E9-5CEC-76A93440473E}"/>
              </a:ext>
            </a:extLst>
          </p:cNvPr>
          <p:cNvSpPr txBox="1"/>
          <p:nvPr/>
        </p:nvSpPr>
        <p:spPr>
          <a:xfrm>
            <a:off x="9286531" y="4158343"/>
            <a:ext cx="2381398" cy="507831"/>
          </a:xfrm>
          <a:prstGeom prst="rect">
            <a:avLst/>
          </a:prstGeom>
          <a:noFill/>
        </p:spPr>
        <p:txBody>
          <a:bodyPr wrap="square" rtlCol="0">
            <a:spAutoFit/>
          </a:bodyPr>
          <a:lstStyle/>
          <a:p>
            <a:r>
              <a:rPr lang="en-US" sz="900" dirty="0"/>
              <a:t>Electron micrograph of measles virus. Image courtesy of CDC/ Cynthia S. Goldsmith; William Bellini</a:t>
            </a:r>
            <a:endParaRPr lang="en-GB" sz="900" dirty="0"/>
          </a:p>
        </p:txBody>
      </p:sp>
      <p:sp>
        <p:nvSpPr>
          <p:cNvPr id="5" name="Footer Placeholder 4">
            <a:extLst>
              <a:ext uri="{FF2B5EF4-FFF2-40B4-BE49-F238E27FC236}">
                <a16:creationId xmlns:a16="http://schemas.microsoft.com/office/drawing/2014/main" id="{B73F74F0-8582-2E34-8F22-E6A4462378CD}"/>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6" name="Slide Number Placeholder 5">
            <a:extLst>
              <a:ext uri="{FF2B5EF4-FFF2-40B4-BE49-F238E27FC236}">
                <a16:creationId xmlns:a16="http://schemas.microsoft.com/office/drawing/2014/main" id="{62418648-42E4-3B50-3DCE-84923391D7FE}"/>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2977939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Measles: clinical presentation</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221349" y="1535339"/>
            <a:ext cx="7065276" cy="4745717"/>
          </a:xfrm>
        </p:spPr>
        <p:txBody>
          <a:bodyPr>
            <a:normAutofit fontScale="40000" lnSpcReduction="20000"/>
          </a:bodyPr>
          <a:lstStyle/>
          <a:p>
            <a:pPr marL="230400">
              <a:lnSpc>
                <a:spcPct val="120000"/>
              </a:lnSpc>
              <a:spcBef>
                <a:spcPts val="600"/>
              </a:spcBef>
            </a:pPr>
            <a:r>
              <a:rPr lang="en-GB" sz="4500" dirty="0">
                <a:solidFill>
                  <a:srgbClr val="333333"/>
                </a:solidFill>
                <a:latin typeface="+mn-lt"/>
                <a:ea typeface="Times New Roman" panose="02020603050405020304" pitchFamily="18" charset="0"/>
              </a:rPr>
              <a:t>t</a:t>
            </a:r>
            <a:r>
              <a:rPr lang="en-GB" sz="4500" dirty="0">
                <a:solidFill>
                  <a:srgbClr val="333333"/>
                </a:solidFill>
                <a:effectLst/>
                <a:latin typeface="+mn-lt"/>
                <a:ea typeface="Times New Roman" panose="02020603050405020304" pitchFamily="18" charset="0"/>
              </a:rPr>
              <a:t>he first symptoms to appear (prodromal stage) are fever, malaise, coryza, conjunctivitis and cough</a:t>
            </a:r>
          </a:p>
          <a:p>
            <a:pPr marL="230400">
              <a:lnSpc>
                <a:spcPct val="120000"/>
              </a:lnSpc>
              <a:spcBef>
                <a:spcPts val="600"/>
              </a:spcBef>
            </a:pPr>
            <a:r>
              <a:rPr lang="en-GB" sz="4500" dirty="0">
                <a:solidFill>
                  <a:srgbClr val="333333"/>
                </a:solidFill>
                <a:effectLst/>
                <a:latin typeface="+mn-lt"/>
                <a:ea typeface="Times New Roman" panose="02020603050405020304" pitchFamily="18" charset="0"/>
              </a:rPr>
              <a:t>a few days later, a red maculopapular rash appears, starting at the head and spreading to the trunk and limbs over 3 to 4 days </a:t>
            </a:r>
          </a:p>
          <a:p>
            <a:pPr marL="230400">
              <a:lnSpc>
                <a:spcPct val="120000"/>
              </a:lnSpc>
              <a:spcBef>
                <a:spcPts val="600"/>
              </a:spcBef>
            </a:pPr>
            <a:r>
              <a:rPr lang="en-GB" sz="4500" dirty="0">
                <a:solidFill>
                  <a:srgbClr val="333333"/>
                </a:solidFill>
                <a:latin typeface="+mn-lt"/>
                <a:ea typeface="Times New Roman" panose="02020603050405020304" pitchFamily="18" charset="0"/>
              </a:rPr>
              <a:t>m</a:t>
            </a:r>
            <a:r>
              <a:rPr lang="en-GB" sz="4500" dirty="0">
                <a:solidFill>
                  <a:srgbClr val="333333"/>
                </a:solidFill>
                <a:effectLst/>
                <a:latin typeface="+mn-lt"/>
                <a:ea typeface="Times New Roman" panose="02020603050405020304" pitchFamily="18" charset="0"/>
              </a:rPr>
              <a:t>ost people will feel better after 7 to 10 days, however measles can lead to complications such as ear and chest infections, fits and diarrhoea and dehydration in younger children</a:t>
            </a:r>
          </a:p>
          <a:p>
            <a:pPr>
              <a:lnSpc>
                <a:spcPct val="120000"/>
              </a:lnSpc>
              <a:spcBef>
                <a:spcPts val="600"/>
              </a:spcBef>
            </a:pPr>
            <a:r>
              <a:rPr lang="en-GB" sz="4500" dirty="0">
                <a:effectLst/>
                <a:latin typeface="+mn-lt"/>
                <a:ea typeface="Times New Roman" panose="02020603050405020304" pitchFamily="18" charset="0"/>
                <a:cs typeface="Arial" panose="020B0604020202020204" pitchFamily="34" charset="0"/>
              </a:rPr>
              <a:t>around one in every 15 children with measles will develop more serious complications which may include:</a:t>
            </a:r>
            <a:endParaRPr lang="en-US" sz="4500" dirty="0">
              <a:latin typeface="+mn-lt"/>
            </a:endParaRPr>
          </a:p>
          <a:p>
            <a:pPr marL="687600" lvl="1">
              <a:lnSpc>
                <a:spcPct val="120000"/>
              </a:lnSpc>
              <a:spcBef>
                <a:spcPts val="600"/>
              </a:spcBef>
            </a:pPr>
            <a:r>
              <a:rPr lang="en-GB" sz="4000" dirty="0">
                <a:effectLst/>
                <a:latin typeface="+mn-lt"/>
                <a:ea typeface="Times New Roman" panose="02020603050405020304" pitchFamily="18" charset="0"/>
              </a:rPr>
              <a:t>Otitis media (7 to 9 in 100)</a:t>
            </a:r>
          </a:p>
          <a:p>
            <a:pPr marL="687600" lvl="1">
              <a:lnSpc>
                <a:spcPct val="120000"/>
              </a:lnSpc>
              <a:spcBef>
                <a:spcPts val="600"/>
              </a:spcBef>
            </a:pPr>
            <a:r>
              <a:rPr lang="en-GB" sz="4000" dirty="0">
                <a:effectLst/>
                <a:latin typeface="+mn-lt"/>
                <a:ea typeface="Times New Roman" panose="02020603050405020304" pitchFamily="18" charset="0"/>
              </a:rPr>
              <a:t>Convulsions (1 in 200)</a:t>
            </a:r>
          </a:p>
          <a:p>
            <a:pPr marL="687600" lvl="1">
              <a:lnSpc>
                <a:spcPct val="120000"/>
              </a:lnSpc>
              <a:spcBef>
                <a:spcPts val="600"/>
              </a:spcBef>
            </a:pPr>
            <a:r>
              <a:rPr lang="en-GB" sz="4000" dirty="0">
                <a:effectLst/>
                <a:latin typeface="+mn-lt"/>
                <a:ea typeface="Times New Roman" panose="02020603050405020304" pitchFamily="18" charset="0"/>
              </a:rPr>
              <a:t>Pneumonia (1-6 in 100)</a:t>
            </a:r>
          </a:p>
          <a:p>
            <a:pPr marL="687600" lvl="1">
              <a:lnSpc>
                <a:spcPct val="120000"/>
              </a:lnSpc>
              <a:spcBef>
                <a:spcPts val="600"/>
              </a:spcBef>
            </a:pPr>
            <a:r>
              <a:rPr lang="en-GB" sz="4000" dirty="0">
                <a:effectLst/>
                <a:latin typeface="+mn-lt"/>
                <a:ea typeface="Times New Roman" panose="02020603050405020304" pitchFamily="18" charset="0"/>
              </a:rPr>
              <a:t>Encephalitis (1 in 1000)</a:t>
            </a:r>
          </a:p>
          <a:p>
            <a:pPr marL="687600" lvl="1">
              <a:lnSpc>
                <a:spcPct val="120000"/>
              </a:lnSpc>
              <a:spcBef>
                <a:spcPts val="600"/>
              </a:spcBef>
            </a:pPr>
            <a:r>
              <a:rPr lang="en-GB" sz="4000" dirty="0">
                <a:effectLst/>
                <a:latin typeface="+mn-lt"/>
                <a:ea typeface="Times New Roman" panose="02020603050405020304" pitchFamily="18" charset="0"/>
              </a:rPr>
              <a:t>Sub-acute sclerosing panencephalitis (SSPE) (1 in 25,000)</a:t>
            </a:r>
          </a:p>
          <a:p>
            <a:pPr marL="687600" lvl="1">
              <a:lnSpc>
                <a:spcPct val="120000"/>
              </a:lnSpc>
              <a:spcBef>
                <a:spcPts val="600"/>
              </a:spcBef>
            </a:pPr>
            <a:r>
              <a:rPr lang="en-GB" sz="4000" dirty="0">
                <a:effectLst/>
                <a:latin typeface="+mn-lt"/>
                <a:ea typeface="Times New Roman" panose="02020603050405020304" pitchFamily="18" charset="0"/>
              </a:rPr>
              <a:t>Death (1 in 1000-5000)</a:t>
            </a:r>
          </a:p>
          <a:p>
            <a:pPr marL="230400">
              <a:lnSpc>
                <a:spcPct val="110000"/>
              </a:lnSpc>
            </a:pPr>
            <a:endParaRPr lang="en-GB" sz="2900" dirty="0">
              <a:effectLst/>
              <a:latin typeface="+mn-lt"/>
              <a:ea typeface="Times New Roman" panose="02020603050405020304" pitchFamily="18" charset="0"/>
            </a:endParaRPr>
          </a:p>
          <a:p>
            <a:pPr fontAlgn="base">
              <a:lnSpc>
                <a:spcPts val="1680"/>
              </a:lnSpc>
              <a:spcAft>
                <a:spcPts val="1200"/>
              </a:spcAft>
            </a:pPr>
            <a:endParaRPr lang="en-GB" sz="1600" dirty="0">
              <a:effectLst/>
              <a:latin typeface="+mn-lt"/>
              <a:ea typeface="Calibri" panose="020F0502020204030204" pitchFamily="34" charset="0"/>
              <a:cs typeface="Arial" panose="020B0604020202020204" pitchFamily="34" charset="0"/>
            </a:endParaRPr>
          </a:p>
          <a:p>
            <a:pPr fontAlgn="base">
              <a:lnSpc>
                <a:spcPts val="1680"/>
              </a:lnSpc>
              <a:spcAft>
                <a:spcPts val="1200"/>
              </a:spcAft>
            </a:pPr>
            <a:endParaRPr lang="en-GB" sz="1600" dirty="0">
              <a:effectLst/>
              <a:latin typeface="+mn-lt"/>
              <a:ea typeface="Times New Roman"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A5C6F7C6-FD74-ED73-62A0-0BF7A288A18F}"/>
              </a:ext>
            </a:extLst>
          </p:cNvPr>
          <p:cNvPicPr>
            <a:picLocks noChangeAspect="1"/>
          </p:cNvPicPr>
          <p:nvPr/>
        </p:nvPicPr>
        <p:blipFill>
          <a:blip r:embed="rId3"/>
          <a:stretch>
            <a:fillRect/>
          </a:stretch>
        </p:blipFill>
        <p:spPr>
          <a:xfrm>
            <a:off x="7626406" y="1464808"/>
            <a:ext cx="3246396" cy="2165804"/>
          </a:xfrm>
          <a:prstGeom prst="rect">
            <a:avLst/>
          </a:prstGeom>
        </p:spPr>
      </p:pic>
      <p:sp>
        <p:nvSpPr>
          <p:cNvPr id="4" name="TextBox 3">
            <a:extLst>
              <a:ext uri="{FF2B5EF4-FFF2-40B4-BE49-F238E27FC236}">
                <a16:creationId xmlns:a16="http://schemas.microsoft.com/office/drawing/2014/main" id="{4E31D5BC-6BB3-3A6D-6C48-E31A78864589}"/>
              </a:ext>
            </a:extLst>
          </p:cNvPr>
          <p:cNvSpPr txBox="1"/>
          <p:nvPr/>
        </p:nvSpPr>
        <p:spPr>
          <a:xfrm>
            <a:off x="7527254" y="3564604"/>
            <a:ext cx="3667469" cy="230832"/>
          </a:xfrm>
          <a:prstGeom prst="rect">
            <a:avLst/>
          </a:prstGeom>
          <a:noFill/>
        </p:spPr>
        <p:txBody>
          <a:bodyPr wrap="square" rtlCol="0">
            <a:spAutoFit/>
          </a:bodyPr>
          <a:lstStyle/>
          <a:p>
            <a:r>
              <a:rPr lang="en-GB" sz="900" dirty="0"/>
              <a:t>Measles rash. Image courtesy of CDC/ Heinz F Eichenwald, MD</a:t>
            </a:r>
          </a:p>
        </p:txBody>
      </p:sp>
      <p:sp>
        <p:nvSpPr>
          <p:cNvPr id="8" name="Footer Placeholder 7">
            <a:extLst>
              <a:ext uri="{FF2B5EF4-FFF2-40B4-BE49-F238E27FC236}">
                <a16:creationId xmlns:a16="http://schemas.microsoft.com/office/drawing/2014/main" id="{A3EDE322-77BD-E8A4-0C09-0EE77F65AA43}"/>
              </a:ext>
            </a:extLst>
          </p:cNvPr>
          <p:cNvSpPr>
            <a:spLocks noGrp="1"/>
          </p:cNvSpPr>
          <p:nvPr>
            <p:ph type="ftr" sz="quarter" idx="10"/>
          </p:nvPr>
        </p:nvSpPr>
        <p:spPr/>
        <p:txBody>
          <a:bodyPr/>
          <a:lstStyle/>
          <a:p>
            <a:r>
              <a:rPr lang="en-GB" dirty="0"/>
              <a:t>Vaccination against measles, mumps, rubella and varicella </a:t>
            </a:r>
            <a:endParaRPr lang="en-GB" sz="1400" dirty="0"/>
          </a:p>
        </p:txBody>
      </p:sp>
      <p:pic>
        <p:nvPicPr>
          <p:cNvPr id="5" name="Picture 4">
            <a:extLst>
              <a:ext uri="{FF2B5EF4-FFF2-40B4-BE49-F238E27FC236}">
                <a16:creationId xmlns:a16="http://schemas.microsoft.com/office/drawing/2014/main" id="{5493AE92-EE9B-DF6F-3CE0-B16560580C1E}"/>
              </a:ext>
            </a:extLst>
          </p:cNvPr>
          <p:cNvPicPr>
            <a:picLocks noChangeAspect="1"/>
          </p:cNvPicPr>
          <p:nvPr/>
        </p:nvPicPr>
        <p:blipFill>
          <a:blip r:embed="rId4"/>
          <a:stretch>
            <a:fillRect/>
          </a:stretch>
        </p:blipFill>
        <p:spPr>
          <a:xfrm>
            <a:off x="7626406" y="3788406"/>
            <a:ext cx="3219400" cy="2169103"/>
          </a:xfrm>
          <a:prstGeom prst="rect">
            <a:avLst/>
          </a:prstGeom>
        </p:spPr>
      </p:pic>
      <p:sp>
        <p:nvSpPr>
          <p:cNvPr id="6" name="TextBox 5">
            <a:extLst>
              <a:ext uri="{FF2B5EF4-FFF2-40B4-BE49-F238E27FC236}">
                <a16:creationId xmlns:a16="http://schemas.microsoft.com/office/drawing/2014/main" id="{C0E96ED4-CD51-93E9-2438-8DB4966CD9AE}"/>
              </a:ext>
            </a:extLst>
          </p:cNvPr>
          <p:cNvSpPr txBox="1"/>
          <p:nvPr/>
        </p:nvSpPr>
        <p:spPr>
          <a:xfrm>
            <a:off x="7527254" y="5967347"/>
            <a:ext cx="3667469" cy="369332"/>
          </a:xfrm>
          <a:prstGeom prst="rect">
            <a:avLst/>
          </a:prstGeom>
          <a:noFill/>
        </p:spPr>
        <p:txBody>
          <a:bodyPr wrap="square" rtlCol="0">
            <a:spAutoFit/>
          </a:bodyPr>
          <a:lstStyle/>
          <a:p>
            <a:r>
              <a:rPr lang="en-GB" sz="900" dirty="0"/>
              <a:t>Measles rash and conjunctivitis. Image courtesy of CDC/ Barbara Rice</a:t>
            </a:r>
          </a:p>
        </p:txBody>
      </p:sp>
      <p:sp>
        <p:nvSpPr>
          <p:cNvPr id="9" name="Slide Number Placeholder 8">
            <a:extLst>
              <a:ext uri="{FF2B5EF4-FFF2-40B4-BE49-F238E27FC236}">
                <a16:creationId xmlns:a16="http://schemas.microsoft.com/office/drawing/2014/main" id="{4FB822E7-3DE8-1824-84F6-4B593ED713C3}"/>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2080429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1F6C9-AF15-6FB2-5DEA-A6D49DF911B1}"/>
              </a:ext>
            </a:extLst>
          </p:cNvPr>
          <p:cNvSpPr>
            <a:spLocks noGrp="1"/>
          </p:cNvSpPr>
          <p:nvPr>
            <p:ph type="title"/>
          </p:nvPr>
        </p:nvSpPr>
        <p:spPr/>
        <p:txBody>
          <a:bodyPr/>
          <a:lstStyle/>
          <a:p>
            <a:r>
              <a:rPr lang="en-GB" dirty="0"/>
              <a:t>Measles epidemiology</a:t>
            </a:r>
          </a:p>
        </p:txBody>
      </p:sp>
      <p:sp>
        <p:nvSpPr>
          <p:cNvPr id="3" name="Content Placeholder 2">
            <a:extLst>
              <a:ext uri="{FF2B5EF4-FFF2-40B4-BE49-F238E27FC236}">
                <a16:creationId xmlns:a16="http://schemas.microsoft.com/office/drawing/2014/main" id="{82848A76-90E4-BC49-09DF-F4812FB789EF}"/>
              </a:ext>
            </a:extLst>
          </p:cNvPr>
          <p:cNvSpPr>
            <a:spLocks noGrp="1"/>
          </p:cNvSpPr>
          <p:nvPr>
            <p:ph idx="1"/>
          </p:nvPr>
        </p:nvSpPr>
        <p:spPr>
          <a:xfrm>
            <a:off x="330205" y="1774825"/>
            <a:ext cx="11123857" cy="4540249"/>
          </a:xfrm>
        </p:spPr>
        <p:txBody>
          <a:bodyPr>
            <a:normAutofit lnSpcReduction="10000"/>
          </a:bodyPr>
          <a:lstStyle/>
          <a:p>
            <a:r>
              <a:rPr lang="en-GB" sz="2000" dirty="0">
                <a:solidFill>
                  <a:srgbClr val="0B0C0C"/>
                </a:solidFill>
                <a:latin typeface="+mn-lt"/>
              </a:rPr>
              <a:t>s</a:t>
            </a:r>
            <a:r>
              <a:rPr lang="en-GB" sz="2000" b="0" i="0" dirty="0">
                <a:solidFill>
                  <a:srgbClr val="0B0C0C"/>
                </a:solidFill>
                <a:effectLst/>
                <a:latin typeface="+mn-lt"/>
              </a:rPr>
              <a:t>ince the introduction of the measles vaccine in 1968, more than 20 million measles cases and 4,500 deaths have been prevented in the UK </a:t>
            </a:r>
          </a:p>
          <a:p>
            <a:r>
              <a:rPr lang="en-GB" sz="2000" dirty="0">
                <a:solidFill>
                  <a:srgbClr val="0B0C0C"/>
                </a:solidFill>
                <a:latin typeface="+mn-lt"/>
              </a:rPr>
              <a:t>h</a:t>
            </a:r>
            <a:r>
              <a:rPr lang="en-GB" sz="2000" b="0" i="0" dirty="0">
                <a:solidFill>
                  <a:srgbClr val="0B0C0C"/>
                </a:solidFill>
                <a:effectLst/>
                <a:latin typeface="+mn-lt"/>
              </a:rPr>
              <a:t>owever, uptake of the routine childhood vaccinations including MMR has declined in England over the last decade and is well below the 95% target set by the World Health </a:t>
            </a:r>
            <a:r>
              <a:rPr lang="en-GB" sz="2000" dirty="0">
                <a:solidFill>
                  <a:srgbClr val="0B0C0C"/>
                </a:solidFill>
                <a:latin typeface="+mn-lt"/>
              </a:rPr>
              <a:t>O</a:t>
            </a:r>
            <a:r>
              <a:rPr lang="en-GB" sz="2000" b="0" i="0" dirty="0">
                <a:solidFill>
                  <a:srgbClr val="0B0C0C"/>
                </a:solidFill>
                <a:effectLst/>
                <a:latin typeface="+mn-lt"/>
              </a:rPr>
              <a:t>rganization (WHO) in order to prevent outbreaks and achieve elimination </a:t>
            </a:r>
          </a:p>
          <a:p>
            <a:r>
              <a:rPr lang="en-GB" sz="2000" dirty="0">
                <a:solidFill>
                  <a:srgbClr val="0B0C0C"/>
                </a:solidFill>
                <a:latin typeface="+mn-lt"/>
              </a:rPr>
              <a:t>d</a:t>
            </a:r>
            <a:r>
              <a:rPr lang="en-GB" sz="2000" b="0" i="0" dirty="0">
                <a:solidFill>
                  <a:srgbClr val="0B0C0C"/>
                </a:solidFill>
                <a:effectLst/>
                <a:latin typeface="+mn-lt"/>
              </a:rPr>
              <a:t>ue to this sub-optimal uptake, since 2023 there has b</a:t>
            </a:r>
            <a:r>
              <a:rPr lang="en-GB" sz="2000" dirty="0">
                <a:solidFill>
                  <a:srgbClr val="0B0C0C"/>
                </a:solidFill>
                <a:latin typeface="+mn-lt"/>
              </a:rPr>
              <a:t>een a resurgence of measles in the UK</a:t>
            </a:r>
          </a:p>
          <a:p>
            <a:r>
              <a:rPr lang="en-GB" sz="2000" b="0" i="0" dirty="0">
                <a:solidFill>
                  <a:srgbClr val="0B0C0C"/>
                </a:solidFill>
                <a:effectLst/>
                <a:latin typeface="+mn-lt"/>
              </a:rPr>
              <a:t>in 2024 alone there were </a:t>
            </a:r>
            <a:r>
              <a:rPr lang="en-GB" sz="2000" b="0" i="0" dirty="0">
                <a:effectLst/>
                <a:latin typeface="+mn-lt"/>
              </a:rPr>
              <a:t>around 3000 laboratory confirmed measles cases in England, </a:t>
            </a:r>
            <a:r>
              <a:rPr lang="en-GB" sz="2000" b="0" i="0" dirty="0">
                <a:solidFill>
                  <a:srgbClr val="0B0C0C"/>
                </a:solidFill>
                <a:effectLst/>
                <a:latin typeface="+mn-lt"/>
              </a:rPr>
              <a:t>the highest number recorded annually since 2012</a:t>
            </a:r>
          </a:p>
          <a:p>
            <a:r>
              <a:rPr lang="en-GB" sz="2000" dirty="0">
                <a:solidFill>
                  <a:srgbClr val="000000"/>
                </a:solidFill>
                <a:latin typeface="+mn-lt"/>
              </a:rPr>
              <a:t>the vast majority of cases in this resurgence have been </a:t>
            </a:r>
            <a:r>
              <a:rPr lang="en-GB" sz="2000" b="0" i="0" u="none" strike="noStrike" baseline="0" dirty="0">
                <a:solidFill>
                  <a:srgbClr val="000000"/>
                </a:solidFill>
                <a:latin typeface="+mn-lt"/>
              </a:rPr>
              <a:t>in unvaccinated children under the age of 10 years with many outbreaks linked to nurseries and schools</a:t>
            </a:r>
          </a:p>
          <a:p>
            <a:r>
              <a:rPr lang="en-GB" sz="2000" b="0" i="0" dirty="0">
                <a:solidFill>
                  <a:srgbClr val="0B0C0C"/>
                </a:solidFill>
                <a:effectLst/>
                <a:latin typeface="+mn-lt"/>
              </a:rPr>
              <a:t>more than </a:t>
            </a:r>
            <a:r>
              <a:rPr lang="en-GB" sz="2000" b="0" i="0" dirty="0">
                <a:effectLst/>
                <a:latin typeface="+mn-lt"/>
              </a:rPr>
              <a:t>1 in 10 eligible children under the age of 5 in England haven’t had MMR vaccine </a:t>
            </a:r>
            <a:r>
              <a:rPr lang="en-GB" sz="2000" b="0" i="0" dirty="0">
                <a:solidFill>
                  <a:srgbClr val="0B0C0C"/>
                </a:solidFill>
                <a:effectLst/>
                <a:latin typeface="+mn-lt"/>
              </a:rPr>
              <a:t>or are only partially vaccinated</a:t>
            </a:r>
            <a:endParaRPr lang="en-GB" sz="2000" b="0" i="0" u="none" strike="noStrike" baseline="0" dirty="0">
              <a:solidFill>
                <a:srgbClr val="000000"/>
              </a:solidFill>
              <a:latin typeface="+mn-lt"/>
            </a:endParaRPr>
          </a:p>
          <a:p>
            <a:r>
              <a:rPr lang="en-GB" sz="2000" b="0" i="0" u="none" strike="noStrike" baseline="0" dirty="0">
                <a:solidFill>
                  <a:srgbClr val="000000"/>
                </a:solidFill>
                <a:latin typeface="+mn-lt"/>
              </a:rPr>
              <a:t>ensuring children receive MMR-containing vaccine is a priority in order to prevent further measles cases and outbreaks	</a:t>
            </a:r>
          </a:p>
        </p:txBody>
      </p:sp>
      <p:sp>
        <p:nvSpPr>
          <p:cNvPr id="4" name="Footer Placeholder 3">
            <a:extLst>
              <a:ext uri="{FF2B5EF4-FFF2-40B4-BE49-F238E27FC236}">
                <a16:creationId xmlns:a16="http://schemas.microsoft.com/office/drawing/2014/main" id="{03616A43-410B-29DA-2D50-F1C150993F80}"/>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E127F2E7-3697-3AFE-A583-383DE3D84A42}"/>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968256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ECE8-AAEE-55DF-E3B1-6D71704F99F8}"/>
              </a:ext>
            </a:extLst>
          </p:cNvPr>
          <p:cNvSpPr>
            <a:spLocks noGrp="1"/>
          </p:cNvSpPr>
          <p:nvPr>
            <p:ph type="title"/>
          </p:nvPr>
        </p:nvSpPr>
        <p:spPr>
          <a:xfrm>
            <a:off x="330206" y="179416"/>
            <a:ext cx="10515600" cy="1240310"/>
          </a:xfrm>
        </p:spPr>
        <p:txBody>
          <a:bodyPr>
            <a:normAutofit fontScale="90000"/>
          </a:bodyPr>
          <a:lstStyle/>
          <a:p>
            <a:r>
              <a:rPr lang="en-GB" sz="3100" b="1" dirty="0"/>
              <a:t>Laboratory confirmed cases of measles by month of onset of rash or symptoms reported </a:t>
            </a:r>
            <a:br>
              <a:rPr lang="en-GB" sz="3100" b="1" dirty="0"/>
            </a:br>
            <a:r>
              <a:rPr lang="en-GB" sz="3100" b="1" dirty="0"/>
              <a:t>London and England: 1 January 2012 to 16 March 2026</a:t>
            </a:r>
            <a:br>
              <a:rPr lang="en-GB" b="1" dirty="0"/>
            </a:br>
            <a:endParaRPr lang="en-GB" dirty="0"/>
          </a:p>
        </p:txBody>
      </p:sp>
      <p:sp>
        <p:nvSpPr>
          <p:cNvPr id="4" name="Footer Placeholder 3">
            <a:extLst>
              <a:ext uri="{FF2B5EF4-FFF2-40B4-BE49-F238E27FC236}">
                <a16:creationId xmlns:a16="http://schemas.microsoft.com/office/drawing/2014/main" id="{454013F3-809B-EDE8-3721-2349EF5E5132}"/>
              </a:ext>
            </a:extLst>
          </p:cNvPr>
          <p:cNvSpPr>
            <a:spLocks noGrp="1"/>
          </p:cNvSpPr>
          <p:nvPr>
            <p:ph type="ftr" sz="quarter" idx="10"/>
          </p:nvPr>
        </p:nvSpPr>
        <p:spPr/>
        <p:txBody>
          <a:bodyPr/>
          <a:lstStyle/>
          <a:p>
            <a:r>
              <a:rPr lang="en-GB" sz="1400" dirty="0"/>
              <a:t>Vaccination against measles, mumps, rubella and varicella </a:t>
            </a:r>
          </a:p>
        </p:txBody>
      </p:sp>
      <p:pic>
        <p:nvPicPr>
          <p:cNvPr id="10" name="Content Placeholder 9" descr="A graph of a number of years&#10;&#10;AI-generated content may be incorrect.">
            <a:extLst>
              <a:ext uri="{FF2B5EF4-FFF2-40B4-BE49-F238E27FC236}">
                <a16:creationId xmlns:a16="http://schemas.microsoft.com/office/drawing/2014/main" id="{ED1AB2E4-69B2-1B6C-09B8-B5FC781F0D0D}"/>
              </a:ext>
            </a:extLst>
          </p:cNvPr>
          <p:cNvPicPr>
            <a:picLocks noGrp="1" noChangeAspect="1"/>
          </p:cNvPicPr>
          <p:nvPr>
            <p:ph idx="1"/>
          </p:nvPr>
        </p:nvPicPr>
        <p:blipFill>
          <a:blip r:embed="rId2"/>
          <a:stretch>
            <a:fillRect/>
          </a:stretch>
        </p:blipFill>
        <p:spPr>
          <a:xfrm>
            <a:off x="1062694" y="1708485"/>
            <a:ext cx="9440883" cy="4634247"/>
          </a:xfrm>
          <a:prstGeom prst="rect">
            <a:avLst/>
          </a:prstGeom>
        </p:spPr>
      </p:pic>
      <p:sp>
        <p:nvSpPr>
          <p:cNvPr id="11" name="Slide Number Placeholder 10">
            <a:extLst>
              <a:ext uri="{FF2B5EF4-FFF2-40B4-BE49-F238E27FC236}">
                <a16:creationId xmlns:a16="http://schemas.microsoft.com/office/drawing/2014/main" id="{B6C88D55-830E-565A-3A97-8CB8F223479F}"/>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451125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Mumps</a:t>
            </a:r>
          </a:p>
        </p:txBody>
      </p:sp>
    </p:spTree>
    <p:extLst>
      <p:ext uri="{BB962C8B-B14F-4D97-AF65-F5344CB8AC3E}">
        <p14:creationId xmlns:p14="http://schemas.microsoft.com/office/powerpoint/2010/main" val="4281161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Mumps: carriage, transmission, infectivity and incubation</a:t>
            </a:r>
            <a:endParaRPr lang="en-GB" dirty="0">
              <a:solidFill>
                <a:srgbClr val="FF0000"/>
              </a:solidFill>
            </a:endParaRPr>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6" y="1513568"/>
            <a:ext cx="8117109" cy="4745717"/>
          </a:xfrm>
        </p:spPr>
        <p:txBody>
          <a:bodyPr>
            <a:normAutofit/>
          </a:bodyPr>
          <a:lstStyle/>
          <a:p>
            <a:r>
              <a:rPr lang="en-US" dirty="0"/>
              <a:t>mumps is an acute viral illness caused by a paramyxovirus </a:t>
            </a:r>
          </a:p>
          <a:p>
            <a:pPr marL="0" indent="0">
              <a:buNone/>
            </a:pPr>
            <a:endParaRPr lang="en-US" dirty="0"/>
          </a:p>
          <a:p>
            <a:r>
              <a:rPr lang="en-US" dirty="0"/>
              <a:t>spread through respiratory droplets and close contact </a:t>
            </a:r>
          </a:p>
          <a:p>
            <a:endParaRPr lang="en-US" dirty="0"/>
          </a:p>
          <a:p>
            <a:r>
              <a:rPr lang="en-US" dirty="0"/>
              <a:t>incubation period is around 16 to 18 days (range: 14 to 25 days)</a:t>
            </a:r>
          </a:p>
          <a:p>
            <a:endParaRPr lang="en-US" dirty="0"/>
          </a:p>
          <a:p>
            <a:r>
              <a:rPr lang="en-US" dirty="0"/>
              <a:t>individuals with mumps are infectious from about a week before the onset of parotid swelling to several days after it appears</a:t>
            </a:r>
            <a:endParaRPr lang="en-GB" dirty="0"/>
          </a:p>
        </p:txBody>
      </p:sp>
      <p:pic>
        <p:nvPicPr>
          <p:cNvPr id="3" name="Picture 2">
            <a:extLst>
              <a:ext uri="{FF2B5EF4-FFF2-40B4-BE49-F238E27FC236}">
                <a16:creationId xmlns:a16="http://schemas.microsoft.com/office/drawing/2014/main" id="{3B57AFCA-2BD9-66CE-328D-AD5E2CAC479A}"/>
              </a:ext>
            </a:extLst>
          </p:cNvPr>
          <p:cNvPicPr>
            <a:picLocks noChangeAspect="1"/>
          </p:cNvPicPr>
          <p:nvPr/>
        </p:nvPicPr>
        <p:blipFill>
          <a:blip r:embed="rId3"/>
          <a:stretch>
            <a:fillRect/>
          </a:stretch>
        </p:blipFill>
        <p:spPr>
          <a:xfrm>
            <a:off x="8823062" y="1513568"/>
            <a:ext cx="2474752" cy="2597962"/>
          </a:xfrm>
          <a:prstGeom prst="rect">
            <a:avLst/>
          </a:prstGeom>
        </p:spPr>
      </p:pic>
      <p:sp>
        <p:nvSpPr>
          <p:cNvPr id="4" name="TextBox 3">
            <a:extLst>
              <a:ext uri="{FF2B5EF4-FFF2-40B4-BE49-F238E27FC236}">
                <a16:creationId xmlns:a16="http://schemas.microsoft.com/office/drawing/2014/main" id="{0D1AB3D2-E78A-A986-90D3-36F8EB664D5F}"/>
              </a:ext>
            </a:extLst>
          </p:cNvPr>
          <p:cNvSpPr txBox="1"/>
          <p:nvPr/>
        </p:nvSpPr>
        <p:spPr>
          <a:xfrm>
            <a:off x="9039225" y="4111530"/>
            <a:ext cx="2181225" cy="369332"/>
          </a:xfrm>
          <a:prstGeom prst="rect">
            <a:avLst/>
          </a:prstGeom>
          <a:noFill/>
        </p:spPr>
        <p:txBody>
          <a:bodyPr wrap="square" rtlCol="0">
            <a:spAutoFit/>
          </a:bodyPr>
          <a:lstStyle/>
          <a:p>
            <a:r>
              <a:rPr lang="en-US" sz="900" dirty="0"/>
              <a:t>Electron micrograph of mumps virus. </a:t>
            </a:r>
          </a:p>
          <a:p>
            <a:r>
              <a:rPr lang="en-US" sz="900" dirty="0"/>
              <a:t>Image courtesy of CDC/ Dr FA Murphy</a:t>
            </a:r>
            <a:endParaRPr lang="en-GB" sz="900" dirty="0"/>
          </a:p>
        </p:txBody>
      </p:sp>
      <p:sp>
        <p:nvSpPr>
          <p:cNvPr id="6" name="Footer Placeholder 5">
            <a:extLst>
              <a:ext uri="{FF2B5EF4-FFF2-40B4-BE49-F238E27FC236}">
                <a16:creationId xmlns:a16="http://schemas.microsoft.com/office/drawing/2014/main" id="{7D9CE197-296E-FBDD-D556-74AF92D10089}"/>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07D6E969-B46E-D9FE-F6AB-18A9566CC0FF}"/>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1318341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Clinical presentation of mumps </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330205" y="1447799"/>
            <a:ext cx="7956545" cy="5050971"/>
          </a:xfrm>
        </p:spPr>
        <p:txBody>
          <a:bodyPr>
            <a:noAutofit/>
          </a:bodyPr>
          <a:lstStyle/>
          <a:p>
            <a:r>
              <a:rPr lang="en-US" sz="1500" dirty="0"/>
              <a:t>before MMR vaccine was introduced in 1988, mumps caused around 1200 hospital admissions each year in England and Wales and was the most common cause of both viral meningitis and acquired deafness in children</a:t>
            </a:r>
          </a:p>
          <a:p>
            <a:r>
              <a:rPr lang="en-US" sz="1500" dirty="0"/>
              <a:t>asymptomatic mumps infection is common (20 to 40% of cases), particularly in children. In individuals who do develop symptoms, these may include:</a:t>
            </a:r>
          </a:p>
          <a:p>
            <a:pPr lvl="1"/>
            <a:r>
              <a:rPr lang="en-US" sz="1400" dirty="0"/>
              <a:t>bilateral or unilateral swelling of the parotid glands at the side of the face just under ears</a:t>
            </a:r>
          </a:p>
          <a:p>
            <a:pPr lvl="1"/>
            <a:r>
              <a:rPr lang="en-US" sz="1400" dirty="0"/>
              <a:t>fever</a:t>
            </a:r>
          </a:p>
          <a:p>
            <a:pPr lvl="1"/>
            <a:r>
              <a:rPr lang="en-US" sz="1400" dirty="0"/>
              <a:t>headache</a:t>
            </a:r>
          </a:p>
          <a:p>
            <a:pPr lvl="1"/>
            <a:r>
              <a:rPr lang="en-US" sz="1400" dirty="0"/>
              <a:t>malaise</a:t>
            </a:r>
          </a:p>
          <a:p>
            <a:pPr lvl="1"/>
            <a:r>
              <a:rPr lang="en-US" sz="1400" dirty="0"/>
              <a:t>myalgia</a:t>
            </a:r>
          </a:p>
          <a:p>
            <a:pPr lvl="1"/>
            <a:r>
              <a:rPr lang="en-US" sz="1400" dirty="0"/>
              <a:t>anorexia</a:t>
            </a:r>
          </a:p>
          <a:p>
            <a:r>
              <a:rPr lang="en-US" sz="1500" dirty="0"/>
              <a:t>mumps can lead to a wide range of complications, including:</a:t>
            </a:r>
          </a:p>
          <a:p>
            <a:pPr lvl="1"/>
            <a:r>
              <a:rPr lang="en-US" sz="1400" dirty="0"/>
              <a:t>meningitis: 5 in 100</a:t>
            </a:r>
          </a:p>
          <a:p>
            <a:pPr lvl="1"/>
            <a:r>
              <a:rPr lang="en-US" sz="1400" dirty="0"/>
              <a:t>encephalitis: 1 in 1000</a:t>
            </a:r>
          </a:p>
          <a:p>
            <a:pPr lvl="1"/>
            <a:r>
              <a:rPr lang="en-US" sz="1400" dirty="0"/>
              <a:t>epididymo-orchitis 15 to 30 in 100</a:t>
            </a:r>
          </a:p>
          <a:p>
            <a:pPr lvl="1"/>
            <a:r>
              <a:rPr lang="en-US" sz="1400" dirty="0"/>
              <a:t>transient hearing loss: 4 per 100 </a:t>
            </a:r>
          </a:p>
          <a:p>
            <a:pPr lvl="1"/>
            <a:r>
              <a:rPr lang="en-US" sz="1400" dirty="0"/>
              <a:t>oophoritis (inflammation of the ovaries): 5 per 100</a:t>
            </a:r>
          </a:p>
          <a:p>
            <a:pPr lvl="1"/>
            <a:r>
              <a:rPr lang="en-US" sz="1400" dirty="0"/>
              <a:t>pancreatitis: 4 per 100</a:t>
            </a:r>
          </a:p>
          <a:p>
            <a:pPr lvl="1"/>
            <a:r>
              <a:rPr lang="en-US" sz="1400" dirty="0"/>
              <a:t>death: 5 per year in pre-vaccine era (mainly due to encephalitis)</a:t>
            </a:r>
          </a:p>
        </p:txBody>
      </p:sp>
      <p:pic>
        <p:nvPicPr>
          <p:cNvPr id="3" name="Picture 2">
            <a:extLst>
              <a:ext uri="{FF2B5EF4-FFF2-40B4-BE49-F238E27FC236}">
                <a16:creationId xmlns:a16="http://schemas.microsoft.com/office/drawing/2014/main" id="{B304D435-850B-C849-F25D-6A057F42C1CE}"/>
              </a:ext>
            </a:extLst>
          </p:cNvPr>
          <p:cNvPicPr>
            <a:picLocks noChangeAspect="1"/>
          </p:cNvPicPr>
          <p:nvPr/>
        </p:nvPicPr>
        <p:blipFill>
          <a:blip r:embed="rId3"/>
          <a:stretch>
            <a:fillRect/>
          </a:stretch>
        </p:blipFill>
        <p:spPr>
          <a:xfrm>
            <a:off x="8486326" y="1447799"/>
            <a:ext cx="3108036" cy="2493480"/>
          </a:xfrm>
          <a:prstGeom prst="rect">
            <a:avLst/>
          </a:prstGeom>
        </p:spPr>
      </p:pic>
      <p:sp>
        <p:nvSpPr>
          <p:cNvPr id="4" name="TextBox 3">
            <a:extLst>
              <a:ext uri="{FF2B5EF4-FFF2-40B4-BE49-F238E27FC236}">
                <a16:creationId xmlns:a16="http://schemas.microsoft.com/office/drawing/2014/main" id="{72A90108-AF18-5CB9-1B68-DEAE25EF649F}"/>
              </a:ext>
            </a:extLst>
          </p:cNvPr>
          <p:cNvSpPr txBox="1"/>
          <p:nvPr/>
        </p:nvSpPr>
        <p:spPr>
          <a:xfrm>
            <a:off x="8696325" y="6024588"/>
            <a:ext cx="2828925" cy="369332"/>
          </a:xfrm>
          <a:prstGeom prst="rect">
            <a:avLst/>
          </a:prstGeom>
          <a:noFill/>
        </p:spPr>
        <p:txBody>
          <a:bodyPr wrap="square" rtlCol="0">
            <a:spAutoFit/>
          </a:bodyPr>
          <a:lstStyle/>
          <a:p>
            <a:r>
              <a:rPr lang="en-US" sz="900" dirty="0"/>
              <a:t>Swelling of the salivary glands in child with mumps.</a:t>
            </a:r>
          </a:p>
          <a:p>
            <a:r>
              <a:rPr lang="en-US" sz="900" dirty="0"/>
              <a:t>Images courtesy of CDC/Dr. Charles N. Farmer</a:t>
            </a:r>
            <a:endParaRPr lang="en-GB" sz="900" dirty="0"/>
          </a:p>
        </p:txBody>
      </p:sp>
      <p:sp>
        <p:nvSpPr>
          <p:cNvPr id="5" name="Footer Placeholder 4">
            <a:extLst>
              <a:ext uri="{FF2B5EF4-FFF2-40B4-BE49-F238E27FC236}">
                <a16:creationId xmlns:a16="http://schemas.microsoft.com/office/drawing/2014/main" id="{B35EE011-E688-F85E-CB2A-2E508E9C64CA}"/>
              </a:ext>
            </a:extLst>
          </p:cNvPr>
          <p:cNvSpPr>
            <a:spLocks noGrp="1"/>
          </p:cNvSpPr>
          <p:nvPr>
            <p:ph type="ftr" sz="quarter" idx="10"/>
          </p:nvPr>
        </p:nvSpPr>
        <p:spPr/>
        <p:txBody>
          <a:bodyPr/>
          <a:lstStyle/>
          <a:p>
            <a:r>
              <a:rPr lang="en-GB" dirty="0"/>
              <a:t>Vaccination against measles, mumps, rubella and varicella </a:t>
            </a:r>
            <a:endParaRPr lang="en-GB" sz="1400" dirty="0"/>
          </a:p>
        </p:txBody>
      </p:sp>
      <p:pic>
        <p:nvPicPr>
          <p:cNvPr id="8" name="Picture 7">
            <a:extLst>
              <a:ext uri="{FF2B5EF4-FFF2-40B4-BE49-F238E27FC236}">
                <a16:creationId xmlns:a16="http://schemas.microsoft.com/office/drawing/2014/main" id="{E6A9B479-6BA6-2600-F555-7A8514869398}"/>
              </a:ext>
            </a:extLst>
          </p:cNvPr>
          <p:cNvPicPr>
            <a:picLocks noChangeAspect="1"/>
          </p:cNvPicPr>
          <p:nvPr/>
        </p:nvPicPr>
        <p:blipFill>
          <a:blip r:embed="rId4"/>
          <a:stretch>
            <a:fillRect/>
          </a:stretch>
        </p:blipFill>
        <p:spPr>
          <a:xfrm>
            <a:off x="8486326" y="3973284"/>
            <a:ext cx="3108036" cy="2051304"/>
          </a:xfrm>
          <a:prstGeom prst="rect">
            <a:avLst/>
          </a:prstGeom>
        </p:spPr>
      </p:pic>
      <p:sp>
        <p:nvSpPr>
          <p:cNvPr id="6" name="Slide Number Placeholder 5">
            <a:extLst>
              <a:ext uri="{FF2B5EF4-FFF2-40B4-BE49-F238E27FC236}">
                <a16:creationId xmlns:a16="http://schemas.microsoft.com/office/drawing/2014/main" id="{B5F74234-1C28-E989-2BF7-E245DF0C92DF}"/>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1757880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dirty="0"/>
              <a:t>Mumps epidemiology</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a:xfrm>
            <a:off x="130629" y="1713544"/>
            <a:ext cx="10667329" cy="4725306"/>
          </a:xfrm>
        </p:spPr>
        <p:txBody>
          <a:bodyPr>
            <a:normAutofit/>
          </a:bodyPr>
          <a:lstStyle/>
          <a:p>
            <a:r>
              <a:rPr lang="en-GB" sz="2000" dirty="0">
                <a:solidFill>
                  <a:srgbClr val="333333"/>
                </a:solidFill>
                <a:ea typeface="Calibri" panose="020F0502020204030204" pitchFamily="34" charset="0"/>
              </a:rPr>
              <a:t>b</a:t>
            </a:r>
            <a:r>
              <a:rPr lang="en-GB" sz="2000" dirty="0">
                <a:solidFill>
                  <a:srgbClr val="333333"/>
                </a:solidFill>
                <a:effectLst/>
                <a:latin typeface="Arial" panose="020B0604020202020204" pitchFamily="34" charset="0"/>
                <a:ea typeface="Calibri" panose="020F0502020204030204" pitchFamily="34" charset="0"/>
              </a:rPr>
              <a:t>efore the MMR vaccine was introduced in 1988, about 80% of the population in the UK developed mumps</a:t>
            </a:r>
          </a:p>
          <a:p>
            <a:r>
              <a:rPr lang="en-GB" sz="2000" dirty="0">
                <a:solidFill>
                  <a:srgbClr val="333333"/>
                </a:solidFill>
                <a:ea typeface="Calibri" panose="020F0502020204030204" pitchFamily="34" charset="0"/>
              </a:rPr>
              <a:t>h</a:t>
            </a:r>
            <a:r>
              <a:rPr lang="en-GB" sz="2000" dirty="0">
                <a:solidFill>
                  <a:srgbClr val="333333"/>
                </a:solidFill>
                <a:effectLst/>
                <a:latin typeface="Arial" panose="020B0604020202020204" pitchFamily="34" charset="0"/>
                <a:ea typeface="Calibri" panose="020F0502020204030204" pitchFamily="34" charset="0"/>
              </a:rPr>
              <a:t>igh coverage of MMR vaccine resulted in a substantial reduction in mumps transmission in the UK </a:t>
            </a:r>
          </a:p>
          <a:p>
            <a:r>
              <a:rPr lang="en-GB" sz="2000" dirty="0">
                <a:solidFill>
                  <a:srgbClr val="333333"/>
                </a:solidFill>
                <a:effectLst/>
                <a:latin typeface="Arial" panose="020B0604020202020204" pitchFamily="34" charset="0"/>
                <a:ea typeface="Calibri" panose="020F0502020204030204" pitchFamily="34" charset="0"/>
              </a:rPr>
              <a:t>from 1989, mumps cases dramatically declined in all age groups</a:t>
            </a:r>
          </a:p>
          <a:p>
            <a:r>
              <a:rPr lang="en-GB" sz="2000" dirty="0">
                <a:solidFill>
                  <a:srgbClr val="333333"/>
                </a:solidFill>
              </a:rPr>
              <a:t>since then, there have been several large outbreaks of mumps over the years, with the largest seen in 2005 (with over 43 000 notifications) and more recently in 2019 (with 5042 notifications)</a:t>
            </a:r>
          </a:p>
          <a:p>
            <a:r>
              <a:rPr lang="en-GB" sz="2000" dirty="0">
                <a:solidFill>
                  <a:srgbClr val="333333"/>
                </a:solidFill>
              </a:rPr>
              <a:t>many of these cases were seen in young adults who missed out on the MMR vaccine when they were children </a:t>
            </a:r>
            <a:r>
              <a:rPr lang="en-US" sz="2000" dirty="0">
                <a:solidFill>
                  <a:srgbClr val="333333"/>
                </a:solidFill>
              </a:rPr>
              <a:t>due to unfounded concerns about the vaccine or because they didn't have the vaccine as part of the catch-up campaigns or only had one dose</a:t>
            </a:r>
          </a:p>
          <a:p>
            <a:r>
              <a:rPr lang="en-US" sz="2000" dirty="0"/>
              <a:t>in comparison with years prior to 2020, there have been very few cases of mumps in the past 5 years</a:t>
            </a:r>
            <a:endParaRPr lang="en-GB" sz="2800" dirty="0"/>
          </a:p>
        </p:txBody>
      </p:sp>
      <p:sp>
        <p:nvSpPr>
          <p:cNvPr id="4" name="Footer Placeholder 3">
            <a:extLst>
              <a:ext uri="{FF2B5EF4-FFF2-40B4-BE49-F238E27FC236}">
                <a16:creationId xmlns:a16="http://schemas.microsoft.com/office/drawing/2014/main" id="{A9BFB63B-608B-6756-E794-7C548AF0E8AD}"/>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6B0C252C-27D0-18F2-B5AA-9C181880E7F2}"/>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1274944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C989-4CBB-F56D-7048-A051DE9D95F0}"/>
              </a:ext>
            </a:extLst>
          </p:cNvPr>
          <p:cNvSpPr>
            <a:spLocks noGrp="1"/>
          </p:cNvSpPr>
          <p:nvPr>
            <p:ph type="title"/>
          </p:nvPr>
        </p:nvSpPr>
        <p:spPr/>
        <p:txBody>
          <a:bodyPr>
            <a:normAutofit fontScale="90000"/>
          </a:bodyPr>
          <a:lstStyle/>
          <a:p>
            <a:r>
              <a:rPr lang="en-GB" b="1" dirty="0"/>
              <a:t> Laboratory confirmed cases of mumps by quarter, England: January 2012 to March 2025</a:t>
            </a:r>
            <a:endParaRPr lang="en-GB" dirty="0"/>
          </a:p>
        </p:txBody>
      </p:sp>
      <p:pic>
        <p:nvPicPr>
          <p:cNvPr id="6" name="Content Placeholder 5" descr="A graph with blue lines and numbers&#10;&#10;AI-generated content may be incorrect.">
            <a:extLst>
              <a:ext uri="{FF2B5EF4-FFF2-40B4-BE49-F238E27FC236}">
                <a16:creationId xmlns:a16="http://schemas.microsoft.com/office/drawing/2014/main" id="{46EEDCC8-D7A0-FFFC-77BC-22296B74EE4C}"/>
              </a:ext>
            </a:extLst>
          </p:cNvPr>
          <p:cNvPicPr>
            <a:picLocks noGrp="1" noChangeAspect="1"/>
          </p:cNvPicPr>
          <p:nvPr>
            <p:ph idx="1"/>
          </p:nvPr>
        </p:nvPicPr>
        <p:blipFill>
          <a:blip r:embed="rId2"/>
          <a:stretch>
            <a:fillRect/>
          </a:stretch>
        </p:blipFill>
        <p:spPr>
          <a:xfrm>
            <a:off x="1371600" y="1447135"/>
            <a:ext cx="8025063" cy="4939873"/>
          </a:xfrm>
          <a:prstGeom prst="rect">
            <a:avLst/>
          </a:prstGeom>
        </p:spPr>
      </p:pic>
      <p:sp>
        <p:nvSpPr>
          <p:cNvPr id="4" name="Footer Placeholder 3">
            <a:extLst>
              <a:ext uri="{FF2B5EF4-FFF2-40B4-BE49-F238E27FC236}">
                <a16:creationId xmlns:a16="http://schemas.microsoft.com/office/drawing/2014/main" id="{B574628C-F09C-9FA9-407C-D05F7C4A335F}"/>
              </a:ext>
            </a:extLst>
          </p:cNvPr>
          <p:cNvSpPr>
            <a:spLocks noGrp="1"/>
          </p:cNvSpPr>
          <p:nvPr>
            <p:ph type="ftr" sz="quarter" idx="10"/>
          </p:nvPr>
        </p:nvSpPr>
        <p:spPr/>
        <p:txBody>
          <a:bodyPr/>
          <a:lstStyle/>
          <a:p>
            <a:r>
              <a:rPr lang="en-GB" sz="1400" dirty="0"/>
              <a:t>Vaccination against measles, mumps, rubella and varicella </a:t>
            </a:r>
          </a:p>
        </p:txBody>
      </p:sp>
      <p:sp>
        <p:nvSpPr>
          <p:cNvPr id="7" name="Slide Number Placeholder 6">
            <a:extLst>
              <a:ext uri="{FF2B5EF4-FFF2-40B4-BE49-F238E27FC236}">
                <a16:creationId xmlns:a16="http://schemas.microsoft.com/office/drawing/2014/main" id="{4416B22C-5EE9-0E1F-890A-EDA761637BFA}"/>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4252637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Rubella </a:t>
            </a:r>
          </a:p>
        </p:txBody>
      </p:sp>
    </p:spTree>
    <p:extLst>
      <p:ext uri="{BB962C8B-B14F-4D97-AF65-F5344CB8AC3E}">
        <p14:creationId xmlns:p14="http://schemas.microsoft.com/office/powerpoint/2010/main" val="367488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Notes for users</a:t>
            </a:r>
            <a:endParaRPr lang="en-GB" strike="sngStrike" dirty="0"/>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428795" y="1617272"/>
            <a:ext cx="10007606" cy="5061312"/>
          </a:xfrm>
        </p:spPr>
        <p:txBody>
          <a:bodyPr>
            <a:noAutofit/>
          </a:bodyPr>
          <a:lstStyle/>
          <a:p>
            <a:pPr>
              <a:lnSpc>
                <a:spcPct val="100000"/>
              </a:lnSpc>
              <a:spcBef>
                <a:spcPts val="600"/>
              </a:spcBef>
            </a:pPr>
            <a:r>
              <a:rPr lang="en-GB" sz="1800" dirty="0"/>
              <a:t>this slide set contains a collection of core slides for both individual use and for use or adaptation during for the delivery of training about measles, mumps, rubella and varicella vaccination</a:t>
            </a:r>
          </a:p>
          <a:p>
            <a:pPr marL="0" indent="0">
              <a:lnSpc>
                <a:spcPct val="100000"/>
              </a:lnSpc>
              <a:spcBef>
                <a:spcPts val="600"/>
              </a:spcBef>
              <a:buNone/>
            </a:pPr>
            <a:endParaRPr lang="en-GB" sz="1800" dirty="0"/>
          </a:p>
          <a:p>
            <a:pPr>
              <a:lnSpc>
                <a:spcPct val="100000"/>
              </a:lnSpc>
              <a:spcBef>
                <a:spcPts val="600"/>
              </a:spcBef>
            </a:pPr>
            <a:r>
              <a:rPr lang="en-GB" sz="1800" dirty="0"/>
              <a:t>trainers should select the slides required depending on the background and experience of the healthcare practitioners they are training and according to the role they will have in delivering the MMRV or MMR vaccine</a:t>
            </a:r>
          </a:p>
          <a:p>
            <a:pPr marL="0" indent="0">
              <a:lnSpc>
                <a:spcPct val="100000"/>
              </a:lnSpc>
              <a:spcBef>
                <a:spcPts val="600"/>
              </a:spcBef>
              <a:buNone/>
            </a:pPr>
            <a:endParaRPr lang="en-GB" sz="1200" dirty="0"/>
          </a:p>
          <a:p>
            <a:pPr>
              <a:lnSpc>
                <a:spcPct val="100000"/>
              </a:lnSpc>
              <a:spcBef>
                <a:spcPts val="600"/>
              </a:spcBef>
            </a:pPr>
            <a:r>
              <a:rPr lang="en-GB" sz="1800" dirty="0"/>
              <a:t>the information in this slide set was correct at time of publication</a:t>
            </a:r>
          </a:p>
          <a:p>
            <a:pPr lvl="1">
              <a:lnSpc>
                <a:spcPct val="100000"/>
              </a:lnSpc>
              <a:spcBef>
                <a:spcPts val="600"/>
              </a:spcBef>
            </a:pPr>
            <a:r>
              <a:rPr lang="en-GB" sz="1800" dirty="0"/>
              <a:t>updates to the slide set may be required in the future, for example in response to changing epidemiology or vaccination recommendations - please check online to ensure you are using the latest version of these slides</a:t>
            </a:r>
          </a:p>
          <a:p>
            <a:pPr marL="457200" lvl="1" indent="0">
              <a:lnSpc>
                <a:spcPct val="100000"/>
              </a:lnSpc>
              <a:spcBef>
                <a:spcPts val="600"/>
              </a:spcBef>
              <a:buNone/>
            </a:pPr>
            <a:endParaRPr lang="en-GB" sz="1200" dirty="0"/>
          </a:p>
          <a:p>
            <a:pPr>
              <a:lnSpc>
                <a:spcPct val="100000"/>
              </a:lnSpc>
              <a:spcBef>
                <a:spcPts val="600"/>
              </a:spcBef>
            </a:pPr>
            <a:r>
              <a:rPr lang="en-GB" sz="1800" dirty="0"/>
              <a:t>the next slide contains information about the contents, which can be used to select which section(s) you require </a:t>
            </a:r>
          </a:p>
        </p:txBody>
      </p:sp>
      <p:sp>
        <p:nvSpPr>
          <p:cNvPr id="4" name="Footer Placeholder 3">
            <a:extLst>
              <a:ext uri="{FF2B5EF4-FFF2-40B4-BE49-F238E27FC236}">
                <a16:creationId xmlns:a16="http://schemas.microsoft.com/office/drawing/2014/main" id="{DF19FCC5-500B-5434-E33F-2533AEE447E0}"/>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45570A6B-024E-C47A-D478-C925A64BCAE3}"/>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Rubella: carriage, transmission, infectivity and incubation</a:t>
            </a:r>
            <a:endParaRPr lang="en-GB" dirty="0">
              <a:solidFill>
                <a:srgbClr val="FF0000"/>
              </a:solidFill>
            </a:endParaRPr>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5" y="1774826"/>
            <a:ext cx="6919681" cy="4351338"/>
          </a:xfrm>
        </p:spPr>
        <p:txBody>
          <a:bodyPr/>
          <a:lstStyle/>
          <a:p>
            <a:r>
              <a:rPr lang="en-US" dirty="0"/>
              <a:t>rubella is caused by a virus in the Togavirus family </a:t>
            </a:r>
          </a:p>
          <a:p>
            <a:r>
              <a:rPr lang="en-US" dirty="0"/>
              <a:t>transmission is by direct contact or droplet spread</a:t>
            </a:r>
          </a:p>
          <a:p>
            <a:r>
              <a:rPr lang="en-US" dirty="0"/>
              <a:t>incubation period is 14 to 21 days, with the majority of individuals developing a rash 14 to 17 days after exposure</a:t>
            </a:r>
          </a:p>
          <a:p>
            <a:r>
              <a:rPr lang="en-US" dirty="0"/>
              <a:t>infectious period is a week before to a week after onset of the rash</a:t>
            </a:r>
          </a:p>
          <a:p>
            <a:endParaRPr lang="en-GB" dirty="0"/>
          </a:p>
        </p:txBody>
      </p:sp>
      <p:pic>
        <p:nvPicPr>
          <p:cNvPr id="3" name="Picture 2">
            <a:extLst>
              <a:ext uri="{FF2B5EF4-FFF2-40B4-BE49-F238E27FC236}">
                <a16:creationId xmlns:a16="http://schemas.microsoft.com/office/drawing/2014/main" id="{BFFC37B4-28A9-8A2D-E8CE-F24DEB5FF855}"/>
              </a:ext>
            </a:extLst>
          </p:cNvPr>
          <p:cNvPicPr>
            <a:picLocks noChangeAspect="1"/>
          </p:cNvPicPr>
          <p:nvPr/>
        </p:nvPicPr>
        <p:blipFill>
          <a:blip r:embed="rId3"/>
          <a:stretch>
            <a:fillRect/>
          </a:stretch>
        </p:blipFill>
        <p:spPr>
          <a:xfrm>
            <a:off x="7861042" y="1774826"/>
            <a:ext cx="3666930" cy="2566330"/>
          </a:xfrm>
          <a:prstGeom prst="rect">
            <a:avLst/>
          </a:prstGeom>
        </p:spPr>
      </p:pic>
      <p:sp>
        <p:nvSpPr>
          <p:cNvPr id="4" name="TextBox 3">
            <a:extLst>
              <a:ext uri="{FF2B5EF4-FFF2-40B4-BE49-F238E27FC236}">
                <a16:creationId xmlns:a16="http://schemas.microsoft.com/office/drawing/2014/main" id="{AF84F6AE-1BFE-D448-C714-CE5809EDBC3A}"/>
              </a:ext>
            </a:extLst>
          </p:cNvPr>
          <p:cNvSpPr txBox="1"/>
          <p:nvPr/>
        </p:nvSpPr>
        <p:spPr>
          <a:xfrm>
            <a:off x="8410575" y="4341156"/>
            <a:ext cx="2435231" cy="369332"/>
          </a:xfrm>
          <a:prstGeom prst="rect">
            <a:avLst/>
          </a:prstGeom>
          <a:noFill/>
        </p:spPr>
        <p:txBody>
          <a:bodyPr wrap="square" rtlCol="0">
            <a:spAutoFit/>
          </a:bodyPr>
          <a:lstStyle/>
          <a:p>
            <a:r>
              <a:rPr lang="en-GB" sz="900" dirty="0"/>
              <a:t>Electron micrograph of rubella virus. </a:t>
            </a:r>
          </a:p>
          <a:p>
            <a:r>
              <a:rPr lang="en-GB" sz="900" dirty="0"/>
              <a:t>Image courtesy of CDC/ Dr Erskine Palmer</a:t>
            </a:r>
          </a:p>
        </p:txBody>
      </p:sp>
      <p:sp>
        <p:nvSpPr>
          <p:cNvPr id="5" name="Footer Placeholder 4">
            <a:extLst>
              <a:ext uri="{FF2B5EF4-FFF2-40B4-BE49-F238E27FC236}">
                <a16:creationId xmlns:a16="http://schemas.microsoft.com/office/drawing/2014/main" id="{667E9DB6-753E-3958-8DEB-2C4B8A31C5A4}"/>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6" name="Slide Number Placeholder 5">
            <a:extLst>
              <a:ext uri="{FF2B5EF4-FFF2-40B4-BE49-F238E27FC236}">
                <a16:creationId xmlns:a16="http://schemas.microsoft.com/office/drawing/2014/main" id="{5414AED4-37C0-833C-E29D-E96C38D9ED74}"/>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3002477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Clinical presentation of rubella</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330206" y="1583671"/>
            <a:ext cx="8280395" cy="4742934"/>
          </a:xfrm>
        </p:spPr>
        <p:txBody>
          <a:bodyPr>
            <a:normAutofit fontScale="70000" lnSpcReduction="20000"/>
          </a:bodyPr>
          <a:lstStyle/>
          <a:p>
            <a:pPr>
              <a:lnSpc>
                <a:spcPct val="120000"/>
              </a:lnSpc>
              <a:spcBef>
                <a:spcPts val="0"/>
              </a:spcBef>
            </a:pPr>
            <a:r>
              <a:rPr lang="en-US" sz="2100" dirty="0"/>
              <a:t>rubella is often asymptomatic with no more than a fleeting rash. If symptomatic, it is usually mild. Symptoms can include:</a:t>
            </a:r>
          </a:p>
          <a:p>
            <a:pPr lvl="1">
              <a:lnSpc>
                <a:spcPct val="120000"/>
              </a:lnSpc>
              <a:spcBef>
                <a:spcPts val="0"/>
              </a:spcBef>
            </a:pPr>
            <a:r>
              <a:rPr lang="en-US" sz="2000" dirty="0"/>
              <a:t>mild fever</a:t>
            </a:r>
          </a:p>
          <a:p>
            <a:pPr lvl="1">
              <a:lnSpc>
                <a:spcPct val="120000"/>
              </a:lnSpc>
              <a:spcBef>
                <a:spcPts val="0"/>
              </a:spcBef>
            </a:pPr>
            <a:r>
              <a:rPr lang="en-US" sz="2000" dirty="0"/>
              <a:t>cold-like symptoms</a:t>
            </a:r>
          </a:p>
          <a:p>
            <a:pPr lvl="1">
              <a:lnSpc>
                <a:spcPct val="120000"/>
              </a:lnSpc>
              <a:spcBef>
                <a:spcPts val="0"/>
              </a:spcBef>
            </a:pPr>
            <a:r>
              <a:rPr lang="en-US" sz="2000" dirty="0"/>
              <a:t>feeling generally unwell</a:t>
            </a:r>
          </a:p>
          <a:p>
            <a:pPr lvl="1">
              <a:lnSpc>
                <a:spcPct val="120000"/>
              </a:lnSpc>
              <a:spcBef>
                <a:spcPts val="0"/>
              </a:spcBef>
            </a:pPr>
            <a:r>
              <a:rPr lang="en-US" sz="2000" dirty="0"/>
              <a:t>conjunctivitis</a:t>
            </a:r>
          </a:p>
          <a:p>
            <a:pPr lvl="1">
              <a:lnSpc>
                <a:spcPct val="120000"/>
              </a:lnSpc>
              <a:spcBef>
                <a:spcPts val="0"/>
              </a:spcBef>
            </a:pPr>
            <a:r>
              <a:rPr lang="en-US" sz="2000" dirty="0"/>
              <a:t>an erythematous rash, mostly seen on the face and neck</a:t>
            </a:r>
          </a:p>
          <a:p>
            <a:pPr>
              <a:lnSpc>
                <a:spcPct val="120000"/>
              </a:lnSpc>
              <a:spcBef>
                <a:spcPts val="0"/>
              </a:spcBef>
            </a:pPr>
            <a:r>
              <a:rPr lang="en-US" sz="2100" dirty="0"/>
              <a:t>transient arthralgia or arthritis sometimes occurs in adults and adolescents, especially in women and girls</a:t>
            </a:r>
          </a:p>
          <a:p>
            <a:pPr>
              <a:lnSpc>
                <a:spcPct val="120000"/>
              </a:lnSpc>
              <a:spcBef>
                <a:spcPts val="0"/>
              </a:spcBef>
            </a:pPr>
            <a:r>
              <a:rPr lang="en-US" sz="2100" dirty="0"/>
              <a:t>rare complications include idiopathic thrombocytopenic purpura (low platelets) and encephalitis </a:t>
            </a:r>
          </a:p>
          <a:p>
            <a:pPr>
              <a:lnSpc>
                <a:spcPct val="120000"/>
              </a:lnSpc>
              <a:spcBef>
                <a:spcPts val="0"/>
              </a:spcBef>
            </a:pPr>
            <a:r>
              <a:rPr lang="en-US" sz="2100" dirty="0"/>
              <a:t>if a pregnant woman contracts rubella, the foetus can be severely damaged resulting in congenital rubella syndrome (CRS) which can present with one or more of the following: </a:t>
            </a:r>
          </a:p>
          <a:p>
            <a:pPr lvl="1">
              <a:lnSpc>
                <a:spcPct val="120000"/>
              </a:lnSpc>
              <a:spcBef>
                <a:spcPts val="0"/>
              </a:spcBef>
            </a:pPr>
            <a:r>
              <a:rPr lang="en-GB" sz="2000" dirty="0"/>
              <a:t>cataracts and other eye defects </a:t>
            </a:r>
          </a:p>
          <a:p>
            <a:pPr lvl="1">
              <a:lnSpc>
                <a:spcPct val="120000"/>
              </a:lnSpc>
              <a:spcBef>
                <a:spcPts val="0"/>
              </a:spcBef>
            </a:pPr>
            <a:r>
              <a:rPr lang="en-GB" sz="2000" dirty="0"/>
              <a:t>deafness </a:t>
            </a:r>
          </a:p>
          <a:p>
            <a:pPr lvl="1">
              <a:lnSpc>
                <a:spcPct val="120000"/>
              </a:lnSpc>
              <a:spcBef>
                <a:spcPts val="0"/>
              </a:spcBef>
            </a:pPr>
            <a:r>
              <a:rPr lang="en-GB" sz="2000" dirty="0"/>
              <a:t>cardiac abnormalities </a:t>
            </a:r>
          </a:p>
          <a:p>
            <a:pPr lvl="1">
              <a:lnSpc>
                <a:spcPct val="120000"/>
              </a:lnSpc>
              <a:spcBef>
                <a:spcPts val="0"/>
              </a:spcBef>
            </a:pPr>
            <a:r>
              <a:rPr lang="en-GB" sz="2000" dirty="0"/>
              <a:t>microcephaly </a:t>
            </a:r>
          </a:p>
          <a:p>
            <a:pPr lvl="1">
              <a:lnSpc>
                <a:spcPct val="120000"/>
              </a:lnSpc>
              <a:spcBef>
                <a:spcPts val="0"/>
              </a:spcBef>
            </a:pPr>
            <a:r>
              <a:rPr lang="en-GB" sz="2000" dirty="0"/>
              <a:t>intra-uterine growth retardation </a:t>
            </a:r>
          </a:p>
          <a:p>
            <a:pPr lvl="1">
              <a:lnSpc>
                <a:spcPct val="120000"/>
              </a:lnSpc>
              <a:spcBef>
                <a:spcPts val="0"/>
              </a:spcBef>
            </a:pPr>
            <a:r>
              <a:rPr lang="en-GB" sz="2000" dirty="0"/>
              <a:t>inflammatory lesions of brain, liver, lungs and bone marrow</a:t>
            </a:r>
          </a:p>
          <a:p>
            <a:pPr>
              <a:lnSpc>
                <a:spcPct val="120000"/>
              </a:lnSpc>
              <a:spcBef>
                <a:spcPts val="0"/>
              </a:spcBef>
            </a:pPr>
            <a:r>
              <a:rPr lang="en-GB" sz="2100" dirty="0"/>
              <a:t>infection in the first 10 weeks of pregnancy is associated with a 90% risk of damage to the developing foetus</a:t>
            </a:r>
            <a:endParaRPr lang="en-US" sz="2100" dirty="0"/>
          </a:p>
        </p:txBody>
      </p:sp>
      <p:pic>
        <p:nvPicPr>
          <p:cNvPr id="3" name="Picture 2">
            <a:extLst>
              <a:ext uri="{FF2B5EF4-FFF2-40B4-BE49-F238E27FC236}">
                <a16:creationId xmlns:a16="http://schemas.microsoft.com/office/drawing/2014/main" id="{51DC241B-2B9B-A279-CE55-8ACB9726E602}"/>
              </a:ext>
            </a:extLst>
          </p:cNvPr>
          <p:cNvPicPr>
            <a:picLocks noChangeAspect="1"/>
          </p:cNvPicPr>
          <p:nvPr/>
        </p:nvPicPr>
        <p:blipFill>
          <a:blip r:embed="rId3"/>
          <a:stretch>
            <a:fillRect/>
          </a:stretch>
        </p:blipFill>
        <p:spPr>
          <a:xfrm>
            <a:off x="8802935" y="1855235"/>
            <a:ext cx="2859272" cy="2908044"/>
          </a:xfrm>
          <a:prstGeom prst="rect">
            <a:avLst/>
          </a:prstGeom>
        </p:spPr>
      </p:pic>
      <p:sp>
        <p:nvSpPr>
          <p:cNvPr id="4" name="TextBox 3">
            <a:extLst>
              <a:ext uri="{FF2B5EF4-FFF2-40B4-BE49-F238E27FC236}">
                <a16:creationId xmlns:a16="http://schemas.microsoft.com/office/drawing/2014/main" id="{4E539592-1AEE-62D0-A60C-B80817DC36D4}"/>
              </a:ext>
            </a:extLst>
          </p:cNvPr>
          <p:cNvSpPr txBox="1"/>
          <p:nvPr/>
        </p:nvSpPr>
        <p:spPr>
          <a:xfrm>
            <a:off x="9079160" y="4763279"/>
            <a:ext cx="2227015" cy="369332"/>
          </a:xfrm>
          <a:prstGeom prst="rect">
            <a:avLst/>
          </a:prstGeom>
          <a:noFill/>
        </p:spPr>
        <p:txBody>
          <a:bodyPr wrap="square" rtlCol="0">
            <a:spAutoFit/>
          </a:bodyPr>
          <a:lstStyle/>
          <a:p>
            <a:r>
              <a:rPr lang="en-US" sz="900" dirty="0"/>
              <a:t>Rubella rash. </a:t>
            </a:r>
          </a:p>
          <a:p>
            <a:r>
              <a:rPr lang="en-US" sz="900" dirty="0"/>
              <a:t>Image courtesy of CDC</a:t>
            </a:r>
            <a:endParaRPr lang="en-GB" sz="900" dirty="0"/>
          </a:p>
        </p:txBody>
      </p:sp>
      <p:sp>
        <p:nvSpPr>
          <p:cNvPr id="5" name="Footer Placeholder 4">
            <a:extLst>
              <a:ext uri="{FF2B5EF4-FFF2-40B4-BE49-F238E27FC236}">
                <a16:creationId xmlns:a16="http://schemas.microsoft.com/office/drawing/2014/main" id="{2A7C6DD7-6461-F39E-8EAA-FCE153339E0B}"/>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6" name="Slide Number Placeholder 5">
            <a:extLst>
              <a:ext uri="{FF2B5EF4-FFF2-40B4-BE49-F238E27FC236}">
                <a16:creationId xmlns:a16="http://schemas.microsoft.com/office/drawing/2014/main" id="{51811A18-E866-01B8-D293-348BCDE919F4}"/>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2135012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dirty="0"/>
              <a:t>Rubella epidemiology and overview</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a:xfrm>
            <a:off x="134263" y="1491797"/>
            <a:ext cx="11785594" cy="4734832"/>
          </a:xfrm>
        </p:spPr>
        <p:txBody>
          <a:bodyPr>
            <a:normAutofit/>
          </a:bodyPr>
          <a:lstStyle/>
          <a:p>
            <a:r>
              <a:rPr lang="en-US" sz="1800" dirty="0"/>
              <a:t>before the introduction of rubella immunisation, rubella occurred commonly in children, and more than 80% of adults had evidence of previous rubella infection</a:t>
            </a:r>
          </a:p>
          <a:p>
            <a:r>
              <a:rPr lang="en-GB" sz="1800" dirty="0">
                <a:ea typeface="Times New Roman" panose="02020603050405020304" pitchFamily="18" charset="0"/>
              </a:rPr>
              <a:t>r</a:t>
            </a:r>
            <a:r>
              <a:rPr lang="en-GB" sz="1800" dirty="0">
                <a:effectLst/>
                <a:latin typeface="Arial" panose="020B0604020202020204" pitchFamily="34" charset="0"/>
                <a:ea typeface="Times New Roman" panose="02020603050405020304" pitchFamily="18" charset="0"/>
              </a:rPr>
              <a:t>ubella immunisation was introduced in the UK in 1970 for pre-pubertal girls and non-immune women of childbearing age to prevent rubella infection in pregnancy and congenital rubella </a:t>
            </a:r>
            <a:r>
              <a:rPr lang="en-GB" sz="1800" dirty="0">
                <a:ea typeface="Times New Roman" panose="02020603050405020304" pitchFamily="18" charset="0"/>
              </a:rPr>
              <a:t>syndrome (CRS) in their babies</a:t>
            </a:r>
          </a:p>
          <a:p>
            <a:r>
              <a:rPr lang="en-GB" sz="1800" dirty="0">
                <a:effectLst/>
                <a:latin typeface="Arial" panose="020B0604020202020204" pitchFamily="34" charset="0"/>
                <a:ea typeface="Times New Roman" panose="02020603050405020304" pitchFamily="18" charset="0"/>
              </a:rPr>
              <a:t>universal immunisation against rubella using the MMR vaccine was introduced in 1988 with the aim of interrupting circulation of rubella among young children, thereby protecting susceptible adult women from exposure</a:t>
            </a:r>
          </a:p>
          <a:p>
            <a:r>
              <a:rPr lang="en-GB" sz="1800" dirty="0">
                <a:effectLst/>
                <a:latin typeface="Arial" panose="020B0604020202020204" pitchFamily="34" charset="0"/>
                <a:ea typeface="Times New Roman" panose="02020603050405020304" pitchFamily="18" charset="0"/>
              </a:rPr>
              <a:t>the introduction of MMR brought a considerable decline in rubella in young children, with a concomitant fall in rubella infections in pregnant women: from 167 in 1987 to 1 in 2003</a:t>
            </a:r>
          </a:p>
          <a:p>
            <a:r>
              <a:rPr lang="en-GB" sz="1800" dirty="0">
                <a:ea typeface="Times New Roman" panose="02020603050405020304" pitchFamily="18" charset="0"/>
              </a:rPr>
              <a:t>f</a:t>
            </a:r>
            <a:r>
              <a:rPr lang="en-GB" sz="1800" dirty="0">
                <a:effectLst/>
                <a:latin typeface="Arial" panose="020B0604020202020204" pitchFamily="34" charset="0"/>
                <a:ea typeface="Times New Roman" panose="02020603050405020304" pitchFamily="18" charset="0"/>
              </a:rPr>
              <a:t>rom 1970 to 2017 it is estimated that rubella vaccination has averted 1,300 CRS births and 25,000 terminations.</a:t>
            </a:r>
          </a:p>
          <a:p>
            <a:r>
              <a:rPr lang="en-GB" sz="1800" dirty="0">
                <a:ea typeface="Times New Roman" panose="02020603050405020304" pitchFamily="18" charset="0"/>
              </a:rPr>
              <a:t>t</a:t>
            </a:r>
            <a:r>
              <a:rPr lang="en-GB" sz="1800" dirty="0">
                <a:effectLst/>
                <a:latin typeface="Arial" panose="020B0604020202020204" pitchFamily="34" charset="0"/>
                <a:ea typeface="Times New Roman" panose="02020603050405020304" pitchFamily="18" charset="0"/>
              </a:rPr>
              <a:t>he childhood rubella vaccination programme alone is estimated to have averted 1.4 million cases of rubella in the UK</a:t>
            </a:r>
          </a:p>
          <a:p>
            <a:pPr fontAlgn="base">
              <a:lnSpc>
                <a:spcPts val="1680"/>
              </a:lnSpc>
            </a:pPr>
            <a:r>
              <a:rPr lang="en-GB" sz="1800" dirty="0">
                <a:latin typeface="+mn-lt"/>
                <a:ea typeface="Times New Roman" panose="02020603050405020304" pitchFamily="18" charset="0"/>
              </a:rPr>
              <a:t>the WHO confirmed that the UK achieved r</a:t>
            </a:r>
            <a:r>
              <a:rPr lang="en-GB" sz="1800" dirty="0">
                <a:effectLst/>
                <a:latin typeface="+mn-lt"/>
                <a:ea typeface="Times New Roman" panose="02020603050405020304" pitchFamily="18" charset="0"/>
              </a:rPr>
              <a:t>ubella elimination in 2016 and there are now very few confirmed cases of rubella in the UK</a:t>
            </a:r>
            <a:endParaRPr lang="en-GB" sz="1800" dirty="0">
              <a:effectLst/>
              <a:latin typeface="Times New Roman" panose="02020603050405020304" pitchFamily="18" charset="0"/>
              <a:ea typeface="Times New Roman" panose="02020603050405020304" pitchFamily="18" charset="0"/>
            </a:endParaRPr>
          </a:p>
          <a:p>
            <a:endParaRPr lang="en-GB" sz="1800" dirty="0">
              <a:effectLst/>
              <a:latin typeface="Times New Roman" panose="02020603050405020304" pitchFamily="18" charset="0"/>
              <a:ea typeface="Times New Roman" panose="02020603050405020304" pitchFamily="18" charset="0"/>
            </a:endParaRPr>
          </a:p>
          <a:p>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34DFDA53-02E0-BDC3-A1B8-F5286CAA6024}"/>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587801DE-B6D6-9DCE-48CD-83A7C69C2385}"/>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3073281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445FE-0222-69DE-9565-B062B92C66F7}"/>
              </a:ext>
            </a:extLst>
          </p:cNvPr>
          <p:cNvSpPr>
            <a:spLocks noGrp="1"/>
          </p:cNvSpPr>
          <p:nvPr>
            <p:ph type="title"/>
          </p:nvPr>
        </p:nvSpPr>
        <p:spPr/>
        <p:txBody>
          <a:bodyPr>
            <a:noAutofit/>
          </a:bodyPr>
          <a:lstStyle/>
          <a:p>
            <a:r>
              <a:rPr lang="en-GB" sz="2400" dirty="0"/>
              <a:t>Number of UK laboratory-confirmed rubella cases, 1996 – 2024; MMR dose 1 coverage at 24 months, 1996 – 2024; and MMR dose 1 coverage at 5 years, 2009 – 2024; and MMR dose 2 coverage at 5 years, 2009 – 2024</a:t>
            </a:r>
          </a:p>
        </p:txBody>
      </p:sp>
      <p:pic>
        <p:nvPicPr>
          <p:cNvPr id="6" name="Content Placeholder 5" descr="A graph of a number of patients&#10;&#10;AI-generated content may be incorrect.">
            <a:extLst>
              <a:ext uri="{FF2B5EF4-FFF2-40B4-BE49-F238E27FC236}">
                <a16:creationId xmlns:a16="http://schemas.microsoft.com/office/drawing/2014/main" id="{BA502D38-F2CA-C0D7-D709-59F65296FD7B}"/>
              </a:ext>
            </a:extLst>
          </p:cNvPr>
          <p:cNvPicPr>
            <a:picLocks noGrp="1" noChangeAspect="1"/>
          </p:cNvPicPr>
          <p:nvPr>
            <p:ph idx="1"/>
          </p:nvPr>
        </p:nvPicPr>
        <p:blipFill>
          <a:blip r:embed="rId2"/>
          <a:stretch>
            <a:fillRect/>
          </a:stretch>
        </p:blipFill>
        <p:spPr>
          <a:xfrm>
            <a:off x="1528917" y="1448060"/>
            <a:ext cx="8024156" cy="4810451"/>
          </a:xfrm>
          <a:prstGeom prst="rect">
            <a:avLst/>
          </a:prstGeom>
        </p:spPr>
      </p:pic>
      <p:sp>
        <p:nvSpPr>
          <p:cNvPr id="4" name="Footer Placeholder 3">
            <a:extLst>
              <a:ext uri="{FF2B5EF4-FFF2-40B4-BE49-F238E27FC236}">
                <a16:creationId xmlns:a16="http://schemas.microsoft.com/office/drawing/2014/main" id="{095E4CD5-5209-7D72-6BA6-FDC789F07140}"/>
              </a:ext>
            </a:extLst>
          </p:cNvPr>
          <p:cNvSpPr>
            <a:spLocks noGrp="1"/>
          </p:cNvSpPr>
          <p:nvPr>
            <p:ph type="ftr" sz="quarter" idx="10"/>
          </p:nvPr>
        </p:nvSpPr>
        <p:spPr/>
        <p:txBody>
          <a:bodyPr/>
          <a:lstStyle/>
          <a:p>
            <a:r>
              <a:rPr lang="en-GB" sz="1400" dirty="0"/>
              <a:t>Vaccination against measles, mumps, rubella and varicella </a:t>
            </a:r>
          </a:p>
        </p:txBody>
      </p:sp>
      <p:sp>
        <p:nvSpPr>
          <p:cNvPr id="7" name="Slide Number Placeholder 6">
            <a:extLst>
              <a:ext uri="{FF2B5EF4-FFF2-40B4-BE49-F238E27FC236}">
                <a16:creationId xmlns:a16="http://schemas.microsoft.com/office/drawing/2014/main" id="{A451BE64-4E3D-7F46-214A-A94C77320E66}"/>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2027353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Varicella (chickenpox)</a:t>
            </a:r>
          </a:p>
        </p:txBody>
      </p:sp>
    </p:spTree>
    <p:extLst>
      <p:ext uri="{BB962C8B-B14F-4D97-AF65-F5344CB8AC3E}">
        <p14:creationId xmlns:p14="http://schemas.microsoft.com/office/powerpoint/2010/main" val="2969405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Chickenpox: transmission, infectivity and incubation</a:t>
            </a:r>
            <a:endParaRPr lang="en-GB" dirty="0">
              <a:solidFill>
                <a:srgbClr val="FF0000"/>
              </a:solidFill>
            </a:endParaRPr>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6" y="1513569"/>
            <a:ext cx="7680319" cy="4767488"/>
          </a:xfrm>
        </p:spPr>
        <p:txBody>
          <a:bodyPr>
            <a:normAutofit/>
          </a:bodyPr>
          <a:lstStyle/>
          <a:p>
            <a:r>
              <a:rPr lang="en-US" dirty="0"/>
              <a:t>chickenpox is a highly infectious disease caused by the varicella zoster virus </a:t>
            </a:r>
          </a:p>
          <a:p>
            <a:r>
              <a:rPr lang="en-US" dirty="0"/>
              <a:t>the virus is spread by direct contact with the fluid-filled vesicles or inhalation of aerosols generated from vesicular fluid</a:t>
            </a:r>
          </a:p>
          <a:p>
            <a:r>
              <a:rPr lang="en-US" dirty="0"/>
              <a:t>the incubation period for chickenpox is 14 to 16 days (range 10 to 21 days)</a:t>
            </a:r>
          </a:p>
          <a:p>
            <a:r>
              <a:rPr lang="en-US" dirty="0"/>
              <a:t>individuals with chickenpox are infectious from up to 24 hours before the rash appears until spots have scabbed over</a:t>
            </a:r>
          </a:p>
          <a:p>
            <a:r>
              <a:rPr lang="en-US" dirty="0"/>
              <a:t>the secondary infection rate from household contact with chickenpox is approximately 71%</a:t>
            </a:r>
          </a:p>
          <a:p>
            <a:pPr marL="0" indent="0">
              <a:buNone/>
            </a:pPr>
            <a:endParaRPr lang="en-GB" dirty="0"/>
          </a:p>
        </p:txBody>
      </p:sp>
      <p:pic>
        <p:nvPicPr>
          <p:cNvPr id="3" name="Picture 2">
            <a:extLst>
              <a:ext uri="{FF2B5EF4-FFF2-40B4-BE49-F238E27FC236}">
                <a16:creationId xmlns:a16="http://schemas.microsoft.com/office/drawing/2014/main" id="{943AF290-C0F6-3E94-6119-81A3A5A28AA5}"/>
              </a:ext>
            </a:extLst>
          </p:cNvPr>
          <p:cNvPicPr>
            <a:picLocks noChangeAspect="1"/>
          </p:cNvPicPr>
          <p:nvPr/>
        </p:nvPicPr>
        <p:blipFill>
          <a:blip r:embed="rId3"/>
          <a:stretch>
            <a:fillRect/>
          </a:stretch>
        </p:blipFill>
        <p:spPr>
          <a:xfrm>
            <a:off x="8301255" y="1513569"/>
            <a:ext cx="2667361" cy="3229781"/>
          </a:xfrm>
          <a:prstGeom prst="rect">
            <a:avLst/>
          </a:prstGeom>
        </p:spPr>
      </p:pic>
      <p:sp>
        <p:nvSpPr>
          <p:cNvPr id="4" name="TextBox 3">
            <a:extLst>
              <a:ext uri="{FF2B5EF4-FFF2-40B4-BE49-F238E27FC236}">
                <a16:creationId xmlns:a16="http://schemas.microsoft.com/office/drawing/2014/main" id="{B1157DAE-33CC-B379-A661-5C4BCD1B5C36}"/>
              </a:ext>
            </a:extLst>
          </p:cNvPr>
          <p:cNvSpPr txBox="1"/>
          <p:nvPr/>
        </p:nvSpPr>
        <p:spPr>
          <a:xfrm>
            <a:off x="8639175" y="4743350"/>
            <a:ext cx="3222619" cy="369332"/>
          </a:xfrm>
          <a:prstGeom prst="rect">
            <a:avLst/>
          </a:prstGeom>
          <a:noFill/>
        </p:spPr>
        <p:txBody>
          <a:bodyPr wrap="square" rtlCol="0">
            <a:spAutoFit/>
          </a:bodyPr>
          <a:lstStyle/>
          <a:p>
            <a:r>
              <a:rPr lang="en-US" sz="900" dirty="0"/>
              <a:t>Electron micrograph of the chickenpox virus</a:t>
            </a:r>
          </a:p>
          <a:p>
            <a:r>
              <a:rPr lang="en-US" sz="900" dirty="0"/>
              <a:t>Image courtesy of CDC/Dr. Erskine Palmer; B.G. Partin. </a:t>
            </a:r>
          </a:p>
        </p:txBody>
      </p:sp>
      <p:sp>
        <p:nvSpPr>
          <p:cNvPr id="5" name="Footer Placeholder 4">
            <a:extLst>
              <a:ext uri="{FF2B5EF4-FFF2-40B4-BE49-F238E27FC236}">
                <a16:creationId xmlns:a16="http://schemas.microsoft.com/office/drawing/2014/main" id="{13CDEF37-CA7B-A04D-1E34-0CB45E547F4B}"/>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6" name="Slide Number Placeholder 5">
            <a:extLst>
              <a:ext uri="{FF2B5EF4-FFF2-40B4-BE49-F238E27FC236}">
                <a16:creationId xmlns:a16="http://schemas.microsoft.com/office/drawing/2014/main" id="{D9C1D1E0-57E3-9E19-C592-02549FF8E4D9}"/>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530505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Clinical presentation of chickenpox</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330204" y="1638300"/>
            <a:ext cx="7975595" cy="4800550"/>
          </a:xfrm>
        </p:spPr>
        <p:txBody>
          <a:bodyPr>
            <a:normAutofit fontScale="85000" lnSpcReduction="10000"/>
          </a:bodyPr>
          <a:lstStyle/>
          <a:p>
            <a:pPr>
              <a:lnSpc>
                <a:spcPct val="110000"/>
              </a:lnSpc>
            </a:pPr>
            <a:r>
              <a:rPr lang="en-US" sz="1800" dirty="0"/>
              <a:t>infection is characterised by an itchy rash with fluid-filled spots which starts on the face and spreads to the trunk before starting to scab over after 3 to 4 days </a:t>
            </a:r>
          </a:p>
          <a:p>
            <a:pPr>
              <a:lnSpc>
                <a:spcPct val="110000"/>
              </a:lnSpc>
            </a:pPr>
            <a:r>
              <a:rPr lang="en-US" sz="1800" dirty="0"/>
              <a:t>there may be a prodrome of fever and malaise 1-2 days prior to rash onset</a:t>
            </a:r>
          </a:p>
          <a:p>
            <a:pPr>
              <a:lnSpc>
                <a:spcPct val="110000"/>
              </a:lnSpc>
            </a:pPr>
            <a:r>
              <a:rPr lang="en-US" sz="1800" dirty="0"/>
              <a:t>in most children the disease is unpleasant but has no lasting effects other than scarring at the site of the vesicles, especially if they have been scratched</a:t>
            </a:r>
          </a:p>
          <a:p>
            <a:pPr>
              <a:lnSpc>
                <a:spcPct val="110000"/>
              </a:lnSpc>
            </a:pPr>
            <a:r>
              <a:rPr lang="en-US" sz="1800" dirty="0"/>
              <a:t>some individuals have very few spots whilst others have so many they merge together</a:t>
            </a:r>
          </a:p>
          <a:p>
            <a:pPr>
              <a:lnSpc>
                <a:spcPct val="110000"/>
              </a:lnSpc>
            </a:pPr>
            <a:r>
              <a:rPr lang="en-US" sz="1800" dirty="0"/>
              <a:t>potential complications of varicella infection include:</a:t>
            </a:r>
          </a:p>
          <a:p>
            <a:pPr lvl="1">
              <a:lnSpc>
                <a:spcPct val="110000"/>
              </a:lnSpc>
            </a:pPr>
            <a:r>
              <a:rPr lang="en-US" sz="1600" dirty="0"/>
              <a:t>pneumonia</a:t>
            </a:r>
          </a:p>
          <a:p>
            <a:pPr lvl="1">
              <a:lnSpc>
                <a:spcPct val="110000"/>
              </a:lnSpc>
            </a:pPr>
            <a:r>
              <a:rPr lang="en-US" sz="1600" dirty="0"/>
              <a:t>secondary bacterial infection of the skin with Group A Streptococcus or Staphylococcus aureus; either of these can lead to septicaemia </a:t>
            </a:r>
          </a:p>
          <a:p>
            <a:pPr lvl="1">
              <a:lnSpc>
                <a:spcPct val="110000"/>
              </a:lnSpc>
            </a:pPr>
            <a:r>
              <a:rPr lang="en-US" sz="1600" dirty="0"/>
              <a:t>encephalitis and ataxia</a:t>
            </a:r>
          </a:p>
          <a:p>
            <a:pPr>
              <a:lnSpc>
                <a:spcPct val="110000"/>
              </a:lnSpc>
            </a:pPr>
            <a:r>
              <a:rPr lang="en-US" sz="1800" dirty="0"/>
              <a:t>if a pregnant woman is infected, depending on gestational stage, the baby may develop congenital varicella syndrome (CVS)</a:t>
            </a:r>
          </a:p>
          <a:p>
            <a:pPr>
              <a:lnSpc>
                <a:spcPct val="110000"/>
              </a:lnSpc>
            </a:pPr>
            <a:r>
              <a:rPr lang="en-US" sz="1800" dirty="0"/>
              <a:t>CVS can include limb hypoplasia, microcephaly, cataracts, growth retardation and skin scarring or the baby may develop severe varicella; either could result in death</a:t>
            </a:r>
            <a:endParaRPr lang="en-US" dirty="0"/>
          </a:p>
        </p:txBody>
      </p:sp>
      <p:sp>
        <p:nvSpPr>
          <p:cNvPr id="5" name="TextBox 4">
            <a:extLst>
              <a:ext uri="{FF2B5EF4-FFF2-40B4-BE49-F238E27FC236}">
                <a16:creationId xmlns:a16="http://schemas.microsoft.com/office/drawing/2014/main" id="{E8E66957-AB7B-901D-91C9-4485F45CB092}"/>
              </a:ext>
            </a:extLst>
          </p:cNvPr>
          <p:cNvSpPr txBox="1"/>
          <p:nvPr/>
        </p:nvSpPr>
        <p:spPr>
          <a:xfrm>
            <a:off x="9599117" y="3367718"/>
            <a:ext cx="1894925" cy="369332"/>
          </a:xfrm>
          <a:prstGeom prst="rect">
            <a:avLst/>
          </a:prstGeom>
          <a:noFill/>
        </p:spPr>
        <p:txBody>
          <a:bodyPr wrap="square" rtlCol="0">
            <a:spAutoFit/>
          </a:bodyPr>
          <a:lstStyle/>
          <a:p>
            <a:r>
              <a:rPr lang="en-US" sz="900" dirty="0"/>
              <a:t>Chickenpox rash on the trunk</a:t>
            </a:r>
          </a:p>
          <a:p>
            <a:r>
              <a:rPr lang="en-US" sz="900" dirty="0"/>
              <a:t>Image credit: </a:t>
            </a:r>
            <a:r>
              <a:rPr lang="en-GB" sz="900" dirty="0">
                <a:effectLst/>
                <a:latin typeface="Calibri" panose="020F0502020204030204" pitchFamily="34" charset="0"/>
                <a:ea typeface="Aptos" panose="020B0004020202020204" pitchFamily="34" charset="0"/>
                <a:hlinkClick r:id="rId3"/>
              </a:rPr>
              <a:t>NHS digital UK </a:t>
            </a:r>
            <a:endParaRPr lang="en-GB" sz="900" dirty="0"/>
          </a:p>
        </p:txBody>
      </p:sp>
      <p:sp>
        <p:nvSpPr>
          <p:cNvPr id="3" name="Footer Placeholder 2">
            <a:extLst>
              <a:ext uri="{FF2B5EF4-FFF2-40B4-BE49-F238E27FC236}">
                <a16:creationId xmlns:a16="http://schemas.microsoft.com/office/drawing/2014/main" id="{348E407F-8EA8-819B-9DEA-F4403392EDBA}"/>
              </a:ext>
            </a:extLst>
          </p:cNvPr>
          <p:cNvSpPr>
            <a:spLocks noGrp="1"/>
          </p:cNvSpPr>
          <p:nvPr>
            <p:ph type="ftr" sz="quarter" idx="10"/>
          </p:nvPr>
        </p:nvSpPr>
        <p:spPr/>
        <p:txBody>
          <a:bodyPr/>
          <a:lstStyle/>
          <a:p>
            <a:r>
              <a:rPr lang="en-GB" dirty="0"/>
              <a:t>Vaccination against measles, mumps, rubella and varicella </a:t>
            </a:r>
            <a:endParaRPr lang="en-GB" sz="1400" dirty="0"/>
          </a:p>
        </p:txBody>
      </p:sp>
      <p:pic>
        <p:nvPicPr>
          <p:cNvPr id="8" name="Picture 7">
            <a:extLst>
              <a:ext uri="{FF2B5EF4-FFF2-40B4-BE49-F238E27FC236}">
                <a16:creationId xmlns:a16="http://schemas.microsoft.com/office/drawing/2014/main" id="{15EF5262-0DE1-3E27-41BD-D35475D27994}"/>
              </a:ext>
            </a:extLst>
          </p:cNvPr>
          <p:cNvPicPr>
            <a:picLocks noChangeAspect="1"/>
          </p:cNvPicPr>
          <p:nvPr/>
        </p:nvPicPr>
        <p:blipFill>
          <a:blip r:embed="rId4"/>
          <a:stretch>
            <a:fillRect/>
          </a:stretch>
        </p:blipFill>
        <p:spPr>
          <a:xfrm>
            <a:off x="9492327" y="3794417"/>
            <a:ext cx="1688203" cy="2195661"/>
          </a:xfrm>
          <a:prstGeom prst="rect">
            <a:avLst/>
          </a:prstGeom>
        </p:spPr>
      </p:pic>
      <p:sp>
        <p:nvSpPr>
          <p:cNvPr id="9" name="TextBox 8">
            <a:extLst>
              <a:ext uri="{FF2B5EF4-FFF2-40B4-BE49-F238E27FC236}">
                <a16:creationId xmlns:a16="http://schemas.microsoft.com/office/drawing/2014/main" id="{436FEF61-4506-F843-4FD3-1767DC8AC056}"/>
              </a:ext>
            </a:extLst>
          </p:cNvPr>
          <p:cNvSpPr txBox="1"/>
          <p:nvPr/>
        </p:nvSpPr>
        <p:spPr>
          <a:xfrm>
            <a:off x="9158695" y="6029798"/>
            <a:ext cx="2775767" cy="369332"/>
          </a:xfrm>
          <a:prstGeom prst="rect">
            <a:avLst/>
          </a:prstGeom>
          <a:noFill/>
        </p:spPr>
        <p:txBody>
          <a:bodyPr wrap="square" rtlCol="0">
            <a:spAutoFit/>
          </a:bodyPr>
          <a:lstStyle/>
          <a:p>
            <a:r>
              <a:rPr lang="en-US" sz="900" dirty="0"/>
              <a:t>Chickenpox rash to back, head and shoulders</a:t>
            </a:r>
          </a:p>
          <a:p>
            <a:r>
              <a:rPr lang="en-US" sz="900" dirty="0"/>
              <a:t>Image courtesy of CDC/John Noble</a:t>
            </a:r>
            <a:endParaRPr lang="en-GB" sz="900" dirty="0"/>
          </a:p>
        </p:txBody>
      </p:sp>
      <p:pic>
        <p:nvPicPr>
          <p:cNvPr id="1026" name="Picture 2" descr="Stage 2 of chickenpox on dark-brown skin with raised blisters. A long description is available next.">
            <a:extLst>
              <a:ext uri="{FF2B5EF4-FFF2-40B4-BE49-F238E27FC236}">
                <a16:creationId xmlns:a16="http://schemas.microsoft.com/office/drawing/2014/main" id="{DA9823BC-8260-88C6-C47D-62CEE9D71C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4037" y="1482351"/>
            <a:ext cx="2884784" cy="1923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5B5394F-9408-DA25-EFDB-29473928CE26}"/>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10666549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dirty="0"/>
              <a:t>Chickenpox overview</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a:xfrm>
            <a:off x="292106" y="1606047"/>
            <a:ext cx="11099794" cy="4832803"/>
          </a:xfrm>
        </p:spPr>
        <p:txBody>
          <a:bodyPr>
            <a:normAutofit/>
          </a:bodyPr>
          <a:lstStyle/>
          <a:p>
            <a:r>
              <a:rPr lang="en-GB" sz="2000" dirty="0">
                <a:effectLst/>
                <a:latin typeface="Arial" panose="020B0604020202020204" pitchFamily="34" charset="0"/>
                <a:ea typeface="Times New Roman" panose="02020603050405020304" pitchFamily="18" charset="0"/>
                <a:cs typeface="Times New Roman" panose="02020603050405020304" pitchFamily="18" charset="0"/>
              </a:rPr>
              <a:t>chickenpo</a:t>
            </a:r>
            <a:r>
              <a:rPr lang="en-GB" sz="2000" dirty="0">
                <a:ea typeface="Times New Roman" panose="02020603050405020304" pitchFamily="18" charset="0"/>
                <a:cs typeface="Times New Roman" panose="02020603050405020304" pitchFamily="18" charset="0"/>
              </a:rPr>
              <a:t>x</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is very common and affects most children during childhood, although it can be caught for the first time at any age</a:t>
            </a:r>
          </a:p>
          <a:p>
            <a:r>
              <a:rPr lang="en-US" sz="2000" dirty="0">
                <a:effectLst/>
                <a:latin typeface="Arial" panose="020B0604020202020204" pitchFamily="34" charset="0"/>
                <a:ea typeface="Times New Roman" panose="02020603050405020304" pitchFamily="18" charset="0"/>
                <a:cs typeface="Times New Roman" panose="02020603050405020304" pitchFamily="18" charset="0"/>
              </a:rPr>
              <a:t>the incidence of chickenpox is seasonal and classically reaches a peak from March to May</a:t>
            </a:r>
            <a:endParaRPr lang="en-US" sz="2000" dirty="0">
              <a:ea typeface="Times New Roman" panose="02020603050405020304" pitchFamily="18" charset="0"/>
              <a:cs typeface="Times New Roman" panose="02020603050405020304" pitchFamily="18" charset="0"/>
            </a:endParaRPr>
          </a:p>
          <a:p>
            <a:r>
              <a:rPr lang="en-US" sz="2000" dirty="0">
                <a:effectLst/>
                <a:latin typeface="Arial" panose="020B0604020202020204" pitchFamily="34" charset="0"/>
                <a:ea typeface="Times New Roman" panose="02020603050405020304" pitchFamily="18" charset="0"/>
                <a:cs typeface="Times New Roman" panose="02020603050405020304" pitchFamily="18" charset="0"/>
              </a:rPr>
              <a:t>90% of individuals raised in the UK are immune by the age of 15 years</a:t>
            </a:r>
          </a:p>
          <a:p>
            <a:r>
              <a:rPr lang="en-US" sz="2000" dirty="0">
                <a:ea typeface="Times New Roman" panose="02020603050405020304" pitchFamily="18" charset="0"/>
                <a:cs typeface="Times New Roman" panose="02020603050405020304" pitchFamily="18" charset="0"/>
              </a:rPr>
              <a:t>most chickenpox cases in children are relatively mild and self-limiting</a:t>
            </a:r>
          </a:p>
          <a:p>
            <a:r>
              <a:rPr lang="en-US" sz="2000" dirty="0">
                <a:ea typeface="Times New Roman" panose="02020603050405020304" pitchFamily="18" charset="0"/>
                <a:cs typeface="Times New Roman" panose="02020603050405020304" pitchFamily="18" charset="0"/>
              </a:rPr>
              <a:t>some children develop complications from varicella which can result in hospitalisation and very rarely may result in death</a:t>
            </a:r>
          </a:p>
          <a:p>
            <a:r>
              <a:rPr lang="en-US" sz="2000" dirty="0">
                <a:ea typeface="Times New Roman" panose="02020603050405020304" pitchFamily="18" charset="0"/>
                <a:cs typeface="Times New Roman" panose="02020603050405020304" pitchFamily="18" charset="0"/>
              </a:rPr>
              <a:t>Varicella zoster virus can reactivate later in life, causing herpes zoster (shingles)</a:t>
            </a:r>
          </a:p>
          <a:p>
            <a:endParaRPr lang="en-US" sz="1800" dirty="0">
              <a:ea typeface="Times New Roman" panose="02020603050405020304" pitchFamily="18" charset="0"/>
              <a:cs typeface="Times New Roman" panose="02020603050405020304" pitchFamily="18" charset="0"/>
            </a:endParaRPr>
          </a:p>
          <a:p>
            <a:pPr marL="0" indent="0">
              <a:buNone/>
            </a:pPr>
            <a:endParaRPr lang="en-GB" dirty="0"/>
          </a:p>
        </p:txBody>
      </p:sp>
      <p:sp>
        <p:nvSpPr>
          <p:cNvPr id="4" name="Footer Placeholder 3">
            <a:extLst>
              <a:ext uri="{FF2B5EF4-FFF2-40B4-BE49-F238E27FC236}">
                <a16:creationId xmlns:a16="http://schemas.microsoft.com/office/drawing/2014/main" id="{509D6D21-B160-20BA-92D1-1D7492B0D4E1}"/>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47B6D68D-EB0B-2E5E-7A88-00D15483EEBA}"/>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2483337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377DBE-4758-868E-B3B2-6EA54DF978B6}"/>
              </a:ext>
            </a:extLst>
          </p:cNvPr>
          <p:cNvSpPr>
            <a:spLocks noGrp="1"/>
          </p:cNvSpPr>
          <p:nvPr>
            <p:ph type="ctrTitle"/>
          </p:nvPr>
        </p:nvSpPr>
        <p:spPr/>
        <p:txBody>
          <a:bodyPr/>
          <a:lstStyle/>
          <a:p>
            <a:r>
              <a:rPr lang="en-GB" dirty="0"/>
              <a:t>MMR and MMRV vaccine effectiveness</a:t>
            </a:r>
          </a:p>
        </p:txBody>
      </p:sp>
    </p:spTree>
    <p:extLst>
      <p:ext uri="{BB962C8B-B14F-4D97-AF65-F5344CB8AC3E}">
        <p14:creationId xmlns:p14="http://schemas.microsoft.com/office/powerpoint/2010/main" val="4168882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E1118-EC17-694B-01AE-41412D6FEB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FE482-9F30-C946-E526-73A9009D26EE}"/>
              </a:ext>
            </a:extLst>
          </p:cNvPr>
          <p:cNvSpPr>
            <a:spLocks noGrp="1"/>
          </p:cNvSpPr>
          <p:nvPr>
            <p:ph type="title"/>
          </p:nvPr>
        </p:nvSpPr>
        <p:spPr>
          <a:xfrm>
            <a:off x="428795" y="419150"/>
            <a:ext cx="8028000" cy="648072"/>
          </a:xfrm>
        </p:spPr>
        <p:txBody>
          <a:bodyPr>
            <a:normAutofit/>
          </a:bodyPr>
          <a:lstStyle/>
          <a:p>
            <a:r>
              <a:rPr lang="en-GB" dirty="0"/>
              <a:t>MMR vaccine effectiveness </a:t>
            </a:r>
            <a:endParaRPr lang="en-GB" dirty="0">
              <a:solidFill>
                <a:srgbClr val="FF0000"/>
              </a:solidFill>
            </a:endParaRPr>
          </a:p>
        </p:txBody>
      </p:sp>
      <p:sp>
        <p:nvSpPr>
          <p:cNvPr id="3" name="Content Placeholder 2">
            <a:extLst>
              <a:ext uri="{FF2B5EF4-FFF2-40B4-BE49-F238E27FC236}">
                <a16:creationId xmlns:a16="http://schemas.microsoft.com/office/drawing/2014/main" id="{40CCD0EA-0421-EE20-237F-4C6E043A8D15}"/>
              </a:ext>
            </a:extLst>
          </p:cNvPr>
          <p:cNvSpPr>
            <a:spLocks noGrp="1"/>
          </p:cNvSpPr>
          <p:nvPr>
            <p:ph idx="1"/>
          </p:nvPr>
        </p:nvSpPr>
        <p:spPr>
          <a:xfrm>
            <a:off x="428795" y="1597152"/>
            <a:ext cx="9937148" cy="4559808"/>
          </a:xfrm>
        </p:spPr>
        <p:txBody>
          <a:bodyPr>
            <a:normAutofit/>
          </a:bodyPr>
          <a:lstStyle/>
          <a:p>
            <a:pPr marL="228600" marR="0" lvl="2" indent="-228600" algn="l" defTabSz="914400" rtl="0" eaLnBrk="1" fontAlgn="base" latinLnBrk="0" hangingPunct="1">
              <a:lnSpc>
                <a:spcPct val="90000"/>
              </a:lnSpc>
              <a:spcBef>
                <a:spcPts val="1000"/>
              </a:spcBef>
              <a:spcAft>
                <a:spcPct val="0"/>
              </a:spcAft>
              <a:buClr>
                <a:srgbClr val="007C91"/>
              </a:buClr>
              <a:buSzTx/>
              <a:buFont typeface="Arial" panose="020B0604020202020204" pitchFamily="34" charset="0"/>
              <a:buChar char="•"/>
              <a:tabLst>
                <a:tab pos="450850" algn="l"/>
              </a:tabLst>
              <a:defRPr/>
            </a:pPr>
            <a:r>
              <a:rPr lang="en-GB" sz="2400" dirty="0">
                <a:solidFill>
                  <a:prstClr val="black"/>
                </a:solidFill>
                <a:latin typeface="Arial" charset="0"/>
                <a:ea typeface="ヒラギノ角ゴ Pro W3" charset="-128"/>
              </a:rPr>
              <a:t>v</a:t>
            </a:r>
            <a:r>
              <a:rPr kumimoji="0" lang="en-GB" sz="2400" b="0" i="0" u="none" strike="noStrike" kern="1200" cap="none" spc="0" normalizeH="0" baseline="0" noProof="0" dirty="0">
                <a:ln>
                  <a:noFill/>
                </a:ln>
                <a:solidFill>
                  <a:prstClr val="black"/>
                </a:solidFill>
                <a:effectLst/>
                <a:uLnTx/>
                <a:uFillTx/>
                <a:latin typeface="Arial" charset="0"/>
                <a:ea typeface="ヒラギノ角ゴ Pro W3" charset="-128"/>
                <a:cs typeface="Arial" panose="020B0604020202020204" pitchFamily="34" charset="0"/>
              </a:rPr>
              <a:t>accine effectiveness of a single dose of MMR vaccine is around 95%</a:t>
            </a:r>
          </a:p>
          <a:p>
            <a:pPr marL="228600" marR="0" lvl="2" indent="-228600" algn="l" defTabSz="914400" rtl="0" eaLnBrk="1" fontAlgn="base" latinLnBrk="0" hangingPunct="1">
              <a:lnSpc>
                <a:spcPct val="90000"/>
              </a:lnSpc>
              <a:spcBef>
                <a:spcPts val="1000"/>
              </a:spcBef>
              <a:spcAft>
                <a:spcPct val="0"/>
              </a:spcAft>
              <a:buClr>
                <a:srgbClr val="007C91"/>
              </a:buClr>
              <a:buSzTx/>
              <a:buFont typeface="Arial" panose="020B0604020202020204" pitchFamily="34" charset="0"/>
              <a:buChar char="•"/>
              <a:tabLst>
                <a:tab pos="450850" algn="l"/>
              </a:tabLst>
              <a:defRPr/>
            </a:pPr>
            <a:r>
              <a:rPr lang="en-GB" sz="2400" dirty="0">
                <a:solidFill>
                  <a:prstClr val="black"/>
                </a:solidFill>
                <a:latin typeface="Arial" charset="0"/>
                <a:ea typeface="ヒラギノ角ゴ Pro W3" charset="-128"/>
              </a:rPr>
              <a:t>a</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second dose protects those who do not respond to the first -  protection then increases to well above 95%</a:t>
            </a:r>
            <a:endParaRPr kumimoji="0" lang="en-GB" sz="2400" b="0" i="0" u="none" strike="noStrike" kern="1200" cap="none" spc="0" normalizeH="0" baseline="0" noProof="0" dirty="0">
              <a:ln>
                <a:noFill/>
              </a:ln>
              <a:solidFill>
                <a:prstClr val="black"/>
              </a:solidFill>
              <a:effectLst/>
              <a:uLnTx/>
              <a:uFillTx/>
              <a:latin typeface="Arial" charset="0"/>
              <a:ea typeface="ヒラギノ角ゴ Pro W3" charset="-128"/>
              <a:cs typeface="Arial" panose="020B0604020202020204" pitchFamily="34" charset="0"/>
            </a:endParaRPr>
          </a:p>
          <a:p>
            <a:pPr marL="228600" lvl="2" fontAlgn="base">
              <a:spcBef>
                <a:spcPts val="1000"/>
              </a:spcBef>
              <a:spcAft>
                <a:spcPct val="0"/>
              </a:spcAft>
              <a:tabLst>
                <a:tab pos="450850" algn="l"/>
              </a:tabLst>
            </a:pPr>
            <a:r>
              <a:rPr lang="en-GB" sz="2400" dirty="0">
                <a:latin typeface="Arial" charset="0"/>
                <a:ea typeface="ヒラギノ角ゴ Pro W3" charset="-128"/>
              </a:rPr>
              <a:t>primary vaccine failure is rare, however it can occur, particularly after a single dose as not everyone will make a response to all 3 components</a:t>
            </a:r>
          </a:p>
          <a:p>
            <a:pPr marL="228600" lvl="2" fontAlgn="base">
              <a:spcBef>
                <a:spcPts val="1000"/>
              </a:spcBef>
              <a:spcAft>
                <a:spcPct val="0"/>
              </a:spcAft>
              <a:tabLst>
                <a:tab pos="450850" algn="l"/>
              </a:tabLst>
            </a:pPr>
            <a:r>
              <a:rPr lang="en-GB" sz="2400" dirty="0">
                <a:latin typeface="Arial" charset="0"/>
                <a:ea typeface="ヒラギノ角ゴ Pro W3" charset="-128"/>
              </a:rPr>
              <a:t>in settings with high levels of close interpersonal contact, such as large households or school settings, controlling measles outbreaks requires a high coverage of 2 doses of MMR vaccine</a:t>
            </a:r>
          </a:p>
        </p:txBody>
      </p:sp>
      <p:sp>
        <p:nvSpPr>
          <p:cNvPr id="4" name="Footer Placeholder 3">
            <a:extLst>
              <a:ext uri="{FF2B5EF4-FFF2-40B4-BE49-F238E27FC236}">
                <a16:creationId xmlns:a16="http://schemas.microsoft.com/office/drawing/2014/main" id="{4E5F479B-51D7-DDD1-44F6-08E004FA84E1}"/>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D7308DA5-9881-624B-504E-10A67541A7D1}"/>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2392754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dirty="0"/>
              <a:t>Contents </a:t>
            </a:r>
            <a:endParaRPr lang="en-GB" dirty="0"/>
          </a:p>
        </p:txBody>
      </p:sp>
      <p:sp>
        <p:nvSpPr>
          <p:cNvPr id="3" name="Content Placeholder 2">
            <a:extLst>
              <a:ext uri="{FF2B5EF4-FFF2-40B4-BE49-F238E27FC236}">
                <a16:creationId xmlns:a16="http://schemas.microsoft.com/office/drawing/2014/main" id="{80ACF7ED-99F8-497C-BEE1-90E70F4F76DD}"/>
              </a:ext>
            </a:extLst>
          </p:cNvPr>
          <p:cNvSpPr>
            <a:spLocks noGrp="1"/>
          </p:cNvSpPr>
          <p:nvPr>
            <p:ph idx="1"/>
          </p:nvPr>
        </p:nvSpPr>
        <p:spPr>
          <a:xfrm>
            <a:off x="330205" y="1604211"/>
            <a:ext cx="11123857" cy="4834639"/>
          </a:xfrm>
        </p:spPr>
        <p:txBody>
          <a:bodyPr>
            <a:normAutofit fontScale="77500" lnSpcReduction="20000"/>
          </a:bodyPr>
          <a:lstStyle/>
          <a:p>
            <a:pPr>
              <a:lnSpc>
                <a:spcPct val="120000"/>
              </a:lnSpc>
              <a:spcBef>
                <a:spcPts val="0"/>
              </a:spcBef>
            </a:pPr>
            <a:r>
              <a:rPr lang="en-GB" sz="2800" dirty="0">
                <a:latin typeface="Arial"/>
                <a:cs typeface="Arial"/>
              </a:rPr>
              <a:t>programme overview of the MMR and MMRV vaccination programme </a:t>
            </a:r>
          </a:p>
          <a:p>
            <a:pPr>
              <a:lnSpc>
                <a:spcPct val="150000"/>
              </a:lnSpc>
              <a:spcBef>
                <a:spcPts val="600"/>
              </a:spcBef>
            </a:pPr>
            <a:r>
              <a:rPr lang="en-GB" sz="2800" dirty="0">
                <a:latin typeface="Arial"/>
                <a:cs typeface="Arial"/>
              </a:rPr>
              <a:t>information about measles, mumps, rubella and varicella infections </a:t>
            </a:r>
            <a:endParaRPr lang="en-GB" sz="2800" dirty="0"/>
          </a:p>
          <a:p>
            <a:pPr>
              <a:lnSpc>
                <a:spcPct val="120000"/>
              </a:lnSpc>
              <a:spcBef>
                <a:spcPts val="0"/>
              </a:spcBef>
            </a:pPr>
            <a:r>
              <a:rPr lang="en-GB" sz="2800" dirty="0">
                <a:latin typeface="Arial"/>
                <a:cs typeface="Arial"/>
              </a:rPr>
              <a:t>vaccine effectiveness of MMR and MMRV </a:t>
            </a:r>
          </a:p>
          <a:p>
            <a:pPr>
              <a:lnSpc>
                <a:spcPct val="120000"/>
              </a:lnSpc>
              <a:spcBef>
                <a:spcPts val="0"/>
              </a:spcBef>
            </a:pPr>
            <a:r>
              <a:rPr lang="en-GB" sz="2800" dirty="0">
                <a:latin typeface="Arial"/>
                <a:cs typeface="Arial"/>
              </a:rPr>
              <a:t>scheduling information</a:t>
            </a:r>
          </a:p>
          <a:p>
            <a:pPr>
              <a:lnSpc>
                <a:spcPct val="150000"/>
              </a:lnSpc>
              <a:spcBef>
                <a:spcPts val="0"/>
              </a:spcBef>
            </a:pPr>
            <a:r>
              <a:rPr lang="en-GB" sz="2800" dirty="0">
                <a:latin typeface="Arial"/>
                <a:cs typeface="Arial"/>
              </a:rPr>
              <a:t>information about the MMR and MMRV vaccines</a:t>
            </a:r>
          </a:p>
          <a:p>
            <a:pPr>
              <a:lnSpc>
                <a:spcPct val="150000"/>
              </a:lnSpc>
              <a:spcBef>
                <a:spcPts val="0"/>
              </a:spcBef>
            </a:pPr>
            <a:r>
              <a:rPr lang="en-GB" sz="2800" dirty="0">
                <a:latin typeface="Arial"/>
                <a:cs typeface="Arial"/>
              </a:rPr>
              <a:t>MMR and MMRV vaccine administration</a:t>
            </a:r>
          </a:p>
          <a:p>
            <a:pPr>
              <a:lnSpc>
                <a:spcPct val="150000"/>
              </a:lnSpc>
              <a:spcBef>
                <a:spcPts val="0"/>
              </a:spcBef>
            </a:pPr>
            <a:r>
              <a:rPr lang="en-GB" sz="2800" dirty="0">
                <a:latin typeface="Arial"/>
                <a:cs typeface="Arial"/>
              </a:rPr>
              <a:t>contraindications and possible adverse reactions</a:t>
            </a:r>
          </a:p>
          <a:p>
            <a:pPr>
              <a:lnSpc>
                <a:spcPct val="150000"/>
              </a:lnSpc>
              <a:spcBef>
                <a:spcPts val="0"/>
              </a:spcBef>
            </a:pPr>
            <a:r>
              <a:rPr lang="en-GB" sz="2800" dirty="0">
                <a:latin typeface="Arial"/>
                <a:cs typeface="Arial"/>
              </a:rPr>
              <a:t>MMR COVER data</a:t>
            </a:r>
          </a:p>
          <a:p>
            <a:pPr>
              <a:lnSpc>
                <a:spcPct val="150000"/>
              </a:lnSpc>
              <a:spcBef>
                <a:spcPts val="0"/>
              </a:spcBef>
            </a:pPr>
            <a:r>
              <a:rPr lang="en-GB" sz="2800" dirty="0">
                <a:latin typeface="Arial"/>
                <a:cs typeface="Arial"/>
              </a:rPr>
              <a:t>measles and rubella elimination in the UK</a:t>
            </a:r>
          </a:p>
          <a:p>
            <a:pPr>
              <a:lnSpc>
                <a:spcPct val="150000"/>
              </a:lnSpc>
              <a:spcBef>
                <a:spcPts val="0"/>
              </a:spcBef>
            </a:pPr>
            <a:r>
              <a:rPr lang="en-GB" sz="2800" dirty="0">
                <a:latin typeface="Arial"/>
                <a:cs typeface="Arial"/>
              </a:rPr>
              <a:t>achieving high immunisation uptake and addressing health inequalities </a:t>
            </a:r>
          </a:p>
          <a:p>
            <a:pPr>
              <a:lnSpc>
                <a:spcPct val="150000"/>
              </a:lnSpc>
              <a:spcBef>
                <a:spcPts val="0"/>
              </a:spcBef>
            </a:pPr>
            <a:r>
              <a:rPr lang="en-GB" sz="2800" dirty="0">
                <a:latin typeface="Arial"/>
                <a:cs typeface="Arial"/>
              </a:rPr>
              <a:t>key messages and sources of information</a:t>
            </a:r>
            <a:endParaRPr lang="en-GB" sz="2400" b="1" dirty="0"/>
          </a:p>
          <a:p>
            <a:pPr marL="0" indent="0">
              <a:buNone/>
            </a:pPr>
            <a:endParaRPr lang="en-GB" b="1" dirty="0"/>
          </a:p>
          <a:p>
            <a:pPr marL="0" indent="0">
              <a:buNone/>
            </a:pPr>
            <a:endParaRPr lang="en-GB" b="1" dirty="0"/>
          </a:p>
        </p:txBody>
      </p:sp>
      <p:sp>
        <p:nvSpPr>
          <p:cNvPr id="4" name="Footer Placeholder 3">
            <a:extLst>
              <a:ext uri="{FF2B5EF4-FFF2-40B4-BE49-F238E27FC236}">
                <a16:creationId xmlns:a16="http://schemas.microsoft.com/office/drawing/2014/main" id="{67F55B1C-7F47-4380-D3AD-97BDAB145313}"/>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EDA30E65-FBE9-195A-E5AE-315C8E39E967}"/>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2906902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9AA0A-5B04-1723-3387-0EAFCFA9CB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D96C3-6137-B63A-EA18-B8044A975A6E}"/>
              </a:ext>
            </a:extLst>
          </p:cNvPr>
          <p:cNvSpPr>
            <a:spLocks noGrp="1"/>
          </p:cNvSpPr>
          <p:nvPr>
            <p:ph type="title"/>
          </p:nvPr>
        </p:nvSpPr>
        <p:spPr/>
        <p:txBody>
          <a:bodyPr/>
          <a:lstStyle/>
          <a:p>
            <a:r>
              <a:rPr lang="en-GB" dirty="0"/>
              <a:t>MMRV vaccine effectiveness</a:t>
            </a:r>
          </a:p>
        </p:txBody>
      </p:sp>
      <p:sp>
        <p:nvSpPr>
          <p:cNvPr id="3" name="Content Placeholder 2">
            <a:extLst>
              <a:ext uri="{FF2B5EF4-FFF2-40B4-BE49-F238E27FC236}">
                <a16:creationId xmlns:a16="http://schemas.microsoft.com/office/drawing/2014/main" id="{4CA7F74E-9AC3-0712-9F9E-151E9E07D7C9}"/>
              </a:ext>
            </a:extLst>
          </p:cNvPr>
          <p:cNvSpPr>
            <a:spLocks noGrp="1"/>
          </p:cNvSpPr>
          <p:nvPr>
            <p:ph idx="1"/>
          </p:nvPr>
        </p:nvSpPr>
        <p:spPr>
          <a:xfrm>
            <a:off x="330205" y="1531345"/>
            <a:ext cx="11123857" cy="4821329"/>
          </a:xfrm>
        </p:spPr>
        <p:txBody>
          <a:bodyPr>
            <a:normAutofit lnSpcReduction="10000"/>
          </a:bodyPr>
          <a:lstStyle/>
          <a:p>
            <a:pPr>
              <a:lnSpc>
                <a:spcPct val="120000"/>
              </a:lnSpc>
            </a:pPr>
            <a:r>
              <a:rPr lang="en-GB" sz="1800" dirty="0"/>
              <a:t>approximately 87% of children develop antibodies against varicella, and more than 90% develop antibodies against measles, mumps, and rubella following the first dose of MMRV vaccine</a:t>
            </a:r>
          </a:p>
          <a:p>
            <a:pPr>
              <a:lnSpc>
                <a:spcPct val="120000"/>
              </a:lnSpc>
            </a:pPr>
            <a:r>
              <a:rPr lang="en-GB" sz="1800" dirty="0"/>
              <a:t>following the second dose, seroconversion improves further, reaching approximately 99% for all four viruses</a:t>
            </a:r>
          </a:p>
          <a:p>
            <a:pPr>
              <a:lnSpc>
                <a:spcPct val="120000"/>
              </a:lnSpc>
            </a:pPr>
            <a:r>
              <a:rPr lang="en-GB" sz="1800" dirty="0"/>
              <a:t>protection is long-lasting: </a:t>
            </a:r>
          </a:p>
          <a:p>
            <a:pPr lvl="1">
              <a:lnSpc>
                <a:spcPct val="120000"/>
              </a:lnSpc>
            </a:pPr>
            <a:r>
              <a:rPr lang="en-GB" sz="1800" dirty="0"/>
              <a:t>a review of studies found vaccine effectiveness against varicella after 2 doses of MMRV or MMR + V in children aged 11 to 22 months was 95% in a 10 year follow-up </a:t>
            </a:r>
          </a:p>
          <a:p>
            <a:pPr lvl="1">
              <a:lnSpc>
                <a:spcPct val="120000"/>
              </a:lnSpc>
            </a:pPr>
            <a:r>
              <a:rPr lang="en-GB" sz="1800" dirty="0"/>
              <a:t>25 years of surveillance in the US has shown no decrease in vaccine effectiveness over time when using a 2 dose schedule</a:t>
            </a:r>
          </a:p>
          <a:p>
            <a:pPr>
              <a:lnSpc>
                <a:spcPct val="120000"/>
              </a:lnSpc>
            </a:pPr>
            <a:r>
              <a:rPr lang="en-GB" sz="1800" dirty="0"/>
              <a:t>although breakthrough infection can occur, varicella disease is milder in vaccinated children, with fewer lesions and less fever</a:t>
            </a:r>
          </a:p>
          <a:p>
            <a:pPr>
              <a:lnSpc>
                <a:spcPct val="120000"/>
              </a:lnSpc>
            </a:pPr>
            <a:r>
              <a:rPr lang="en-GB" sz="1800" dirty="0"/>
              <a:t>one dose of varicella vaccine is extremely effective in protecting against severe varicella disease</a:t>
            </a:r>
          </a:p>
          <a:p>
            <a:pPr>
              <a:lnSpc>
                <a:spcPct val="120000"/>
              </a:lnSpc>
            </a:pPr>
            <a:r>
              <a:rPr lang="en-GB" sz="1800" dirty="0"/>
              <a:t>two doses offer superior and durable immunity</a:t>
            </a:r>
          </a:p>
        </p:txBody>
      </p:sp>
      <p:sp>
        <p:nvSpPr>
          <p:cNvPr id="4" name="Footer Placeholder 3">
            <a:extLst>
              <a:ext uri="{FF2B5EF4-FFF2-40B4-BE49-F238E27FC236}">
                <a16:creationId xmlns:a16="http://schemas.microsoft.com/office/drawing/2014/main" id="{DF8F5F47-2E45-4C42-F442-FCF804B32876}"/>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5B2F8A92-E2B1-4C85-DEBB-E86335DFE8ED}"/>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3028109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59CA8-2140-6E7D-09BD-07394E8F6BF2}"/>
              </a:ext>
            </a:extLst>
          </p:cNvPr>
          <p:cNvSpPr>
            <a:spLocks noGrp="1"/>
          </p:cNvSpPr>
          <p:nvPr>
            <p:ph type="title"/>
          </p:nvPr>
        </p:nvSpPr>
        <p:spPr/>
        <p:txBody>
          <a:bodyPr>
            <a:normAutofit fontScale="90000"/>
          </a:bodyPr>
          <a:lstStyle/>
          <a:p>
            <a:r>
              <a:rPr lang="en-GB" dirty="0"/>
              <a:t>Experience of varicella vaccination in other countries </a:t>
            </a:r>
          </a:p>
        </p:txBody>
      </p:sp>
      <p:sp>
        <p:nvSpPr>
          <p:cNvPr id="7" name="Content Placeholder 6">
            <a:extLst>
              <a:ext uri="{FF2B5EF4-FFF2-40B4-BE49-F238E27FC236}">
                <a16:creationId xmlns:a16="http://schemas.microsoft.com/office/drawing/2014/main" id="{4C115791-832B-6076-C031-1C5714FF4553}"/>
              </a:ext>
            </a:extLst>
          </p:cNvPr>
          <p:cNvSpPr>
            <a:spLocks noGrp="1"/>
          </p:cNvSpPr>
          <p:nvPr>
            <p:ph idx="1"/>
          </p:nvPr>
        </p:nvSpPr>
        <p:spPr>
          <a:xfrm>
            <a:off x="330205" y="1571624"/>
            <a:ext cx="11123857" cy="4554539"/>
          </a:xfrm>
        </p:spPr>
        <p:txBody>
          <a:bodyPr>
            <a:normAutofit lnSpcReduction="10000"/>
          </a:bodyPr>
          <a:lstStyle/>
          <a:p>
            <a:r>
              <a:rPr lang="en-GB" dirty="0">
                <a:ea typeface="Times New Roman" panose="02020603050405020304" pitchFamily="18" charset="0"/>
                <a:cs typeface="Times New Roman" panose="02020603050405020304" pitchFamily="18" charset="0"/>
              </a:rPr>
              <a:t>v</a:t>
            </a:r>
            <a:r>
              <a:rPr lang="en-GB" dirty="0">
                <a:effectLst/>
                <a:latin typeface="Arial" panose="020B0604020202020204" pitchFamily="34" charset="0"/>
                <a:ea typeface="Times New Roman" panose="02020603050405020304" pitchFamily="18" charset="0"/>
                <a:cs typeface="Times New Roman" panose="02020603050405020304" pitchFamily="18" charset="0"/>
              </a:rPr>
              <a:t>aricella vaccination is included in the routine vaccine schedules of several countries, either as a 2-dose or single-dose strategy, including the USA, Canada, Australia and Germany. </a:t>
            </a:r>
          </a:p>
          <a:p>
            <a:r>
              <a:rPr lang="en-GB" dirty="0">
                <a:effectLst/>
                <a:latin typeface="Arial" panose="020B0604020202020204" pitchFamily="34" charset="0"/>
                <a:ea typeface="Times New Roman" panose="02020603050405020304" pitchFamily="18" charset="0"/>
                <a:cs typeface="Times New Roman" panose="02020603050405020304" pitchFamily="18" charset="0"/>
              </a:rPr>
              <a:t>countries that have introduced varicella vaccine programmes have observed significant impact on cases of varicella and resulting hospitalisations </a:t>
            </a:r>
            <a:endParaRPr lang="en-US"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dirty="0">
                <a:ea typeface="Times New Roman" panose="02020603050405020304" pitchFamily="18" charset="0"/>
                <a:cs typeface="Times New Roman" panose="02020603050405020304" pitchFamily="18" charset="0"/>
              </a:rPr>
              <a:t>s</a:t>
            </a:r>
            <a:r>
              <a:rPr lang="en-US" dirty="0">
                <a:effectLst/>
                <a:latin typeface="Arial" panose="020B0604020202020204" pitchFamily="34" charset="0"/>
                <a:ea typeface="Times New Roman" panose="02020603050405020304" pitchFamily="18" charset="0"/>
                <a:cs typeface="Times New Roman" panose="02020603050405020304" pitchFamily="18" charset="0"/>
              </a:rPr>
              <a:t>ince the varicella vaccination programme was introduced in the USA in 1995, it is estimated that more than 91 million varicella cases, 238 000 hospitalisations, and almost 2000 deaths have been averted</a:t>
            </a:r>
          </a:p>
          <a:p>
            <a:r>
              <a:rPr lang="en-GB" dirty="0">
                <a:solidFill>
                  <a:srgbClr val="000000"/>
                </a:solidFill>
              </a:rPr>
              <a:t>i</a:t>
            </a:r>
            <a:r>
              <a:rPr lang="en-GB" b="0" i="0" dirty="0">
                <a:solidFill>
                  <a:srgbClr val="000000"/>
                </a:solidFill>
                <a:effectLst/>
                <a:latin typeface="Arial" panose="020B0604020202020204" pitchFamily="34" charset="0"/>
              </a:rPr>
              <a:t>n countries introducing a 2-dose schedule, younger cohorts not eligible for vaccination have also seen reduced incidence because of reduced community transmission </a:t>
            </a:r>
          </a:p>
          <a:p>
            <a:r>
              <a:rPr lang="en-GB" dirty="0">
                <a:solidFill>
                  <a:srgbClr val="000000"/>
                </a:solidFill>
              </a:rPr>
              <a:t>t</a:t>
            </a:r>
            <a:r>
              <a:rPr lang="en-GB" b="0" i="0" dirty="0">
                <a:solidFill>
                  <a:srgbClr val="000000"/>
                </a:solidFill>
                <a:effectLst/>
                <a:latin typeface="Arial" panose="020B0604020202020204" pitchFamily="34" charset="0"/>
              </a:rPr>
              <a:t>here is no evidence of increased rates of infection among those ineligible for vaccination due to their age following introduction of a vaccination programme</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756E479-9AAE-9ACD-002E-8E0AB50E61F3}"/>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4" name="Slide Number Placeholder 3">
            <a:extLst>
              <a:ext uri="{FF2B5EF4-FFF2-40B4-BE49-F238E27FC236}">
                <a16:creationId xmlns:a16="http://schemas.microsoft.com/office/drawing/2014/main" id="{7403E565-728B-D4A9-8E3E-A3038EF119CF}"/>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1195960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D0230-C6ED-B765-E37F-71C281A6D6FB}"/>
              </a:ext>
            </a:extLst>
          </p:cNvPr>
          <p:cNvSpPr>
            <a:spLocks noGrp="1"/>
          </p:cNvSpPr>
          <p:nvPr>
            <p:ph type="title"/>
          </p:nvPr>
        </p:nvSpPr>
        <p:spPr/>
        <p:txBody>
          <a:bodyPr>
            <a:normAutofit fontScale="90000"/>
          </a:bodyPr>
          <a:lstStyle/>
          <a:p>
            <a:r>
              <a:rPr lang="en-GB" dirty="0"/>
              <a:t>Decline in varicella cases in the USA since varicella vaccination programme introduced</a:t>
            </a:r>
          </a:p>
        </p:txBody>
      </p:sp>
      <p:sp>
        <p:nvSpPr>
          <p:cNvPr id="4" name="Footer Placeholder 3">
            <a:extLst>
              <a:ext uri="{FF2B5EF4-FFF2-40B4-BE49-F238E27FC236}">
                <a16:creationId xmlns:a16="http://schemas.microsoft.com/office/drawing/2014/main" id="{4D14CEBF-800C-1741-2869-B8FB95F83F3B}"/>
              </a:ext>
            </a:extLst>
          </p:cNvPr>
          <p:cNvSpPr>
            <a:spLocks noGrp="1"/>
          </p:cNvSpPr>
          <p:nvPr>
            <p:ph type="ftr" sz="quarter" idx="10"/>
          </p:nvPr>
        </p:nvSpPr>
        <p:spPr/>
        <p:txBody>
          <a:bodyPr/>
          <a:lstStyle/>
          <a:p>
            <a:r>
              <a:rPr lang="en-GB" dirty="0"/>
              <a:t>Vaccination against measles, mumps, rubella and varicella </a:t>
            </a:r>
            <a:endParaRPr lang="en-GB" sz="1400" dirty="0"/>
          </a:p>
        </p:txBody>
      </p:sp>
      <p:pic>
        <p:nvPicPr>
          <p:cNvPr id="2050" name="Picture 2">
            <a:extLst>
              <a:ext uri="{FF2B5EF4-FFF2-40B4-BE49-F238E27FC236}">
                <a16:creationId xmlns:a16="http://schemas.microsoft.com/office/drawing/2014/main" id="{E0C31E9F-6C2F-D6AC-9785-7DAC4F9412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629" y="1393207"/>
            <a:ext cx="7647279" cy="49575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20424F-3630-B4EF-5A73-BD2173DF366A}"/>
              </a:ext>
            </a:extLst>
          </p:cNvPr>
          <p:cNvSpPr txBox="1"/>
          <p:nvPr/>
        </p:nvSpPr>
        <p:spPr>
          <a:xfrm>
            <a:off x="8196549" y="2721368"/>
            <a:ext cx="3995451" cy="1677382"/>
          </a:xfrm>
          <a:prstGeom prst="rect">
            <a:avLst/>
          </a:prstGeom>
          <a:noFill/>
        </p:spPr>
        <p:txBody>
          <a:bodyPr wrap="square" rtlCol="0">
            <a:spAutoFit/>
          </a:bodyPr>
          <a:lstStyle/>
          <a:p>
            <a:r>
              <a:rPr lang="en-GB" sz="2000" b="0" i="0" dirty="0">
                <a:solidFill>
                  <a:srgbClr val="2A2A2A"/>
                </a:solidFill>
                <a:effectLst/>
              </a:rPr>
              <a:t>Varicella incidence in 4 US states </a:t>
            </a:r>
          </a:p>
          <a:p>
            <a:r>
              <a:rPr lang="en-GB" sz="2000" b="0" i="0" dirty="0">
                <a:solidFill>
                  <a:srgbClr val="2A2A2A"/>
                </a:solidFill>
                <a:effectLst/>
              </a:rPr>
              <a:t>1990 to 2019</a:t>
            </a:r>
          </a:p>
          <a:p>
            <a:endParaRPr lang="en-GB" sz="1050" dirty="0">
              <a:solidFill>
                <a:srgbClr val="2A2A2A"/>
              </a:solidFill>
            </a:endParaRPr>
          </a:p>
          <a:p>
            <a:r>
              <a:rPr lang="en-GB" sz="1050" b="0" i="0" dirty="0">
                <a:solidFill>
                  <a:srgbClr val="2A2A2A"/>
                </a:solidFill>
                <a:effectLst/>
              </a:rPr>
              <a:t>From: Marin et al. Monitoring Varicella Vaccine Impact on Varicella Incidence in the United States: Surveillance Challenges and Changing Epidemiology, 1995–201.The Journal of Infectious Diseases, Volume 226, Issue Supplement_4, 1 November 2022, Pages S392–S39</a:t>
            </a:r>
            <a:endParaRPr lang="en-GB" sz="1050" dirty="0"/>
          </a:p>
        </p:txBody>
      </p:sp>
      <p:sp>
        <p:nvSpPr>
          <p:cNvPr id="3" name="Slide Number Placeholder 2">
            <a:extLst>
              <a:ext uri="{FF2B5EF4-FFF2-40B4-BE49-F238E27FC236}">
                <a16:creationId xmlns:a16="http://schemas.microsoft.com/office/drawing/2014/main" id="{11EACE97-9D8E-705E-F931-FE15FEBCEEEB}"/>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30415454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952C0-7773-6118-A4A4-D422226029D4}"/>
              </a:ext>
            </a:extLst>
          </p:cNvPr>
          <p:cNvSpPr>
            <a:spLocks noGrp="1"/>
          </p:cNvSpPr>
          <p:nvPr>
            <p:ph type="title"/>
          </p:nvPr>
        </p:nvSpPr>
        <p:spPr/>
        <p:txBody>
          <a:bodyPr>
            <a:normAutofit fontScale="90000"/>
          </a:bodyPr>
          <a:lstStyle/>
          <a:p>
            <a:r>
              <a:rPr lang="en-GB" dirty="0"/>
              <a:t>Decline in varicella cases in the USA since 2 dose vaccination programme introduced</a:t>
            </a:r>
          </a:p>
        </p:txBody>
      </p:sp>
      <p:sp>
        <p:nvSpPr>
          <p:cNvPr id="4" name="Footer Placeholder 3">
            <a:extLst>
              <a:ext uri="{FF2B5EF4-FFF2-40B4-BE49-F238E27FC236}">
                <a16:creationId xmlns:a16="http://schemas.microsoft.com/office/drawing/2014/main" id="{98A7C932-8040-3A35-5725-9C024A5CFB9C}"/>
              </a:ext>
            </a:extLst>
          </p:cNvPr>
          <p:cNvSpPr>
            <a:spLocks noGrp="1"/>
          </p:cNvSpPr>
          <p:nvPr>
            <p:ph type="ftr" sz="quarter" idx="10"/>
          </p:nvPr>
        </p:nvSpPr>
        <p:spPr/>
        <p:txBody>
          <a:bodyPr/>
          <a:lstStyle/>
          <a:p>
            <a:r>
              <a:rPr lang="en-GB" dirty="0"/>
              <a:t>Vaccination against measles, mumps, rubella and varicella </a:t>
            </a:r>
            <a:endParaRPr lang="en-GB" sz="1400" dirty="0"/>
          </a:p>
        </p:txBody>
      </p:sp>
      <p:pic>
        <p:nvPicPr>
          <p:cNvPr id="1026" name="Picture 2">
            <a:extLst>
              <a:ext uri="{FF2B5EF4-FFF2-40B4-BE49-F238E27FC236}">
                <a16:creationId xmlns:a16="http://schemas.microsoft.com/office/drawing/2014/main" id="{7FC57567-816E-D086-D48D-A99E53F5124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0206" y="1465339"/>
            <a:ext cx="10631577" cy="392732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C319F2F-268E-789D-C670-C0DAB3B918F0}"/>
              </a:ext>
            </a:extLst>
          </p:cNvPr>
          <p:cNvSpPr txBox="1"/>
          <p:nvPr/>
        </p:nvSpPr>
        <p:spPr>
          <a:xfrm>
            <a:off x="130629" y="5392660"/>
            <a:ext cx="11436371" cy="969496"/>
          </a:xfrm>
          <a:prstGeom prst="rect">
            <a:avLst/>
          </a:prstGeom>
          <a:noFill/>
        </p:spPr>
        <p:txBody>
          <a:bodyPr wrap="square" rtlCol="0">
            <a:spAutoFit/>
          </a:bodyPr>
          <a:lstStyle/>
          <a:p>
            <a:r>
              <a:rPr lang="en-GB" b="0" i="0" dirty="0">
                <a:solidFill>
                  <a:srgbClr val="2A2A2A"/>
                </a:solidFill>
                <a:effectLst/>
                <a:latin typeface="Source Sans Pro" panose="020B0503030403020204" pitchFamily="34" charset="0"/>
              </a:rPr>
              <a:t>Reported varicella incidence, by age group—United States, National Notifiable Diseases Surveillance System data, 2018–2019 compared with 2005–2006  </a:t>
            </a:r>
          </a:p>
          <a:p>
            <a:r>
              <a:rPr lang="en-GB" sz="1050" b="0" i="0" dirty="0">
                <a:solidFill>
                  <a:srgbClr val="2A2A2A"/>
                </a:solidFill>
                <a:effectLst/>
              </a:rPr>
              <a:t>Marin et al. Monitoring Varicella Vaccine Impact on Varicella Incidence in the United States: Surveillance Challenges and Changing Epidemiology, 1995–201.The Journal of Infectious Diseases, Volume 226, Issue Supplement_4, 1 November 2022, Pages S392–S39</a:t>
            </a:r>
            <a:endParaRPr lang="en-GB" sz="1050" dirty="0"/>
          </a:p>
        </p:txBody>
      </p:sp>
      <p:sp>
        <p:nvSpPr>
          <p:cNvPr id="3" name="Slide Number Placeholder 2">
            <a:extLst>
              <a:ext uri="{FF2B5EF4-FFF2-40B4-BE49-F238E27FC236}">
                <a16:creationId xmlns:a16="http://schemas.microsoft.com/office/drawing/2014/main" id="{9A724FB9-9530-42A2-CECF-62AA9A39FDC2}"/>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Tree>
    <p:extLst>
      <p:ext uri="{BB962C8B-B14F-4D97-AF65-F5344CB8AC3E}">
        <p14:creationId xmlns:p14="http://schemas.microsoft.com/office/powerpoint/2010/main" val="1247398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0CD76-2777-DCB9-97C8-6211B380EB3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2188685-6DCA-8F09-0300-B201B3726F2E}"/>
              </a:ext>
            </a:extLst>
          </p:cNvPr>
          <p:cNvSpPr>
            <a:spLocks noGrp="1"/>
          </p:cNvSpPr>
          <p:nvPr>
            <p:ph type="ctrTitle"/>
          </p:nvPr>
        </p:nvSpPr>
        <p:spPr/>
        <p:txBody>
          <a:bodyPr/>
          <a:lstStyle/>
          <a:p>
            <a:r>
              <a:rPr lang="en-GB" dirty="0"/>
              <a:t>MMR and MMRV vaccination scheduling</a:t>
            </a:r>
          </a:p>
        </p:txBody>
      </p:sp>
    </p:spTree>
    <p:extLst>
      <p:ext uri="{BB962C8B-B14F-4D97-AF65-F5344CB8AC3E}">
        <p14:creationId xmlns:p14="http://schemas.microsoft.com/office/powerpoint/2010/main" val="2063786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915DA-D6EF-4711-BD07-E9F63BF9819E}"/>
              </a:ext>
            </a:extLst>
          </p:cNvPr>
          <p:cNvSpPr>
            <a:spLocks noGrp="1"/>
          </p:cNvSpPr>
          <p:nvPr>
            <p:ph type="title"/>
          </p:nvPr>
        </p:nvSpPr>
        <p:spPr>
          <a:xfrm>
            <a:off x="185523" y="150841"/>
            <a:ext cx="10406278" cy="972607"/>
          </a:xfrm>
        </p:spPr>
        <p:txBody>
          <a:bodyPr>
            <a:normAutofit fontScale="90000"/>
          </a:bodyPr>
          <a:lstStyle/>
          <a:p>
            <a:r>
              <a:rPr lang="en-GB" dirty="0"/>
              <a:t>Scheduling of </a:t>
            </a:r>
            <a:r>
              <a:rPr lang="en-GB" b="1" u="sng" dirty="0"/>
              <a:t>routine</a:t>
            </a:r>
            <a:r>
              <a:rPr lang="en-GB" dirty="0"/>
              <a:t> MMRV programme from </a:t>
            </a:r>
            <a:br>
              <a:rPr lang="en-GB" dirty="0"/>
            </a:br>
            <a:r>
              <a:rPr lang="en-GB" dirty="0"/>
              <a:t>1 January 2026 </a:t>
            </a:r>
          </a:p>
        </p:txBody>
      </p:sp>
      <p:sp>
        <p:nvSpPr>
          <p:cNvPr id="7" name="Content Placeholder 6">
            <a:extLst>
              <a:ext uri="{FF2B5EF4-FFF2-40B4-BE49-F238E27FC236}">
                <a16:creationId xmlns:a16="http://schemas.microsoft.com/office/drawing/2014/main" id="{C73C3CBE-0682-A1A3-4E4E-08C77ACBD012}"/>
              </a:ext>
            </a:extLst>
          </p:cNvPr>
          <p:cNvSpPr>
            <a:spLocks noGrp="1"/>
          </p:cNvSpPr>
          <p:nvPr>
            <p:ph idx="1"/>
          </p:nvPr>
        </p:nvSpPr>
        <p:spPr>
          <a:xfrm>
            <a:off x="130629" y="1491796"/>
            <a:ext cx="11123857" cy="4947053"/>
          </a:xfrm>
        </p:spPr>
        <p:txBody>
          <a:bodyPr>
            <a:normAutofit/>
          </a:bodyPr>
          <a:lstStyle/>
          <a:p>
            <a:pPr algn="just">
              <a:lnSpc>
                <a:spcPct val="150000"/>
              </a:lnSpc>
              <a:spcAft>
                <a:spcPts val="1200"/>
              </a:spcAft>
              <a:tabLst>
                <a:tab pos="190500" algn="l"/>
              </a:tabLst>
            </a:pPr>
            <a:r>
              <a:rPr lang="en-GB" sz="1800" b="1" dirty="0">
                <a:solidFill>
                  <a:srgbClr val="231F20"/>
                </a:solidFill>
                <a:ea typeface="Calibri" panose="020F0502020204030204" pitchFamily="34" charset="0"/>
              </a:rPr>
              <a:t>t</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wo doses of MMRV offered to children aged under one year old on </a:t>
            </a:r>
            <a:r>
              <a:rPr lang="en-GB" sz="1800" b="1" dirty="0">
                <a:solidFill>
                  <a:srgbClr val="231F20"/>
                </a:solidFill>
                <a:ea typeface="Calibri" panose="020F0502020204030204" pitchFamily="34" charset="0"/>
              </a:rPr>
              <a:t>3</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1 December 2025</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(DOB </a:t>
            </a:r>
            <a:r>
              <a:rPr lang="en-GB" sz="18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on or after 01 January 2025</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a:t>
            </a:r>
            <a:r>
              <a:rPr lang="en-GB" sz="1800" dirty="0">
                <a:solidFill>
                  <a:srgbClr val="231F20"/>
                </a:solidFill>
                <a:ea typeface="Calibri" panose="020F0502020204030204" pitchFamily="34" charset="0"/>
              </a:rPr>
              <a:t>:</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dose 1 at one year, and dose 2 at the new 18-month appointment</a:t>
            </a:r>
          </a:p>
          <a:p>
            <a:pPr algn="just">
              <a:lnSpc>
                <a:spcPct val="150000"/>
              </a:lnSpc>
              <a:spcBef>
                <a:spcPts val="1200"/>
              </a:spcBef>
              <a:tabLst>
                <a:tab pos="190500" algn="l"/>
              </a:tabLst>
            </a:pPr>
            <a:r>
              <a:rPr lang="en-GB" sz="1800" b="1" dirty="0">
                <a:solidFill>
                  <a:srgbClr val="231F20"/>
                </a:solidFill>
                <a:ea typeface="Calibri" panose="020F0502020204030204" pitchFamily="34" charset="0"/>
              </a:rPr>
              <a:t>t</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wo doses of MMRV offered to children aged from one year up to 18 months on 31 December 2025 </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(DOB on or after 01 July 2024 to 31 December 2024) at the new 18 month appointment and at the 3 year 4 month routine appointment. These children should have already received dose 1 of MMR at one year</a:t>
            </a:r>
          </a:p>
          <a:p>
            <a:pPr marL="0" indent="0" algn="just">
              <a:lnSpc>
                <a:spcPct val="150000"/>
              </a:lnSpc>
              <a:spcBef>
                <a:spcPts val="1200"/>
              </a:spcBef>
              <a:buNone/>
              <a:tabLst>
                <a:tab pos="190500" algn="l"/>
              </a:tabLst>
            </a:pPr>
            <a:endParaRPr lang="en-GB" sz="11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tabLst>
                <a:tab pos="190500" algn="l"/>
              </a:tabLst>
            </a:pPr>
            <a:r>
              <a:rPr lang="en-GB" sz="1800" b="1" dirty="0">
                <a:solidFill>
                  <a:srgbClr val="231F20"/>
                </a:solidFill>
                <a:ea typeface="Calibri" panose="020F0502020204030204" pitchFamily="34" charset="0"/>
              </a:rPr>
              <a:t>o</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ne dose of MMRV offered to children aged from 18 months up to 3 years 4 months on 31 December 2025</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(DOB on or after 01 September 2022 to 30 June 2024) at their 3 year 4 month routine appointment (instead of MMR). These children should have already received dose 1 of MMR at one year </a:t>
            </a:r>
          </a:p>
        </p:txBody>
      </p:sp>
      <p:sp>
        <p:nvSpPr>
          <p:cNvPr id="3" name="Footer Placeholder 2">
            <a:extLst>
              <a:ext uri="{FF2B5EF4-FFF2-40B4-BE49-F238E27FC236}">
                <a16:creationId xmlns:a16="http://schemas.microsoft.com/office/drawing/2014/main" id="{7E199BCF-B79C-E1D4-B867-14D8CF21AA34}"/>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4" name="Slide Number Placeholder 3">
            <a:extLst>
              <a:ext uri="{FF2B5EF4-FFF2-40B4-BE49-F238E27FC236}">
                <a16:creationId xmlns:a16="http://schemas.microsoft.com/office/drawing/2014/main" id="{1BDEDC4D-41A5-8C63-ACDC-C38B74591C60}"/>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1803356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8431E-3244-FFDF-6E06-7C681588B112}"/>
              </a:ext>
            </a:extLst>
          </p:cNvPr>
          <p:cNvSpPr>
            <a:spLocks noGrp="1"/>
          </p:cNvSpPr>
          <p:nvPr>
            <p:ph type="title"/>
          </p:nvPr>
        </p:nvSpPr>
        <p:spPr/>
        <p:txBody>
          <a:bodyPr>
            <a:normAutofit/>
          </a:bodyPr>
          <a:lstStyle/>
          <a:p>
            <a:r>
              <a:rPr lang="en-GB" dirty="0"/>
              <a:t>Scheduling of </a:t>
            </a:r>
            <a:r>
              <a:rPr lang="en-GB" b="1" u="sng" dirty="0"/>
              <a:t>selective</a:t>
            </a:r>
            <a:r>
              <a:rPr lang="en-GB" dirty="0"/>
              <a:t> MMRV programme</a:t>
            </a:r>
          </a:p>
        </p:txBody>
      </p:sp>
      <p:sp>
        <p:nvSpPr>
          <p:cNvPr id="3" name="Content Placeholder 2">
            <a:extLst>
              <a:ext uri="{FF2B5EF4-FFF2-40B4-BE49-F238E27FC236}">
                <a16:creationId xmlns:a16="http://schemas.microsoft.com/office/drawing/2014/main" id="{13A15E65-A3F1-4284-F2B5-1C8BC9B0B45F}"/>
              </a:ext>
            </a:extLst>
          </p:cNvPr>
          <p:cNvSpPr>
            <a:spLocks noGrp="1"/>
          </p:cNvSpPr>
          <p:nvPr>
            <p:ph idx="1"/>
          </p:nvPr>
        </p:nvSpPr>
        <p:spPr>
          <a:xfrm>
            <a:off x="330205" y="1514475"/>
            <a:ext cx="11123857" cy="4848225"/>
          </a:xfrm>
        </p:spPr>
        <p:txBody>
          <a:bodyPr>
            <a:noAutofit/>
          </a:bodyPr>
          <a:lstStyle/>
          <a:p>
            <a:pPr marL="0" indent="0">
              <a:lnSpc>
                <a:spcPct val="150000"/>
              </a:lnSpc>
              <a:buNone/>
              <a:tabLst>
                <a:tab pos="190500" algn="l"/>
              </a:tabLst>
            </a:pP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one-dose MMRV </a:t>
            </a:r>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selective catch-up programme </a:t>
            </a: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will be delivered between 01 November 2026 to 31 March 2028: </a:t>
            </a:r>
            <a:endPar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1200"/>
              </a:spcBef>
              <a:tabLst>
                <a:tab pos="190500" algn="l"/>
              </a:tabLst>
            </a:pPr>
            <a:r>
              <a:rPr lang="en-GB" sz="1800" b="1" dirty="0">
                <a:solidFill>
                  <a:srgbClr val="000000"/>
                </a:solidFill>
                <a:ea typeface="Calibri" panose="020F0502020204030204" pitchFamily="34" charset="0"/>
              </a:rPr>
              <a:t>o</a:t>
            </a:r>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ne dose </a:t>
            </a: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will be offered to any c</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hildren </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aged from 3 years 4 months to under 6 years </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on 31 </a:t>
            </a:r>
            <a:r>
              <a:rPr lang="en-GB" sz="1800" dirty="0">
                <a:solidFill>
                  <a:srgbClr val="231F20"/>
                </a:solidFill>
                <a:ea typeface="Calibri" panose="020F0502020204030204" pitchFamily="34" charset="0"/>
              </a:rPr>
              <a:t>December</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2025 (DOB on or after 01 January 2020 to 31 August 2022) </a:t>
            </a:r>
            <a:r>
              <a:rPr lang="en-GB" sz="18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with no history of chickenpox disease or two doses of varicella vaccination</a:t>
            </a:r>
            <a:endPar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1200"/>
              </a:spcBef>
              <a:tabLst>
                <a:tab pos="190500" algn="l"/>
              </a:tabLst>
            </a:pPr>
            <a:r>
              <a:rPr lang="en-GB" sz="1800" dirty="0">
                <a:solidFill>
                  <a:srgbClr val="231F20"/>
                </a:solidFill>
                <a:ea typeface="Calibri" panose="020F0502020204030204" pitchFamily="34" charset="0"/>
              </a:rPr>
              <a:t>c</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hildren presenting for the selective catch-up do not require MMRV vaccine if parents volunteer that the child has had previous chickenpox infection or two prior varicella-containing vaccines</a:t>
            </a:r>
          </a:p>
          <a:p>
            <a:pPr algn="just">
              <a:lnSpc>
                <a:spcPct val="150000"/>
              </a:lnSpc>
              <a:spcBef>
                <a:spcPts val="1200"/>
              </a:spcBef>
              <a:tabLst>
                <a:tab pos="190500" algn="l"/>
              </a:tabLst>
            </a:pP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there is no requirement for practices to check the history for those who respond to the catch-up offer</a:t>
            </a:r>
          </a:p>
          <a:p>
            <a:pPr algn="just">
              <a:lnSpc>
                <a:spcPct val="150000"/>
              </a:lnSpc>
              <a:spcBef>
                <a:spcPts val="1200"/>
              </a:spcBef>
              <a:tabLst>
                <a:tab pos="190500" algn="l"/>
              </a:tabLst>
            </a:pPr>
            <a:r>
              <a:rPr lang="en-GB" sz="1800" dirty="0">
                <a:solidFill>
                  <a:srgbClr val="231F20"/>
                </a:solidFill>
                <a:ea typeface="Calibri" panose="020F0502020204030204" pitchFamily="34" charset="0"/>
              </a:rPr>
              <a:t>t</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here are no safety concerns with giving the vaccine to a child who has already had chickenpox infection or previous varicella vaccination</a:t>
            </a:r>
          </a:p>
        </p:txBody>
      </p:sp>
      <p:sp>
        <p:nvSpPr>
          <p:cNvPr id="4" name="Footer Placeholder 3">
            <a:extLst>
              <a:ext uri="{FF2B5EF4-FFF2-40B4-BE49-F238E27FC236}">
                <a16:creationId xmlns:a16="http://schemas.microsoft.com/office/drawing/2014/main" id="{9F24A971-85EF-19B7-08A1-90E3A331A45E}"/>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FD331AD0-D875-6114-F8BE-8A0A63838D0D}"/>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1674930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FCB6E-36E7-971D-5877-DC1E31E5B16B}"/>
              </a:ext>
            </a:extLst>
          </p:cNvPr>
          <p:cNvSpPr>
            <a:spLocks noGrp="1"/>
          </p:cNvSpPr>
          <p:nvPr>
            <p:ph type="title"/>
          </p:nvPr>
        </p:nvSpPr>
        <p:spPr/>
        <p:txBody>
          <a:bodyPr>
            <a:normAutofit/>
          </a:bodyPr>
          <a:lstStyle/>
          <a:p>
            <a:r>
              <a:rPr lang="en-GB" sz="3400" dirty="0">
                <a:effectLst/>
                <a:latin typeface="Arial" panose="020B0604020202020204" pitchFamily="34" charset="0"/>
                <a:ea typeface="Calibri" panose="020F0502020204030204" pitchFamily="34" charset="0"/>
              </a:rPr>
              <a:t>MMRV vaccination eligibility by date of birth</a:t>
            </a:r>
            <a:endParaRPr lang="en-GB" sz="3400" dirty="0"/>
          </a:p>
        </p:txBody>
      </p:sp>
      <p:sp>
        <p:nvSpPr>
          <p:cNvPr id="4" name="Footer Placeholder 3">
            <a:extLst>
              <a:ext uri="{FF2B5EF4-FFF2-40B4-BE49-F238E27FC236}">
                <a16:creationId xmlns:a16="http://schemas.microsoft.com/office/drawing/2014/main" id="{2D96123E-80B4-B3A8-DE58-D53AD5E28E32}"/>
              </a:ext>
            </a:extLst>
          </p:cNvPr>
          <p:cNvSpPr>
            <a:spLocks noGrp="1"/>
          </p:cNvSpPr>
          <p:nvPr>
            <p:ph type="ftr" sz="quarter" idx="10"/>
          </p:nvPr>
        </p:nvSpPr>
        <p:spPr/>
        <p:txBody>
          <a:bodyPr/>
          <a:lstStyle/>
          <a:p>
            <a:r>
              <a:rPr lang="en-GB" dirty="0"/>
              <a:t>Vaccination against measles, mumps, rubella and varicella </a:t>
            </a:r>
            <a:endParaRPr lang="en-GB" sz="1400" dirty="0"/>
          </a:p>
        </p:txBody>
      </p:sp>
      <p:graphicFrame>
        <p:nvGraphicFramePr>
          <p:cNvPr id="8" name="Content Placeholder 7">
            <a:extLst>
              <a:ext uri="{FF2B5EF4-FFF2-40B4-BE49-F238E27FC236}">
                <a16:creationId xmlns:a16="http://schemas.microsoft.com/office/drawing/2014/main" id="{ED27BD03-6937-7B65-E1CE-8376E4201970}"/>
              </a:ext>
            </a:extLst>
          </p:cNvPr>
          <p:cNvGraphicFramePr>
            <a:graphicFrameLocks noGrp="1"/>
          </p:cNvGraphicFramePr>
          <p:nvPr>
            <p:ph idx="1"/>
            <p:extLst>
              <p:ext uri="{D42A27DB-BD31-4B8C-83A1-F6EECF244321}">
                <p14:modId xmlns:p14="http://schemas.microsoft.com/office/powerpoint/2010/main" val="3962791490"/>
              </p:ext>
            </p:extLst>
          </p:nvPr>
        </p:nvGraphicFramePr>
        <p:xfrm>
          <a:off x="726961" y="1091132"/>
          <a:ext cx="10007606" cy="5347718"/>
        </p:xfrm>
        <a:graphic>
          <a:graphicData uri="http://schemas.openxmlformats.org/drawingml/2006/table">
            <a:tbl>
              <a:tblPr firstRow="1" firstCol="1" bandRow="1">
                <a:tableStyleId>{5C22544A-7EE6-4342-B048-85BDC9FD1C3A}</a:tableStyleId>
              </a:tblPr>
              <a:tblGrid>
                <a:gridCol w="1555398">
                  <a:extLst>
                    <a:ext uri="{9D8B030D-6E8A-4147-A177-3AD203B41FA5}">
                      <a16:colId xmlns:a16="http://schemas.microsoft.com/office/drawing/2014/main" val="303613811"/>
                    </a:ext>
                  </a:extLst>
                </a:gridCol>
                <a:gridCol w="1745304">
                  <a:extLst>
                    <a:ext uri="{9D8B030D-6E8A-4147-A177-3AD203B41FA5}">
                      <a16:colId xmlns:a16="http://schemas.microsoft.com/office/drawing/2014/main" val="1228418327"/>
                    </a:ext>
                  </a:extLst>
                </a:gridCol>
                <a:gridCol w="4250009">
                  <a:extLst>
                    <a:ext uri="{9D8B030D-6E8A-4147-A177-3AD203B41FA5}">
                      <a16:colId xmlns:a16="http://schemas.microsoft.com/office/drawing/2014/main" val="4185217498"/>
                    </a:ext>
                  </a:extLst>
                </a:gridCol>
                <a:gridCol w="2456895">
                  <a:extLst>
                    <a:ext uri="{9D8B030D-6E8A-4147-A177-3AD203B41FA5}">
                      <a16:colId xmlns:a16="http://schemas.microsoft.com/office/drawing/2014/main" val="1692784027"/>
                    </a:ext>
                  </a:extLst>
                </a:gridCol>
              </a:tblGrid>
              <a:tr h="726476">
                <a:tc>
                  <a:txBody>
                    <a:bodyPr/>
                    <a:lstStyle/>
                    <a:p>
                      <a:pPr algn="l"/>
                      <a:r>
                        <a:rPr lang="en-GB" sz="1600" dirty="0">
                          <a:effectLst/>
                        </a:rPr>
                        <a:t>Date of Birth</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Age on 31 December 2025</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New Programme from 01 January 2026</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Child’s full schedule for MMR/MMRV</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215811548"/>
                  </a:ext>
                </a:extLst>
              </a:tr>
              <a:tr h="714309">
                <a:tc>
                  <a:txBody>
                    <a:bodyPr/>
                    <a:lstStyle/>
                    <a:p>
                      <a:pPr algn="l"/>
                      <a:r>
                        <a:rPr lang="en-GB" sz="1600" dirty="0">
                          <a:effectLst/>
                        </a:rPr>
                        <a:t>01/01/2025 or later</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Under 1 year</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Two doses of MMRV at 12m and 18m</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MMRV</a:t>
                      </a:r>
                    </a:p>
                    <a:p>
                      <a:pPr algn="l"/>
                      <a:r>
                        <a:rPr lang="en-GB" sz="1600" dirty="0">
                          <a:effectLst/>
                        </a:rPr>
                        <a:t>18m – MMRV</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2014083412"/>
                  </a:ext>
                </a:extLst>
              </a:tr>
              <a:tr h="952412">
                <a:tc>
                  <a:txBody>
                    <a:bodyPr/>
                    <a:lstStyle/>
                    <a:p>
                      <a:pPr algn="l"/>
                      <a:r>
                        <a:rPr lang="en-GB" sz="1600" dirty="0">
                          <a:effectLst/>
                        </a:rPr>
                        <a:t>01/07/2024 to 31/12/2024</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 year to under 18m</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Two doses of MMRV at 18m and 3y4m</a:t>
                      </a:r>
                    </a:p>
                    <a:p>
                      <a:pPr algn="l"/>
                      <a:r>
                        <a:rPr lang="en-GB" sz="1600" dirty="0">
                          <a:effectLst/>
                        </a:rPr>
                        <a:t> </a:t>
                      </a:r>
                    </a:p>
                    <a:p>
                      <a:pPr algn="l"/>
                      <a:r>
                        <a:rPr lang="en-GB" sz="1200" kern="1200" dirty="0">
                          <a:solidFill>
                            <a:schemeClr val="dk1"/>
                          </a:solidFill>
                          <a:effectLst/>
                          <a:latin typeface="+mn-lt"/>
                          <a:ea typeface="+mn-ea"/>
                          <a:cs typeface="+mn-cs"/>
                        </a:rPr>
                        <a:t>This cohort was eligible to receive dose 1 of MMR at 12m</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a:t>
                      </a:r>
                    </a:p>
                    <a:p>
                      <a:pPr algn="l"/>
                      <a:r>
                        <a:rPr lang="en-GB" sz="1600" dirty="0">
                          <a:effectLst/>
                        </a:rPr>
                        <a:t>18m – MMRV</a:t>
                      </a:r>
                    </a:p>
                    <a:p>
                      <a:pPr algn="l"/>
                      <a:r>
                        <a:rPr lang="en-GB" sz="1600" dirty="0">
                          <a:effectLst/>
                        </a:rPr>
                        <a:t>3y4m – MMRV</a:t>
                      </a:r>
                    </a:p>
                    <a:p>
                      <a:pPr algn="l"/>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4190187167"/>
                  </a:ext>
                </a:extLst>
              </a:tr>
              <a:tr h="714309">
                <a:tc>
                  <a:txBody>
                    <a:bodyPr/>
                    <a:lstStyle/>
                    <a:p>
                      <a:pPr algn="l"/>
                      <a:r>
                        <a:rPr lang="en-GB" sz="1600" dirty="0">
                          <a:effectLst/>
                        </a:rPr>
                        <a:t>01/09/2022 to 30/06/2024</a:t>
                      </a:r>
                    </a:p>
                  </a:txBody>
                  <a:tcPr marL="59336" marR="59336" marT="0" marB="0"/>
                </a:tc>
                <a:tc>
                  <a:txBody>
                    <a:bodyPr/>
                    <a:lstStyle/>
                    <a:p>
                      <a:pPr algn="l"/>
                      <a:r>
                        <a:rPr lang="en-GB" sz="1600" dirty="0">
                          <a:effectLst/>
                        </a:rPr>
                        <a:t>18m to under 3y4m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One dose of MMRV at 3y4m</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a:t>
                      </a:r>
                    </a:p>
                    <a:p>
                      <a:pPr algn="l"/>
                      <a:r>
                        <a:rPr lang="en-GB" sz="1600" dirty="0">
                          <a:effectLst/>
                        </a:rPr>
                        <a:t>3y4m – MMRV</a:t>
                      </a:r>
                    </a:p>
                    <a:p>
                      <a:pPr algn="l"/>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1642306542"/>
                  </a:ext>
                </a:extLst>
              </a:tr>
              <a:tr h="1547669">
                <a:tc>
                  <a:txBody>
                    <a:bodyPr/>
                    <a:lstStyle/>
                    <a:p>
                      <a:pPr algn="l"/>
                      <a:r>
                        <a:rPr lang="en-GB" sz="1600" dirty="0">
                          <a:effectLst/>
                        </a:rPr>
                        <a:t>01/01/2020 to 31/08/2022</a:t>
                      </a:r>
                    </a:p>
                    <a:p>
                      <a:pPr algn="l"/>
                      <a:r>
                        <a:rPr lang="en-GB" sz="1600" dirty="0">
                          <a:effectLst/>
                        </a:rPr>
                        <a:t> </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3y4m to under 6y</a:t>
                      </a:r>
                    </a:p>
                    <a:p>
                      <a:pPr algn="l"/>
                      <a:r>
                        <a:rPr lang="en-GB" sz="1600" dirty="0">
                          <a:effectLst/>
                        </a:rPr>
                        <a:t> </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Selective catch-up from 01 Nov 2026 to 31 Mar 2028 for those who have </a:t>
                      </a:r>
                      <a:r>
                        <a:rPr lang="en-GB" sz="1600" u="sng" dirty="0">
                          <a:effectLst/>
                        </a:rPr>
                        <a:t>not</a:t>
                      </a:r>
                      <a:r>
                        <a:rPr lang="en-GB" sz="1600" dirty="0">
                          <a:effectLst/>
                        </a:rPr>
                        <a:t> yet had chickenpox infection or two doses of varicella vaccination</a:t>
                      </a:r>
                    </a:p>
                    <a:p>
                      <a:pPr algn="l"/>
                      <a:endParaRPr lang="en-GB" sz="1600" dirty="0">
                        <a:effectLst/>
                      </a:endParaRPr>
                    </a:p>
                    <a:p>
                      <a:pPr algn="l"/>
                      <a:r>
                        <a:rPr lang="en-GB" sz="1200" dirty="0">
                          <a:effectLst/>
                        </a:rPr>
                        <a:t>There is no requirement for practices to check the history for those who respond to the offer</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a:t>
                      </a:r>
                    </a:p>
                    <a:p>
                      <a:pPr algn="l"/>
                      <a:r>
                        <a:rPr lang="en-GB" sz="1600" dirty="0">
                          <a:effectLst/>
                        </a:rPr>
                        <a:t>3y4m – MMR</a:t>
                      </a:r>
                    </a:p>
                    <a:p>
                      <a:pPr algn="l"/>
                      <a:r>
                        <a:rPr lang="en-GB" sz="1600" dirty="0">
                          <a:effectLst/>
                        </a:rPr>
                        <a:t>MMRV catch-up offer</a:t>
                      </a:r>
                    </a:p>
                  </a:txBody>
                  <a:tcPr marL="0" marR="0" marT="0" marB="0"/>
                </a:tc>
                <a:extLst>
                  <a:ext uri="{0D108BD9-81ED-4DB2-BD59-A6C34878D82A}">
                    <a16:rowId xmlns:a16="http://schemas.microsoft.com/office/drawing/2014/main" val="3495739351"/>
                  </a:ext>
                </a:extLst>
              </a:tr>
              <a:tr h="592838">
                <a:tc>
                  <a:txBody>
                    <a:bodyPr/>
                    <a:lstStyle/>
                    <a:p>
                      <a:pPr algn="l"/>
                      <a:r>
                        <a:rPr lang="en-GB" sz="1600" dirty="0">
                          <a:effectLst/>
                        </a:rPr>
                        <a:t>31/12/2019 or before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6y and older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Not eligible</a:t>
                      </a:r>
                    </a:p>
                  </a:txBody>
                  <a:tcPr marL="59336" marR="59336" marT="0" marB="0"/>
                </a:tc>
                <a:tc>
                  <a:txBody>
                    <a:bodyPr/>
                    <a:lstStyle/>
                    <a:p>
                      <a:pPr algn="l"/>
                      <a:r>
                        <a:rPr lang="en-GB" sz="1600" dirty="0">
                          <a:effectLst/>
                        </a:rPr>
                        <a:t>12m – MMR</a:t>
                      </a:r>
                    </a:p>
                    <a:p>
                      <a:pPr algn="l"/>
                      <a:r>
                        <a:rPr lang="en-GB" sz="1600" dirty="0">
                          <a:effectLst/>
                        </a:rPr>
                        <a:t>3y4m – MMR</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3990666518"/>
                  </a:ext>
                </a:extLst>
              </a:tr>
            </a:tbl>
          </a:graphicData>
        </a:graphic>
      </p:graphicFrame>
      <p:sp>
        <p:nvSpPr>
          <p:cNvPr id="3" name="Slide Number Placeholder 2">
            <a:extLst>
              <a:ext uri="{FF2B5EF4-FFF2-40B4-BE49-F238E27FC236}">
                <a16:creationId xmlns:a16="http://schemas.microsoft.com/office/drawing/2014/main" id="{97484EFF-5260-F298-BDE3-FDFD0E24391A}"/>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3298141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3B6B-3E0D-410F-B7F7-15DD5F4B59E4}"/>
              </a:ext>
            </a:extLst>
          </p:cNvPr>
          <p:cNvSpPr>
            <a:spLocks noGrp="1"/>
          </p:cNvSpPr>
          <p:nvPr>
            <p:ph type="title"/>
          </p:nvPr>
        </p:nvSpPr>
        <p:spPr/>
        <p:txBody>
          <a:bodyPr/>
          <a:lstStyle/>
          <a:p>
            <a:r>
              <a:rPr lang="en-GB" dirty="0"/>
              <a:t>Older children and adults</a:t>
            </a:r>
          </a:p>
        </p:txBody>
      </p:sp>
      <p:sp>
        <p:nvSpPr>
          <p:cNvPr id="3" name="Content Placeholder 2">
            <a:extLst>
              <a:ext uri="{FF2B5EF4-FFF2-40B4-BE49-F238E27FC236}">
                <a16:creationId xmlns:a16="http://schemas.microsoft.com/office/drawing/2014/main" id="{190C8E45-73CF-4D2E-B4F7-806983289779}"/>
              </a:ext>
            </a:extLst>
          </p:cNvPr>
          <p:cNvSpPr>
            <a:spLocks noGrp="1"/>
          </p:cNvSpPr>
          <p:nvPr>
            <p:ph idx="1"/>
          </p:nvPr>
        </p:nvSpPr>
        <p:spPr>
          <a:xfrm>
            <a:off x="330205" y="1622323"/>
            <a:ext cx="11123857" cy="4640825"/>
          </a:xfrm>
        </p:spPr>
        <p:txBody>
          <a:bodyPr>
            <a:normAutofit fontScale="92500"/>
          </a:bodyPr>
          <a:lstStyle/>
          <a:p>
            <a:pPr>
              <a:lnSpc>
                <a:spcPct val="110000"/>
              </a:lnSpc>
              <a:spcBef>
                <a:spcPts val="600"/>
              </a:spcBef>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MMR vaccine will no longer be available for the NHS routine childhood programme from 01 January 2026</a:t>
            </a:r>
          </a:p>
          <a:p>
            <a:pPr>
              <a:lnSpc>
                <a:spcPct val="110000"/>
              </a:lnSpc>
              <a:spcBef>
                <a:spcPts val="600"/>
              </a:spcBef>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MMR vaccine will be available for administration outside of the routine childhood programme e.g. for catching up older individuals (DOB on or before 31 December 2019) who have not received two doses of MMR and are not eligible for MMRV</a:t>
            </a:r>
          </a:p>
          <a:p>
            <a:pPr>
              <a:lnSpc>
                <a:spcPct val="110000"/>
              </a:lnSpc>
              <a:spcBef>
                <a:spcPts val="600"/>
              </a:spcBef>
            </a:pPr>
            <a:r>
              <a:rPr lang="en-GB" sz="2000" dirty="0">
                <a:ea typeface="Times New Roman" panose="02020603050405020304" pitchFamily="18" charset="0"/>
                <a:cs typeface="Times New Roman" panose="02020603050405020304" pitchFamily="18" charset="0"/>
              </a:rPr>
              <a:t>c</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hildren born on or before 31 December 2019 and adults are not eligible for MMRV vaccination via the routine NHS MMRV programme: if not fully vaccinated, they should be offered MMR vaccine </a:t>
            </a:r>
          </a:p>
          <a:p>
            <a:pPr>
              <a:lnSpc>
                <a:spcPct val="110000"/>
              </a:lnSpc>
              <a:spcBef>
                <a:spcPts val="600"/>
              </a:spcBef>
            </a:pPr>
            <a:r>
              <a:rPr lang="en-GB" sz="2000" dirty="0">
                <a:solidFill>
                  <a:srgbClr val="000000"/>
                </a:solidFill>
              </a:rPr>
              <a:t>s</a:t>
            </a:r>
            <a:r>
              <a:rPr lang="en-GB" sz="2000" b="0" i="0" dirty="0">
                <a:solidFill>
                  <a:srgbClr val="000000"/>
                </a:solidFill>
                <a:effectLst/>
                <a:latin typeface="Arial" panose="020B0604020202020204" pitchFamily="34" charset="0"/>
              </a:rPr>
              <a:t>ome older children and/or adults may be eligible for varicella-only vaccine outside of the national schedule (those who are non-immune healthy susceptible close household contacts of immunocompromised individuals or non-immune healthcare workers)</a:t>
            </a:r>
          </a:p>
          <a:p>
            <a:pPr>
              <a:lnSpc>
                <a:spcPct val="110000"/>
              </a:lnSpc>
              <a:spcBef>
                <a:spcPts val="600"/>
              </a:spcBef>
            </a:pPr>
            <a:r>
              <a:rPr lang="en-GB" sz="2000" b="0" i="0" dirty="0">
                <a:solidFill>
                  <a:srgbClr val="000000"/>
                </a:solidFill>
                <a:effectLst/>
                <a:latin typeface="Arial" panose="020B0604020202020204" pitchFamily="34" charset="0"/>
              </a:rPr>
              <a:t>if MMRV is the only vaccine available at the time an unimmunised individual born on/before 31 December 2019 presents, MMRV should be given if it is felt that the individual would not return if asked to wait until MMR vaccine was available or if immediate protection is required</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19E3AED-D5BA-3520-556F-D61EF3A30304}"/>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0CB1B1DB-5ECD-422A-82A5-BAA18546B942}"/>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11338165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wrap="square" numCol="1" compatLnSpc="1">
            <a:prstTxWarp prst="textNoShape">
              <a:avLst/>
            </a:prstTxWarp>
            <a:noAutofit/>
          </a:bodyPr>
          <a:lstStyle/>
          <a:p>
            <a:r>
              <a:rPr lang="en-GB" sz="3600" dirty="0">
                <a:latin typeface="Arial" charset="0"/>
                <a:ea typeface="ヒラギノ角ゴ Pro W3" charset="-128"/>
                <a:cs typeface="ヒラギノ角ゴ Pro W3" charset="-128"/>
              </a:rPr>
              <a:t>General principles </a:t>
            </a:r>
            <a:br>
              <a:rPr lang="en-GB" sz="3600" dirty="0">
                <a:latin typeface="Arial" charset="0"/>
                <a:ea typeface="ヒラギノ角ゴ Pro W3" charset="-128"/>
                <a:cs typeface="ヒラギノ角ゴ Pro W3" charset="-128"/>
              </a:rPr>
            </a:br>
            <a:endParaRPr lang="en-GB" sz="3600" dirty="0">
              <a:latin typeface="Arial" charset="0"/>
              <a:ea typeface="ヒラギノ角ゴ Pro W3" charset="-128"/>
              <a:cs typeface="ヒラギノ角ゴ Pro W3" charset="-128"/>
            </a:endParaRPr>
          </a:p>
        </p:txBody>
      </p:sp>
      <p:sp>
        <p:nvSpPr>
          <p:cNvPr id="28675" name="Content Placeholder 2"/>
          <p:cNvSpPr>
            <a:spLocks noGrp="1"/>
          </p:cNvSpPr>
          <p:nvPr>
            <p:ph idx="1"/>
          </p:nvPr>
        </p:nvSpPr>
        <p:spPr>
          <a:xfrm>
            <a:off x="330206" y="1505909"/>
            <a:ext cx="10515600" cy="4932941"/>
          </a:xfrm>
        </p:spPr>
        <p:txBody>
          <a:bodyPr>
            <a:normAutofit fontScale="92500" lnSpcReduction="20000"/>
          </a:bodyPr>
          <a:lstStyle/>
          <a:p>
            <a:r>
              <a:rPr lang="en-GB" sz="1900" dirty="0">
                <a:latin typeface="Arial" charset="0"/>
                <a:ea typeface="ヒラギノ角ゴ Pro W3" charset="-128"/>
                <a:cs typeface="ヒラギノ角ゴ Pro W3" charset="-128"/>
              </a:rPr>
              <a:t>from 1 January 2026, MMR vaccine will only be offered to older children </a:t>
            </a:r>
            <a:r>
              <a:rPr lang="en-US" sz="1900" dirty="0">
                <a:latin typeface="Arial" charset="0"/>
                <a:ea typeface="ヒラギノ角ゴ Pro W3" charset="-128"/>
                <a:cs typeface="ヒラギノ角ゴ Pro W3" charset="-128"/>
              </a:rPr>
              <a:t>(born before 1 January 2020) </a:t>
            </a:r>
            <a:r>
              <a:rPr lang="en-GB" sz="1900" dirty="0">
                <a:latin typeface="Arial" charset="0"/>
                <a:ea typeface="ヒラギノ角ゴ Pro W3" charset="-128"/>
                <a:cs typeface="ヒラギノ角ゴ Pro W3" charset="-128"/>
              </a:rPr>
              <a:t>and adults </a:t>
            </a:r>
            <a:r>
              <a:rPr lang="en-US" sz="1900" dirty="0">
                <a:latin typeface="Arial" charset="0"/>
                <a:ea typeface="ヒラギノ角ゴ Pro W3" charset="-128"/>
                <a:cs typeface="ヒラギノ角ゴ Pro W3" charset="-128"/>
              </a:rPr>
              <a:t>who have an incomplete MMR vaccination history </a:t>
            </a:r>
          </a:p>
          <a:p>
            <a:r>
              <a:rPr lang="en-US" sz="1900" dirty="0">
                <a:latin typeface="Arial" charset="0"/>
                <a:ea typeface="ヒラギノ角ゴ Pro W3" charset="-128"/>
                <a:cs typeface="ヒラギノ角ゴ Pro W3" charset="-128"/>
              </a:rPr>
              <a:t>the exception is that MMR can still be given to young children (from 6 months of age but under 12 months) if urgent protection against measles is required, for example during an outbreak or for travel</a:t>
            </a:r>
          </a:p>
          <a:p>
            <a:r>
              <a:rPr lang="en-US" sz="1900" dirty="0">
                <a:latin typeface="Arial" charset="0"/>
                <a:ea typeface="ヒラギノ角ゴ Pro W3" charset="-128"/>
                <a:cs typeface="ヒラギノ角ゴ Pro W3" charset="-128"/>
              </a:rPr>
              <a:t>if given before 12 months of age, a sub-optimal response may be made due to persistence of maternal antibodies so any doses given before 1</a:t>
            </a:r>
            <a:r>
              <a:rPr lang="en-US" sz="1900" baseline="30000" dirty="0">
                <a:latin typeface="Arial" charset="0"/>
                <a:ea typeface="ヒラギノ角ゴ Pro W3" charset="-128"/>
                <a:cs typeface="ヒラギノ角ゴ Pro W3" charset="-128"/>
              </a:rPr>
              <a:t>st</a:t>
            </a:r>
            <a:r>
              <a:rPr lang="en-US" sz="1900" dirty="0">
                <a:latin typeface="Arial" charset="0"/>
                <a:ea typeface="ヒラギノ角ゴ Pro W3" charset="-128"/>
                <a:cs typeface="ヒラギノ角ゴ Pro W3" charset="-128"/>
              </a:rPr>
              <a:t> birthday should be discounted and the routine schedule followed at the recommended ages and interval </a:t>
            </a:r>
          </a:p>
          <a:p>
            <a:r>
              <a:rPr lang="en-US" sz="1900" dirty="0">
                <a:latin typeface="Arial" charset="0"/>
                <a:ea typeface="ヒラギノ角ゴ Pro W3" charset="-128"/>
                <a:cs typeface="ヒラギノ角ゴ Pro W3" charset="-128"/>
              </a:rPr>
              <a:t>children born on or after 1 January 2020 who require MMR catch-up should be offered this using MMRV</a:t>
            </a:r>
          </a:p>
          <a:p>
            <a:r>
              <a:rPr lang="en-US" sz="1900" dirty="0">
                <a:latin typeface="Arial" charset="0"/>
                <a:ea typeface="ヒラギノ角ゴ Pro W3" charset="-128"/>
                <a:cs typeface="ヒラギノ角ゴ Pro W3" charset="-128"/>
              </a:rPr>
              <a:t>individuals with uncertain or incomplete immunisation histories should be brought up to date at the earliest opportunity using the </a:t>
            </a:r>
            <a:r>
              <a:rPr lang="en-US" sz="1900" dirty="0">
                <a:latin typeface="Arial" charset="0"/>
                <a:ea typeface="ヒラギノ角ゴ Pro W3" charset="-128"/>
                <a:cs typeface="ヒラギノ角ゴ Pro W3" charset="-128"/>
                <a:hlinkClick r:id="rId3"/>
              </a:rPr>
              <a:t>incomplete immunisation status algorithm</a:t>
            </a:r>
            <a:endParaRPr lang="en-US" sz="1900" dirty="0">
              <a:latin typeface="Arial" charset="0"/>
              <a:ea typeface="ヒラギノ角ゴ Pro W3" charset="-128"/>
              <a:cs typeface="ヒラギノ角ゴ Pro W3" charset="-128"/>
            </a:endParaRPr>
          </a:p>
          <a:p>
            <a:pPr>
              <a:lnSpc>
                <a:spcPct val="107000"/>
              </a:lnSpc>
              <a:spcAft>
                <a:spcPts val="800"/>
              </a:spcAft>
            </a:pPr>
            <a:r>
              <a:rPr lang="en-GB" sz="1900" kern="100" dirty="0">
                <a:effectLst/>
                <a:latin typeface="+mn-lt"/>
                <a:ea typeface="Aptos" panose="020B0004020202020204" pitchFamily="34" charset="0"/>
                <a:cs typeface="Times New Roman" panose="02020603050405020304" pitchFamily="18" charset="0"/>
              </a:rPr>
              <a:t>anyone who has missed out on their two doses of MMR vaccine can be brought up to date at any age</a:t>
            </a:r>
            <a:r>
              <a:rPr lang="en-GB" sz="1900" kern="100" dirty="0">
                <a:latin typeface="+mn-lt"/>
                <a:ea typeface="Aptos" panose="020B0004020202020204" pitchFamily="34" charset="0"/>
                <a:cs typeface="Times New Roman" panose="02020603050405020304" pitchFamily="18" charset="0"/>
              </a:rPr>
              <a:t>: t</a:t>
            </a:r>
            <a:r>
              <a:rPr lang="en-GB" sz="1900" kern="100" dirty="0">
                <a:effectLst/>
                <a:latin typeface="+mn-lt"/>
                <a:ea typeface="Aptos" panose="020B0004020202020204" pitchFamily="34" charset="0"/>
                <a:cs typeface="Times New Roman" panose="02020603050405020304" pitchFamily="18" charset="0"/>
              </a:rPr>
              <a:t>here are no negative effects from vaccinating people who are already immune to one or more components of the vaccine </a:t>
            </a:r>
          </a:p>
          <a:p>
            <a:pPr>
              <a:lnSpc>
                <a:spcPct val="107000"/>
              </a:lnSpc>
              <a:spcAft>
                <a:spcPts val="800"/>
              </a:spcAft>
            </a:pPr>
            <a:r>
              <a:rPr lang="en-GB" sz="1900" kern="100" dirty="0">
                <a:effectLst/>
                <a:latin typeface="+mn-lt"/>
                <a:ea typeface="Aptos" panose="020B0004020202020204" pitchFamily="34" charset="0"/>
                <a:cs typeface="Times New Roman" panose="02020603050405020304" pitchFamily="18" charset="0"/>
              </a:rPr>
              <a:t>those born before 1970 are likely to have immunity from natural infection as this age group was highly exposed to measles before the number of cases started to decline, but they can still be vaccinated if requested as </a:t>
            </a:r>
            <a:r>
              <a:rPr lang="en-US" sz="1900" kern="100" dirty="0">
                <a:latin typeface="+mn-lt"/>
                <a:ea typeface="Aptos" panose="020B0004020202020204" pitchFamily="34" charset="0"/>
                <a:cs typeface="Times New Roman" panose="02020603050405020304" pitchFamily="18" charset="0"/>
              </a:rPr>
              <a:t>t</a:t>
            </a:r>
            <a:r>
              <a:rPr lang="en-US" sz="1900" kern="100" dirty="0">
                <a:effectLst/>
                <a:latin typeface="+mn-lt"/>
                <a:ea typeface="Aptos" panose="020B0004020202020204" pitchFamily="34" charset="0"/>
                <a:cs typeface="Times New Roman" panose="02020603050405020304" pitchFamily="18" charset="0"/>
              </a:rPr>
              <a:t>here is no upper age limit for MMR vaccine</a:t>
            </a:r>
            <a:endParaRPr lang="en-US" sz="1900" dirty="0">
              <a:highlight>
                <a:srgbClr val="FFFF00"/>
              </a:highlight>
              <a:latin typeface="Arial" charset="0"/>
              <a:ea typeface="ヒラギノ角ゴ Pro W3" charset="-128"/>
              <a:cs typeface="ヒラギノ角ゴ Pro W3" charset="-128"/>
            </a:endParaRPr>
          </a:p>
        </p:txBody>
      </p:sp>
      <p:sp>
        <p:nvSpPr>
          <p:cNvPr id="3" name="Footer Placeholder 2">
            <a:extLst>
              <a:ext uri="{FF2B5EF4-FFF2-40B4-BE49-F238E27FC236}">
                <a16:creationId xmlns:a16="http://schemas.microsoft.com/office/drawing/2014/main" id="{BF98EFC0-D206-50C9-D38D-F8C6B75B22F0}"/>
              </a:ext>
            </a:extLst>
          </p:cNvPr>
          <p:cNvSpPr>
            <a:spLocks noGrp="1"/>
          </p:cNvSpPr>
          <p:nvPr>
            <p:ph type="ftr" sz="quarter" idx="10"/>
          </p:nvPr>
        </p:nvSpPr>
        <p:spPr/>
        <p:txBody>
          <a:bodyPr/>
          <a:lstStyle/>
          <a:p>
            <a:r>
              <a:rPr lang="en-GB" sz="1400" dirty="0"/>
              <a:t>Vaccination against measles, mumps, rubella and varicella </a:t>
            </a:r>
          </a:p>
        </p:txBody>
      </p:sp>
      <p:sp>
        <p:nvSpPr>
          <p:cNvPr id="2" name="Slide Number Placeholder 1">
            <a:extLst>
              <a:ext uri="{FF2B5EF4-FFF2-40B4-BE49-F238E27FC236}">
                <a16:creationId xmlns:a16="http://schemas.microsoft.com/office/drawing/2014/main" id="{6759BF8F-8C14-B8DC-4040-99433509DDF6}"/>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325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Aims of resource</a:t>
            </a:r>
          </a:p>
        </p:txBody>
      </p:sp>
      <p:sp>
        <p:nvSpPr>
          <p:cNvPr id="3" name="Content Placeholder 2"/>
          <p:cNvSpPr>
            <a:spLocks noGrp="1"/>
          </p:cNvSpPr>
          <p:nvPr>
            <p:ph idx="1"/>
          </p:nvPr>
        </p:nvSpPr>
        <p:spPr>
          <a:xfrm>
            <a:off x="330206" y="1450848"/>
            <a:ext cx="10715746" cy="4876800"/>
          </a:xfrm>
        </p:spPr>
        <p:txBody>
          <a:bodyPr>
            <a:normAutofit/>
          </a:bodyPr>
          <a:lstStyle/>
          <a:p>
            <a:pPr marL="0" indent="0">
              <a:lnSpc>
                <a:spcPct val="90000"/>
              </a:lnSpc>
              <a:buNone/>
            </a:pPr>
            <a:r>
              <a:rPr lang="en-GB" dirty="0">
                <a:latin typeface="Arial" charset="0"/>
                <a:ea typeface="ヒラギノ角ゴ Pro W3" charset="-128"/>
                <a:cs typeface="ヒラギノ角ゴ Pro W3" charset="-128"/>
              </a:rPr>
              <a:t>the aims of this resource are to:</a:t>
            </a:r>
          </a:p>
          <a:p>
            <a:pPr>
              <a:lnSpc>
                <a:spcPct val="90000"/>
              </a:lnSpc>
            </a:pPr>
            <a:endParaRPr lang="en-GB" sz="1000" dirty="0">
              <a:latin typeface="Arial" charset="0"/>
              <a:ea typeface="ヒラギノ角ゴ Pro W3" charset="-128"/>
              <a:cs typeface="ヒラギノ角ゴ Pro W3" charset="-128"/>
            </a:endParaRPr>
          </a:p>
          <a:p>
            <a:pPr>
              <a:lnSpc>
                <a:spcPct val="90000"/>
              </a:lnSpc>
              <a:spcBef>
                <a:spcPct val="0"/>
              </a:spcBef>
              <a:buFont typeface="Arial"/>
              <a:buChar char="•"/>
            </a:pPr>
            <a:r>
              <a:rPr lang="en-GB" dirty="0">
                <a:latin typeface="Arial" charset="0"/>
                <a:ea typeface="ヒラギノ角ゴ Pro W3" charset="-128"/>
                <a:cs typeface="ヒラギノ角ゴ Pro W3" charset="-128"/>
              </a:rPr>
              <a:t>refresh the knowledge base of healthcare practitioners regarding MMRV and MMR vaccine and the diseases against which they protect</a:t>
            </a:r>
          </a:p>
          <a:p>
            <a:pPr marL="0" indent="0">
              <a:spcBef>
                <a:spcPct val="0"/>
              </a:spcBef>
            </a:pPr>
            <a:endParaRPr lang="en-GB" dirty="0">
              <a:latin typeface="Arial" charset="0"/>
              <a:ea typeface="ヒラギノ角ゴ Pro W3" charset="-128"/>
              <a:cs typeface="ヒラギノ角ゴ Pro W3" charset="-128"/>
            </a:endParaRPr>
          </a:p>
          <a:p>
            <a:pPr>
              <a:lnSpc>
                <a:spcPct val="90000"/>
              </a:lnSpc>
              <a:spcBef>
                <a:spcPct val="0"/>
              </a:spcBef>
              <a:buFont typeface="Arial"/>
              <a:buChar char="•"/>
            </a:pPr>
            <a:r>
              <a:rPr lang="en-GB" dirty="0">
                <a:latin typeface="Arial" charset="0"/>
                <a:ea typeface="ヒラギノ角ゴ Pro W3" charset="-128"/>
                <a:cs typeface="ヒラギノ角ゴ Pro W3" charset="-128"/>
              </a:rPr>
              <a:t>support those who advise on or administer MMRV and MMR vaccine by providing evidence-based information </a:t>
            </a:r>
          </a:p>
          <a:p>
            <a:pPr>
              <a:lnSpc>
                <a:spcPct val="90000"/>
              </a:lnSpc>
              <a:spcBef>
                <a:spcPct val="0"/>
              </a:spcBef>
              <a:buFont typeface="Arial"/>
              <a:buChar char="•"/>
            </a:pPr>
            <a:endParaRPr lang="en-GB" dirty="0">
              <a:latin typeface="Arial" charset="0"/>
              <a:ea typeface="ヒラギノ角ゴ Pro W3" charset="-128"/>
              <a:cs typeface="ヒラギノ角ゴ Pro W3" charset="-128"/>
            </a:endParaRPr>
          </a:p>
          <a:p>
            <a:pPr>
              <a:spcBef>
                <a:spcPct val="0"/>
              </a:spcBef>
              <a:buFont typeface="Arial"/>
              <a:buChar char="•"/>
            </a:pPr>
            <a:r>
              <a:rPr lang="en-GB" dirty="0">
                <a:latin typeface="Arial" charset="0"/>
                <a:ea typeface="ヒラギノ角ゴ Pro W3" charset="-128"/>
                <a:cs typeface="ヒラギノ角ゴ Pro W3" charset="-128"/>
              </a:rPr>
              <a:t>promote high coverage of vaccine against </a:t>
            </a:r>
            <a:r>
              <a:rPr lang="en-GB" dirty="0"/>
              <a:t>measles, mumps, rubella and varicella</a:t>
            </a:r>
            <a:r>
              <a:rPr lang="en-GB" dirty="0">
                <a:latin typeface="Arial" charset="0"/>
                <a:ea typeface="ヒラギノ角ゴ Pro W3" charset="-128"/>
                <a:cs typeface="ヒラギノ角ゴ Pro W3" charset="-128"/>
              </a:rPr>
              <a:t> in those eligible by providing examples of initiatives to increase vaccine uptake</a:t>
            </a:r>
          </a:p>
          <a:p>
            <a:pPr>
              <a:lnSpc>
                <a:spcPct val="90000"/>
              </a:lnSpc>
              <a:spcBef>
                <a:spcPct val="0"/>
              </a:spcBef>
              <a:buFont typeface="Arial"/>
              <a:buChar char="•"/>
            </a:pPr>
            <a:endParaRPr lang="en-GB" dirty="0">
              <a:latin typeface="Arial" charset="0"/>
              <a:ea typeface="ヒラギノ角ゴ Pro W3" charset="-128"/>
              <a:cs typeface="ヒラギノ角ゴ Pro W3" charset="-128"/>
            </a:endParaRPr>
          </a:p>
          <a:p>
            <a:pPr>
              <a:lnSpc>
                <a:spcPct val="90000"/>
              </a:lnSpc>
              <a:spcBef>
                <a:spcPct val="0"/>
              </a:spcBef>
              <a:buFont typeface="Arial"/>
              <a:buChar char="•"/>
            </a:pPr>
            <a:r>
              <a:rPr lang="en-GB" dirty="0">
                <a:latin typeface="Arial" charset="0"/>
                <a:ea typeface="ヒラギノ角ゴ Pro W3" charset="-128"/>
                <a:cs typeface="ヒラギノ角ゴ Pro W3" charset="-128"/>
              </a:rPr>
              <a:t>ensure healthcare practitioners are aware of the recent changes to the MMR/MMRV vaccination programme</a:t>
            </a:r>
          </a:p>
          <a:p>
            <a:pPr>
              <a:lnSpc>
                <a:spcPct val="90000"/>
              </a:lnSpc>
              <a:spcBef>
                <a:spcPct val="0"/>
              </a:spcBef>
              <a:buFont typeface="Arial"/>
              <a:buChar char="•"/>
            </a:pPr>
            <a:endParaRPr lang="en-GB" dirty="0">
              <a:latin typeface="Arial" charset="0"/>
              <a:ea typeface="ヒラギノ角ゴ Pro W3" charset="-128"/>
              <a:cs typeface="ヒラギノ角ゴ Pro W3" charset="-128"/>
            </a:endParaRPr>
          </a:p>
          <a:p>
            <a:pPr>
              <a:lnSpc>
                <a:spcPct val="90000"/>
              </a:lnSpc>
              <a:spcBef>
                <a:spcPct val="0"/>
              </a:spcBef>
              <a:buFont typeface="Arial"/>
              <a:buChar char="•"/>
            </a:pPr>
            <a:endParaRPr lang="en-GB" dirty="0">
              <a:latin typeface="Arial" charset="0"/>
              <a:ea typeface="ヒラギノ角ゴ Pro W3" charset="-128"/>
              <a:cs typeface="ヒラギノ角ゴ Pro W3" charset="-128"/>
            </a:endParaRPr>
          </a:p>
          <a:p>
            <a:pPr>
              <a:lnSpc>
                <a:spcPct val="90000"/>
              </a:lnSpc>
              <a:spcBef>
                <a:spcPct val="0"/>
              </a:spcBef>
              <a:buFont typeface="Arial"/>
              <a:buChar char="•"/>
            </a:pPr>
            <a:endParaRPr lang="en-GB" dirty="0">
              <a:latin typeface="Arial" charset="0"/>
              <a:ea typeface="ヒラギノ角ゴ Pro W3" charset="-128"/>
              <a:cs typeface="ヒラギノ角ゴ Pro W3" charset="-128"/>
            </a:endParaRPr>
          </a:p>
          <a:p>
            <a:pPr marL="0" indent="0">
              <a:lnSpc>
                <a:spcPct val="90000"/>
              </a:lnSpc>
              <a:spcBef>
                <a:spcPct val="0"/>
              </a:spcBef>
              <a:buNone/>
            </a:pPr>
            <a:endParaRPr lang="en-GB" sz="1600" dirty="0">
              <a:latin typeface="Arial" charset="0"/>
              <a:ea typeface="ヒラギノ角ゴ Pro W3" charset="-128"/>
              <a:cs typeface="ヒラギノ角ゴ Pro W3" charset="-128"/>
            </a:endParaRPr>
          </a:p>
        </p:txBody>
      </p:sp>
      <p:sp>
        <p:nvSpPr>
          <p:cNvPr id="4" name="Footer Placeholder 3">
            <a:extLst>
              <a:ext uri="{FF2B5EF4-FFF2-40B4-BE49-F238E27FC236}">
                <a16:creationId xmlns:a16="http://schemas.microsoft.com/office/drawing/2014/main" id="{A9C2C0C0-31CC-1FE6-638E-15B2D9AD876D}"/>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3F505587-C452-7857-9B7C-AB5C8679CFD2}"/>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1936195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E2CE4-8A63-4755-AE92-216CF2228F83}"/>
              </a:ext>
            </a:extLst>
          </p:cNvPr>
          <p:cNvSpPr>
            <a:spLocks noGrp="1"/>
          </p:cNvSpPr>
          <p:nvPr>
            <p:ph type="title"/>
          </p:nvPr>
        </p:nvSpPr>
        <p:spPr/>
        <p:txBody>
          <a:bodyPr/>
          <a:lstStyle/>
          <a:p>
            <a:r>
              <a:rPr lang="en-GB" dirty="0"/>
              <a:t>Timing of dose administration </a:t>
            </a:r>
          </a:p>
        </p:txBody>
      </p:sp>
      <p:sp>
        <p:nvSpPr>
          <p:cNvPr id="3" name="Content Placeholder 2">
            <a:extLst>
              <a:ext uri="{FF2B5EF4-FFF2-40B4-BE49-F238E27FC236}">
                <a16:creationId xmlns:a16="http://schemas.microsoft.com/office/drawing/2014/main" id="{C004276A-EFC2-4CB1-AE2A-79E6931EE54C}"/>
              </a:ext>
            </a:extLst>
          </p:cNvPr>
          <p:cNvSpPr>
            <a:spLocks noGrp="1"/>
          </p:cNvSpPr>
          <p:nvPr>
            <p:ph idx="1"/>
          </p:nvPr>
        </p:nvSpPr>
        <p:spPr>
          <a:xfrm>
            <a:off x="130629" y="1484417"/>
            <a:ext cx="11123857" cy="4954433"/>
          </a:xfrm>
        </p:spPr>
        <p:txBody>
          <a:bodyPr>
            <a:normAutofit/>
          </a:bodyPr>
          <a:lstStyle/>
          <a:p>
            <a:pPr marL="228600" lvl="2" fontAlgn="base">
              <a:spcBef>
                <a:spcPts val="1000"/>
              </a:spcBef>
              <a:spcAft>
                <a:spcPct val="0"/>
              </a:spcAft>
              <a:tabLst>
                <a:tab pos="450850" algn="l"/>
              </a:tabLst>
            </a:pPr>
            <a:r>
              <a:rPr lang="en-GB" sz="1900" dirty="0"/>
              <a:t>to maintain good control of measles, a two dose MMR-containing vaccine schedule is required to offer protection to those who did not respond to the first dose and to prevent accumulation of a pool of susceptible individuals that could otherwise re-establish measles transmission</a:t>
            </a:r>
          </a:p>
          <a:p>
            <a:pPr marL="228600" lvl="2" fontAlgn="base">
              <a:spcBef>
                <a:spcPts val="1000"/>
              </a:spcBef>
              <a:spcAft>
                <a:spcPct val="0"/>
              </a:spcAft>
              <a:tabLst>
                <a:tab pos="450850" algn="l"/>
              </a:tabLst>
            </a:pPr>
            <a:r>
              <a:rPr lang="en-GB" sz="1900" dirty="0"/>
              <a:t>a full course consists of two doses of MMR-containing vaccine with a minimum interval of four weeks between doses</a:t>
            </a:r>
          </a:p>
          <a:p>
            <a:pPr marL="228600" lvl="2" fontAlgn="base">
              <a:spcBef>
                <a:spcPts val="1000"/>
              </a:spcBef>
              <a:spcAft>
                <a:spcPct val="0"/>
              </a:spcAft>
              <a:tabLst>
                <a:tab pos="450850" algn="l"/>
              </a:tabLst>
            </a:pPr>
            <a:r>
              <a:rPr lang="en-US" sz="1900" dirty="0"/>
              <a:t>if an individual has only previously received one dose of MMR-containing vaccine, they should receive a second dose at a minimum interval of four weeks from the first - it does not matter if the first dose has been administered many years earlier</a:t>
            </a:r>
            <a:endParaRPr lang="en-GB" sz="1900" dirty="0"/>
          </a:p>
          <a:p>
            <a:pPr marL="228600" lvl="2" fontAlgn="base">
              <a:spcBef>
                <a:spcPts val="1000"/>
              </a:spcBef>
              <a:spcAft>
                <a:spcPct val="0"/>
              </a:spcAft>
              <a:tabLst>
                <a:tab pos="450850" algn="l"/>
              </a:tabLst>
            </a:pPr>
            <a:r>
              <a:rPr lang="en-GB" sz="1900" dirty="0"/>
              <a:t>if an individual can’t recall whether they have received MMRV, MMR, MR or single vaccines, or the exact number of doses they have received, they should receive additional MMR-containing doses up to a total of two documented doses with an interval of at least four weeks between doses</a:t>
            </a:r>
          </a:p>
          <a:p>
            <a:pPr marL="228600" lvl="2" fontAlgn="base">
              <a:spcBef>
                <a:spcPts val="1000"/>
              </a:spcBef>
              <a:spcAft>
                <a:spcPct val="0"/>
              </a:spcAft>
              <a:tabLst>
                <a:tab pos="450850" algn="l"/>
              </a:tabLst>
            </a:pPr>
            <a:r>
              <a:rPr lang="en-US" sz="1900" dirty="0"/>
              <a:t>as MMR and MMRV vaccines are live vaccines, the risk of adverse reactions falls with each subsequent dose (if antibodies made to the first dose, these will neutralize the vaccine viruses in a subsequent dose)</a:t>
            </a:r>
            <a:endParaRPr lang="en-GB" sz="1900" dirty="0"/>
          </a:p>
        </p:txBody>
      </p:sp>
      <p:sp>
        <p:nvSpPr>
          <p:cNvPr id="4" name="Footer Placeholder 3">
            <a:extLst>
              <a:ext uri="{FF2B5EF4-FFF2-40B4-BE49-F238E27FC236}">
                <a16:creationId xmlns:a16="http://schemas.microsoft.com/office/drawing/2014/main" id="{749DF0B3-2E86-6CB6-8F7B-B6D50FE7A5DD}"/>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7A1F225A-BF67-0503-DD90-5535F2641EEA}"/>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2794859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wrap="square" numCol="1" compatLnSpc="1">
            <a:prstTxWarp prst="textNoShape">
              <a:avLst/>
            </a:prstTxWarp>
            <a:noAutofit/>
          </a:bodyPr>
          <a:lstStyle/>
          <a:p>
            <a:r>
              <a:rPr lang="en-GB" sz="3600" dirty="0">
                <a:latin typeface="Arial" charset="0"/>
                <a:ea typeface="ヒラギノ角ゴ Pro W3" charset="-128"/>
                <a:cs typeface="ヒラギノ角ゴ Pro W3" charset="-128"/>
              </a:rPr>
              <a:t>Making Every Contact Count</a:t>
            </a:r>
          </a:p>
        </p:txBody>
      </p:sp>
      <p:sp>
        <p:nvSpPr>
          <p:cNvPr id="28675" name="Content Placeholder 2"/>
          <p:cNvSpPr>
            <a:spLocks noGrp="1"/>
          </p:cNvSpPr>
          <p:nvPr>
            <p:ph idx="1"/>
          </p:nvPr>
        </p:nvSpPr>
        <p:spPr>
          <a:xfrm>
            <a:off x="330206" y="1415442"/>
            <a:ext cx="11123857" cy="5023408"/>
          </a:xfrm>
        </p:spPr>
        <p:txBody>
          <a:bodyPr>
            <a:normAutofit fontScale="32500" lnSpcReduction="20000"/>
          </a:bodyPr>
          <a:lstStyle/>
          <a:p>
            <a:pPr marL="228600" lvl="2" fontAlgn="base">
              <a:lnSpc>
                <a:spcPct val="110000"/>
              </a:lnSpc>
              <a:spcBef>
                <a:spcPts val="1000"/>
              </a:spcBef>
              <a:spcAft>
                <a:spcPct val="0"/>
              </a:spcAft>
              <a:tabLst>
                <a:tab pos="450850" algn="l"/>
              </a:tabLst>
            </a:pPr>
            <a:r>
              <a:rPr lang="en-GB" sz="6200" b="1" dirty="0"/>
              <a:t>Making Every Contact Count (MECC): </a:t>
            </a:r>
            <a:r>
              <a:rPr lang="en-GB" sz="6200" dirty="0"/>
              <a:t>practitioners should opportunistically check MMR/MMRV status of every individual and bring them up to date where appropriate </a:t>
            </a:r>
          </a:p>
          <a:p>
            <a:pPr marL="228600" lvl="2" fontAlgn="base">
              <a:lnSpc>
                <a:spcPct val="110000"/>
              </a:lnSpc>
              <a:spcBef>
                <a:spcPts val="1000"/>
              </a:spcBef>
              <a:spcAft>
                <a:spcPct val="0"/>
              </a:spcAft>
              <a:tabLst>
                <a:tab pos="450850" algn="l"/>
              </a:tabLst>
            </a:pPr>
            <a:r>
              <a:rPr lang="en-GB" sz="6200" dirty="0"/>
              <a:t>individuals who may benefit from a review of their immunisation history include:</a:t>
            </a:r>
          </a:p>
          <a:p>
            <a:pPr marL="685800" lvl="3" fontAlgn="base">
              <a:lnSpc>
                <a:spcPct val="110000"/>
              </a:lnSpc>
              <a:spcBef>
                <a:spcPts val="1000"/>
              </a:spcBef>
              <a:spcAft>
                <a:spcPct val="0"/>
              </a:spcAft>
              <a:tabLst>
                <a:tab pos="450850" algn="l"/>
              </a:tabLst>
            </a:pPr>
            <a:r>
              <a:rPr lang="en-GB" sz="6200" dirty="0"/>
              <a:t>newly registered individuals including young people joining a practice when they move for college or university, and those who have newly migrated to the UK</a:t>
            </a:r>
          </a:p>
          <a:p>
            <a:pPr marL="685800" lvl="3" fontAlgn="base">
              <a:lnSpc>
                <a:spcPct val="110000"/>
              </a:lnSpc>
              <a:spcBef>
                <a:spcPts val="1000"/>
              </a:spcBef>
              <a:spcAft>
                <a:spcPct val="0"/>
              </a:spcAft>
              <a:tabLst>
                <a:tab pos="450850" algn="l"/>
              </a:tabLst>
            </a:pPr>
            <a:r>
              <a:rPr lang="en-GB" sz="6200" dirty="0"/>
              <a:t>members of the Charedi orthodox Jewish communities, traveller communities, anthroposophic (Steiner and Campbell) communities, and migrants  - as these groups may have suboptimal vaccine uptake </a:t>
            </a:r>
          </a:p>
          <a:p>
            <a:pPr marL="685800" lvl="3" fontAlgn="base">
              <a:lnSpc>
                <a:spcPct val="110000"/>
              </a:lnSpc>
              <a:spcBef>
                <a:spcPts val="1000"/>
              </a:spcBef>
              <a:spcAft>
                <a:spcPct val="0"/>
              </a:spcAft>
              <a:tabLst>
                <a:tab pos="450850" algn="l"/>
              </a:tabLst>
            </a:pPr>
            <a:r>
              <a:rPr lang="en-GB" sz="6200" dirty="0"/>
              <a:t>those with an occupation or medical condition that might make them at higher risk from infection or the consequences of infection</a:t>
            </a:r>
          </a:p>
          <a:p>
            <a:pPr marL="228600" lvl="2" fontAlgn="base">
              <a:lnSpc>
                <a:spcPct val="110000"/>
              </a:lnSpc>
              <a:spcBef>
                <a:spcPts val="1000"/>
              </a:spcBef>
              <a:spcAft>
                <a:spcPct val="0"/>
              </a:spcAft>
              <a:tabLst>
                <a:tab pos="450850" algn="l"/>
              </a:tabLst>
            </a:pPr>
            <a:r>
              <a:rPr lang="en-GB" sz="6200" dirty="0"/>
              <a:t>other opportunities to offer catch up doses of MMR-containing vaccine include entry into primary or secondary school, higher education, enlistment into the armed forces, prior to foreign travel, or employment or study in the healthcare sector</a:t>
            </a:r>
          </a:p>
          <a:p>
            <a:pPr marL="228600" lvl="2" fontAlgn="base">
              <a:lnSpc>
                <a:spcPct val="110000"/>
              </a:lnSpc>
              <a:spcBef>
                <a:spcPts val="1000"/>
              </a:spcBef>
              <a:spcAft>
                <a:spcPct val="0"/>
              </a:spcAft>
              <a:tabLst>
                <a:tab pos="450850" algn="l"/>
              </a:tabLst>
            </a:pPr>
            <a:r>
              <a:rPr lang="en-GB" sz="6200" dirty="0"/>
              <a:t>practitioners should ensure the correct MMR-containing vaccine is used when catching up individuals as, depending on their date of birth, some may be eligible for MMRV </a:t>
            </a:r>
          </a:p>
          <a:p>
            <a:endParaRPr lang="en-GB" sz="1600" dirty="0">
              <a:latin typeface="Arial" charset="0"/>
              <a:ea typeface="ヒラギノ角ゴ Pro W3" charset="-128"/>
              <a:cs typeface="ヒラギノ角ゴ Pro W3" charset="-128"/>
            </a:endParaRPr>
          </a:p>
        </p:txBody>
      </p:sp>
      <p:sp>
        <p:nvSpPr>
          <p:cNvPr id="3" name="Footer Placeholder 2">
            <a:extLst>
              <a:ext uri="{FF2B5EF4-FFF2-40B4-BE49-F238E27FC236}">
                <a16:creationId xmlns:a16="http://schemas.microsoft.com/office/drawing/2014/main" id="{1E516065-A6F3-054C-63DC-A4910A36D9A0}"/>
              </a:ext>
            </a:extLst>
          </p:cNvPr>
          <p:cNvSpPr>
            <a:spLocks noGrp="1"/>
          </p:cNvSpPr>
          <p:nvPr>
            <p:ph type="ftr" sz="quarter" idx="10"/>
          </p:nvPr>
        </p:nvSpPr>
        <p:spPr/>
        <p:txBody>
          <a:bodyPr/>
          <a:lstStyle/>
          <a:p>
            <a:r>
              <a:rPr lang="en-GB" sz="1400" dirty="0"/>
              <a:t>Vaccination against measles, mumps, rubella and varicella </a:t>
            </a:r>
          </a:p>
        </p:txBody>
      </p:sp>
      <p:sp>
        <p:nvSpPr>
          <p:cNvPr id="2" name="Slide Number Placeholder 1">
            <a:extLst>
              <a:ext uri="{FF2B5EF4-FFF2-40B4-BE49-F238E27FC236}">
                <a16:creationId xmlns:a16="http://schemas.microsoft.com/office/drawing/2014/main" id="{7B88D3B4-3073-8400-334A-F420A5DC243A}"/>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30566156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7768F-900C-460D-B539-28E755D949C0}"/>
              </a:ext>
            </a:extLst>
          </p:cNvPr>
          <p:cNvSpPr>
            <a:spLocks noGrp="1"/>
          </p:cNvSpPr>
          <p:nvPr>
            <p:ph type="title"/>
          </p:nvPr>
        </p:nvSpPr>
        <p:spPr/>
        <p:txBody>
          <a:bodyPr>
            <a:normAutofit/>
          </a:bodyPr>
          <a:lstStyle/>
          <a:p>
            <a:r>
              <a:rPr lang="en-GB" dirty="0"/>
              <a:t>Frontline health and social care workers</a:t>
            </a:r>
          </a:p>
        </p:txBody>
      </p:sp>
      <p:sp>
        <p:nvSpPr>
          <p:cNvPr id="3" name="Content Placeholder 2">
            <a:extLst>
              <a:ext uri="{FF2B5EF4-FFF2-40B4-BE49-F238E27FC236}">
                <a16:creationId xmlns:a16="http://schemas.microsoft.com/office/drawing/2014/main" id="{A69BAACD-C3ED-49F3-A666-96809488F1E7}"/>
              </a:ext>
            </a:extLst>
          </p:cNvPr>
          <p:cNvSpPr>
            <a:spLocks noGrp="1"/>
          </p:cNvSpPr>
          <p:nvPr>
            <p:ph idx="1"/>
          </p:nvPr>
        </p:nvSpPr>
        <p:spPr>
          <a:xfrm>
            <a:off x="330206" y="1486437"/>
            <a:ext cx="11123857" cy="4831236"/>
          </a:xfrm>
        </p:spPr>
        <p:txBody>
          <a:bodyPr>
            <a:normAutofit/>
          </a:bodyPr>
          <a:lstStyle/>
          <a:p>
            <a:pPr marL="0" lvl="2" indent="0" fontAlgn="base">
              <a:spcBef>
                <a:spcPts val="1000"/>
              </a:spcBef>
              <a:spcAft>
                <a:spcPct val="0"/>
              </a:spcAft>
              <a:buNone/>
              <a:tabLst>
                <a:tab pos="450850" algn="l"/>
              </a:tabLst>
            </a:pPr>
            <a:r>
              <a:rPr lang="en-GB" sz="1800" dirty="0"/>
              <a:t>Although there is no evidence that HCWs have lower MMR uptake than the general population, as they are in close contact with individuals receiving care, they are at increased risk of both catching measles and spreading it to them and to colleagues.</a:t>
            </a:r>
            <a:endParaRPr lang="en-GB" sz="1700" dirty="0">
              <a:latin typeface="Arial" charset="0"/>
              <a:ea typeface="ヒラギノ角ゴ Pro W3" charset="-128"/>
            </a:endParaRPr>
          </a:p>
          <a:p>
            <a:pPr marL="228600" lvl="2" fontAlgn="base">
              <a:spcBef>
                <a:spcPts val="1000"/>
              </a:spcBef>
              <a:spcAft>
                <a:spcPct val="0"/>
              </a:spcAft>
              <a:tabLst>
                <a:tab pos="450850" algn="l"/>
              </a:tabLst>
            </a:pPr>
            <a:r>
              <a:rPr lang="en-GB" sz="1800" dirty="0"/>
              <a:t>all frontline health and social care workers with direct patient/service user contact should be checked for either two recorded doses of measles containing vaccine or for a positive measles and rubella IgG antibody test. </a:t>
            </a:r>
          </a:p>
          <a:p>
            <a:pPr marL="228600" lvl="2" fontAlgn="base">
              <a:spcBef>
                <a:spcPts val="1000"/>
              </a:spcBef>
              <a:spcAft>
                <a:spcPct val="0"/>
              </a:spcAft>
              <a:tabLst>
                <a:tab pos="450850" algn="l"/>
              </a:tabLst>
            </a:pPr>
            <a:r>
              <a:rPr lang="en-GB" sz="1800" dirty="0"/>
              <a:t>this includes staff in all NHS trusts, general practices, care homes, and domiciliary care </a:t>
            </a:r>
          </a:p>
          <a:p>
            <a:pPr marL="0" lvl="2" indent="0" fontAlgn="base">
              <a:spcBef>
                <a:spcPts val="1000"/>
              </a:spcBef>
              <a:spcAft>
                <a:spcPct val="0"/>
              </a:spcAft>
              <a:buNone/>
              <a:tabLst>
                <a:tab pos="450850" algn="l"/>
              </a:tabLst>
            </a:pPr>
            <a:r>
              <a:rPr lang="en-GB" sz="1800" dirty="0"/>
              <a:t>Employers are encouraged to:</a:t>
            </a:r>
          </a:p>
          <a:p>
            <a:pPr marL="228600" lvl="2" fontAlgn="base">
              <a:spcBef>
                <a:spcPts val="1000"/>
              </a:spcBef>
              <a:spcAft>
                <a:spcPct val="0"/>
              </a:spcAft>
              <a:tabLst>
                <a:tab pos="450850" algn="l"/>
              </a:tabLst>
            </a:pPr>
            <a:r>
              <a:rPr lang="en-GB" sz="1800" dirty="0"/>
              <a:t>commission a service which makes access to the vaccine easy for all staff </a:t>
            </a:r>
          </a:p>
          <a:p>
            <a:pPr marL="228600" lvl="2" fontAlgn="base">
              <a:spcBef>
                <a:spcPts val="1000"/>
              </a:spcBef>
              <a:spcAft>
                <a:spcPct val="0"/>
              </a:spcAft>
              <a:tabLst>
                <a:tab pos="450850" algn="l"/>
              </a:tabLst>
            </a:pPr>
            <a:r>
              <a:rPr lang="en-GB" sz="1800" dirty="0"/>
              <a:t>encourage staff to get vaccinated</a:t>
            </a:r>
          </a:p>
          <a:p>
            <a:pPr marL="0" lvl="2" indent="0" fontAlgn="base">
              <a:spcBef>
                <a:spcPts val="1000"/>
              </a:spcBef>
              <a:spcAft>
                <a:spcPct val="0"/>
              </a:spcAft>
              <a:buNone/>
              <a:tabLst>
                <a:tab pos="450850" algn="l"/>
              </a:tabLst>
            </a:pPr>
            <a:r>
              <a:rPr lang="en-GB" sz="1800" dirty="0"/>
              <a:t>The definitions in the Green Book </a:t>
            </a:r>
            <a:r>
              <a:rPr lang="en-GB" sz="1800" dirty="0">
                <a:hlinkClick r:id="rId3"/>
              </a:rPr>
              <a:t>Chapter 12 </a:t>
            </a:r>
            <a:r>
              <a:rPr lang="en-GB" sz="1800" dirty="0"/>
              <a:t>should be used to identify those eligible as part of the frontline and social care workers’ programme</a:t>
            </a:r>
          </a:p>
          <a:p>
            <a:r>
              <a:rPr lang="en-GB" sz="1800" dirty="0"/>
              <a:t>outstanding doses of MMR vaccine can be provided by the individual’s GP</a:t>
            </a:r>
          </a:p>
          <a:p>
            <a:r>
              <a:rPr lang="en-GB" sz="1800" dirty="0"/>
              <a:t>where a healthcare worker requires MMR vaccine but is also varicella naïve, it may be more appropriate to offer MMRV</a:t>
            </a:r>
          </a:p>
        </p:txBody>
      </p:sp>
      <p:sp>
        <p:nvSpPr>
          <p:cNvPr id="4" name="Footer Placeholder 3">
            <a:extLst>
              <a:ext uri="{FF2B5EF4-FFF2-40B4-BE49-F238E27FC236}">
                <a16:creationId xmlns:a16="http://schemas.microsoft.com/office/drawing/2014/main" id="{DA7903AB-4233-3DCC-9AE9-B144E67FB6AD}"/>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DFB48425-EC57-E5CF-AF09-BC83024050AD}"/>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33045829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4F27-E5A2-43D1-988D-580E7AB2F76A}"/>
              </a:ext>
            </a:extLst>
          </p:cNvPr>
          <p:cNvSpPr>
            <a:spLocks noGrp="1"/>
          </p:cNvSpPr>
          <p:nvPr>
            <p:ph type="title"/>
          </p:nvPr>
        </p:nvSpPr>
        <p:spPr/>
        <p:txBody>
          <a:bodyPr/>
          <a:lstStyle/>
          <a:p>
            <a:r>
              <a:rPr lang="en-GB" dirty="0"/>
              <a:t>Women of childbearing age</a:t>
            </a:r>
          </a:p>
        </p:txBody>
      </p:sp>
      <p:sp>
        <p:nvSpPr>
          <p:cNvPr id="3" name="Content Placeholder 2">
            <a:extLst>
              <a:ext uri="{FF2B5EF4-FFF2-40B4-BE49-F238E27FC236}">
                <a16:creationId xmlns:a16="http://schemas.microsoft.com/office/drawing/2014/main" id="{B2618CFD-D27D-418B-A569-B46EC46B363A}"/>
              </a:ext>
            </a:extLst>
          </p:cNvPr>
          <p:cNvSpPr>
            <a:spLocks noGrp="1"/>
          </p:cNvSpPr>
          <p:nvPr>
            <p:ph idx="1"/>
          </p:nvPr>
        </p:nvSpPr>
        <p:spPr>
          <a:xfrm>
            <a:off x="330205" y="1496291"/>
            <a:ext cx="11123857" cy="4629873"/>
          </a:xfrm>
        </p:spPr>
        <p:txBody>
          <a:bodyPr>
            <a:normAutofit lnSpcReduction="10000"/>
          </a:bodyPr>
          <a:lstStyle/>
          <a:p>
            <a:pPr marL="228600" lvl="2" fontAlgn="base">
              <a:spcBef>
                <a:spcPts val="1000"/>
              </a:spcBef>
              <a:spcAft>
                <a:spcPct val="0"/>
              </a:spcAft>
              <a:tabLst>
                <a:tab pos="450850" algn="l"/>
              </a:tabLst>
            </a:pPr>
            <a:r>
              <a:rPr lang="en-GB" dirty="0"/>
              <a:t>as MMR vaccine is a live vaccine, it is not recommended it is administered during pregnancy due to a theoretical risk of vaccine virus transmission to the unborn baby</a:t>
            </a:r>
          </a:p>
          <a:p>
            <a:pPr marL="685800" lvl="3" fontAlgn="base">
              <a:spcBef>
                <a:spcPts val="1000"/>
              </a:spcBef>
              <a:spcAft>
                <a:spcPct val="0"/>
              </a:spcAft>
              <a:tabLst>
                <a:tab pos="450850" algn="l"/>
              </a:tabLst>
            </a:pPr>
            <a:r>
              <a:rPr lang="en-GB" dirty="0"/>
              <a:t>however, where MMR has been inadvertently administered in pregnancy </a:t>
            </a:r>
            <a:r>
              <a:rPr lang="en-US" dirty="0"/>
              <a:t>there are no safety concerns, either for the mother or the baby</a:t>
            </a:r>
          </a:p>
          <a:p>
            <a:pPr marL="685800" lvl="3" fontAlgn="base">
              <a:spcBef>
                <a:spcPts val="1000"/>
              </a:spcBef>
              <a:spcAft>
                <a:spcPct val="0"/>
              </a:spcAft>
              <a:tabLst>
                <a:tab pos="450850" algn="l"/>
              </a:tabLst>
            </a:pPr>
            <a:r>
              <a:rPr lang="en-US" dirty="0"/>
              <a:t>those who have been inadvertently immunised with MMR in pregnancy can be reassured, see the following guidance for more detail: </a:t>
            </a:r>
            <a:r>
              <a:rPr lang="en-GB" dirty="0">
                <a:hlinkClick r:id="rId3"/>
              </a:rPr>
              <a:t>MMR (measles, mumps, rubella) vaccine: advice for pregnant women - GOV.UK</a:t>
            </a:r>
            <a:endParaRPr lang="en-GB" dirty="0"/>
          </a:p>
          <a:p>
            <a:pPr marL="228600" lvl="2" fontAlgn="base">
              <a:spcBef>
                <a:spcPts val="1000"/>
              </a:spcBef>
              <a:spcAft>
                <a:spcPct val="0"/>
              </a:spcAft>
              <a:tabLst>
                <a:tab pos="450850" algn="l"/>
              </a:tabLst>
            </a:pPr>
            <a:r>
              <a:rPr lang="en-GB" dirty="0"/>
              <a:t>unvaccinated women of childbearing age should be offered vaccine before becoming pregnant. Following vaccination, pregnancy should be avoided for one month</a:t>
            </a:r>
          </a:p>
          <a:p>
            <a:pPr marL="685800" lvl="3" fontAlgn="base">
              <a:spcBef>
                <a:spcPts val="1000"/>
              </a:spcBef>
              <a:spcAft>
                <a:spcPct val="0"/>
              </a:spcAft>
              <a:tabLst>
                <a:tab pos="450850" algn="l"/>
              </a:tabLst>
            </a:pPr>
            <a:r>
              <a:rPr lang="en-GB" dirty="0"/>
              <a:t>if it is not possible to vaccinate before pregnancy, vaccination should be deferred until the woman is no longer pregnant</a:t>
            </a:r>
          </a:p>
          <a:p>
            <a:pPr marL="228600" lvl="2" fontAlgn="base">
              <a:spcBef>
                <a:spcPts val="1000"/>
              </a:spcBef>
              <a:spcAft>
                <a:spcPct val="0"/>
              </a:spcAft>
              <a:tabLst>
                <a:tab pos="450850" algn="l"/>
              </a:tabLst>
            </a:pPr>
            <a:r>
              <a:rPr lang="en-GB" dirty="0"/>
              <a:t>services accessed by women including contraceptive services, fertility services, post natal appointments, 6-8 week maternal check appointments and cervical screening appointments and are all opportunities to remind women of their eligibility if they have not already been vaccinated</a:t>
            </a:r>
          </a:p>
          <a:p>
            <a:pPr marL="228600" lvl="2" fontAlgn="base">
              <a:spcBef>
                <a:spcPts val="1000"/>
              </a:spcBef>
              <a:spcAft>
                <a:spcPct val="0"/>
              </a:spcAft>
              <a:tabLst>
                <a:tab pos="450850" algn="l"/>
              </a:tabLst>
            </a:pPr>
            <a:r>
              <a:rPr lang="en-GB" dirty="0"/>
              <a:t>rubella antibody levels do not need to be tested before commencing fertility treatment</a:t>
            </a:r>
          </a:p>
        </p:txBody>
      </p:sp>
      <p:sp>
        <p:nvSpPr>
          <p:cNvPr id="4" name="Footer Placeholder 3">
            <a:extLst>
              <a:ext uri="{FF2B5EF4-FFF2-40B4-BE49-F238E27FC236}">
                <a16:creationId xmlns:a16="http://schemas.microsoft.com/office/drawing/2014/main" id="{3B8FCF03-69E3-82BE-7A9B-8A15E80F3A40}"/>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BE75731A-C9B8-102C-6217-983CBCD97CF9}"/>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2945525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MMR and MMRV vaccines</a:t>
            </a:r>
            <a:br>
              <a:rPr lang="en-GB" dirty="0"/>
            </a:br>
            <a:br>
              <a:rPr lang="en-GB" dirty="0"/>
            </a:br>
            <a:endParaRPr lang="en-GB" dirty="0"/>
          </a:p>
        </p:txBody>
      </p:sp>
    </p:spTree>
    <p:extLst>
      <p:ext uri="{BB962C8B-B14F-4D97-AF65-F5344CB8AC3E}">
        <p14:creationId xmlns:p14="http://schemas.microsoft.com/office/powerpoint/2010/main" val="1405912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D6BE-9A4A-48CD-A7A0-6A617B23254F}"/>
              </a:ext>
            </a:extLst>
          </p:cNvPr>
          <p:cNvSpPr>
            <a:spLocks noGrp="1"/>
          </p:cNvSpPr>
          <p:nvPr>
            <p:ph type="title"/>
          </p:nvPr>
        </p:nvSpPr>
        <p:spPr/>
        <p:txBody>
          <a:bodyPr/>
          <a:lstStyle/>
          <a:p>
            <a:r>
              <a:rPr lang="en-GB" dirty="0"/>
              <a:t>MMR vaccines</a:t>
            </a:r>
          </a:p>
        </p:txBody>
      </p:sp>
      <p:sp>
        <p:nvSpPr>
          <p:cNvPr id="6" name="Content Placeholder 5">
            <a:extLst>
              <a:ext uri="{FF2B5EF4-FFF2-40B4-BE49-F238E27FC236}">
                <a16:creationId xmlns:a16="http://schemas.microsoft.com/office/drawing/2014/main" id="{9EA4B3E6-0F57-48D9-BE86-B8B73931DF78}"/>
              </a:ext>
            </a:extLst>
          </p:cNvPr>
          <p:cNvSpPr txBox="1">
            <a:spLocks noGrp="1"/>
          </p:cNvSpPr>
          <p:nvPr>
            <p:ph idx="1"/>
          </p:nvPr>
        </p:nvSpPr>
        <p:spPr>
          <a:xfrm>
            <a:off x="428795" y="1442610"/>
            <a:ext cx="11019493" cy="4996240"/>
          </a:xfrm>
          <a:prstGeom prst="rect">
            <a:avLst/>
          </a:prstGeom>
          <a:noFill/>
        </p:spPr>
        <p:txBody>
          <a:bodyPr wrap="square" rtlCol="0">
            <a:spAutoFit/>
          </a:bodyPr>
          <a:lstStyle/>
          <a:p>
            <a:pPr marL="228600" lvl="2" fontAlgn="base">
              <a:spcBef>
                <a:spcPts val="1000"/>
              </a:spcBef>
              <a:spcAft>
                <a:spcPct val="0"/>
              </a:spcAft>
              <a:tabLst>
                <a:tab pos="450850" algn="l"/>
              </a:tabLst>
            </a:pPr>
            <a:r>
              <a:rPr lang="en-GB" dirty="0">
                <a:latin typeface="Arial" charset="0"/>
                <a:ea typeface="ヒラギノ角ゴ Pro W3" charset="-128"/>
              </a:rPr>
              <a:t>there are two MMR vaccines currently available for use: Priorix and MMRvaxPro</a:t>
            </a:r>
          </a:p>
          <a:p>
            <a:pPr marL="228600" lvl="2" fontAlgn="base">
              <a:spcBef>
                <a:spcPts val="1000"/>
              </a:spcBef>
              <a:spcAft>
                <a:spcPct val="0"/>
              </a:spcAft>
              <a:tabLst>
                <a:tab pos="450850" algn="l"/>
              </a:tabLst>
            </a:pPr>
            <a:r>
              <a:rPr lang="en-GB" dirty="0">
                <a:latin typeface="Arial" charset="0"/>
                <a:ea typeface="ヒラギノ角ゴ Pro W3" charset="-128"/>
              </a:rPr>
              <a:t>both vaccines contain live, modified strains of measles, mumps and rubella viruses</a:t>
            </a:r>
          </a:p>
          <a:p>
            <a:pPr marL="228600" lvl="2" fontAlgn="base">
              <a:spcBef>
                <a:spcPts val="1000"/>
              </a:spcBef>
              <a:spcAft>
                <a:spcPct val="0"/>
              </a:spcAft>
              <a:tabLst>
                <a:tab pos="450850" algn="l"/>
              </a:tabLst>
            </a:pPr>
            <a:r>
              <a:rPr lang="en-GB" dirty="0">
                <a:latin typeface="Arial" charset="0"/>
                <a:ea typeface="ヒラギノ角ゴ Pro W3" charset="-128"/>
              </a:rPr>
              <a:t>each of the three strains in the vaccines are cultured separately and then mixed before being freeze dried (lyophilised) </a:t>
            </a:r>
          </a:p>
          <a:p>
            <a:pPr marL="228600" lvl="2" fontAlgn="base">
              <a:spcBef>
                <a:spcPts val="1000"/>
              </a:spcBef>
              <a:spcAft>
                <a:spcPct val="0"/>
              </a:spcAft>
              <a:tabLst>
                <a:tab pos="450850" algn="l"/>
              </a:tabLst>
            </a:pPr>
            <a:r>
              <a:rPr lang="en-GB" dirty="0">
                <a:ea typeface="Calibri" panose="020F0502020204030204" pitchFamily="34" charset="0"/>
              </a:rPr>
              <a:t>the vaccines are considered clinically equivalent and interchangeable</a:t>
            </a:r>
            <a:endParaRPr lang="en-GB" dirty="0">
              <a:latin typeface="Arial" charset="0"/>
              <a:ea typeface="ヒラギノ角ゴ Pro W3" charset="-128"/>
            </a:endParaRPr>
          </a:p>
          <a:p>
            <a:pPr marL="228600" lvl="2" fontAlgn="base">
              <a:spcBef>
                <a:spcPts val="1000"/>
              </a:spcBef>
              <a:spcAft>
                <a:spcPct val="0"/>
              </a:spcAft>
              <a:tabLst>
                <a:tab pos="450850" algn="l"/>
              </a:tabLst>
            </a:pPr>
            <a:r>
              <a:rPr lang="en-GB" dirty="0">
                <a:latin typeface="Arial" charset="0"/>
                <a:ea typeface="ヒラギノ角ゴ Pro W3" charset="-128"/>
              </a:rPr>
              <a:t>MMR vaccines:</a:t>
            </a:r>
          </a:p>
          <a:p>
            <a:pPr marL="742950" lvl="3" indent="-285750" fontAlgn="base">
              <a:spcBef>
                <a:spcPts val="1000"/>
              </a:spcBef>
              <a:spcAft>
                <a:spcPct val="0"/>
              </a:spcAft>
              <a:tabLst>
                <a:tab pos="450850" algn="l"/>
              </a:tabLst>
            </a:pPr>
            <a:r>
              <a:rPr lang="en-GB" sz="2000" dirty="0">
                <a:latin typeface="Arial" charset="0"/>
                <a:ea typeface="ヒラギノ角ゴ Pro W3" charset="-128"/>
              </a:rPr>
              <a:t>do not contain thiomersal or any preservatives</a:t>
            </a:r>
          </a:p>
          <a:p>
            <a:pPr marL="742950" lvl="3" indent="-285750" fontAlgn="base">
              <a:spcBef>
                <a:spcPts val="1000"/>
              </a:spcBef>
              <a:spcAft>
                <a:spcPct val="0"/>
              </a:spcAft>
              <a:tabLst>
                <a:tab pos="450850" algn="l"/>
              </a:tabLst>
            </a:pPr>
            <a:r>
              <a:rPr lang="en-GB" sz="2000" dirty="0">
                <a:latin typeface="Arial" charset="0"/>
                <a:ea typeface="ヒラギノ角ゴ Pro W3" charset="-128"/>
              </a:rPr>
              <a:t>are supplied as a freeze dried vaccine that consists of a powder and solvent and require reconstitution </a:t>
            </a:r>
          </a:p>
          <a:p>
            <a:pPr marL="228600" lvl="2" fontAlgn="base">
              <a:spcBef>
                <a:spcPts val="1000"/>
              </a:spcBef>
              <a:spcAft>
                <a:spcPct val="0"/>
              </a:spcAft>
              <a:tabLst>
                <a:tab pos="450850" algn="l"/>
              </a:tabLst>
            </a:pPr>
            <a:r>
              <a:rPr lang="en-GB" dirty="0">
                <a:latin typeface="Arial" charset="0"/>
                <a:ea typeface="ヒラギノ角ゴ Pro W3" charset="-128"/>
              </a:rPr>
              <a:t>MMR vaccines are centrally procured and can be ordered free of charge via ImmForm (</a:t>
            </a:r>
            <a:r>
              <a:rPr lang="en-GB" dirty="0"/>
              <a:t>ImmForm is a UKHSA website used to provide vaccine ordering facilities for the national immunisation programme </a:t>
            </a:r>
            <a:r>
              <a:rPr lang="en-GB" dirty="0">
                <a:latin typeface="Arial" charset="0"/>
                <a:ea typeface="ヒラギノ角ゴ Pro W3" charset="-128"/>
              </a:rPr>
              <a:t> </a:t>
            </a:r>
            <a:r>
              <a:rPr lang="en-GB" dirty="0">
                <a:hlinkClick r:id="rId3"/>
              </a:rPr>
              <a:t>https://portal.immform.ukhsa.gov.uk/</a:t>
            </a:r>
            <a:r>
              <a:rPr lang="en-GB" dirty="0"/>
              <a:t>)</a:t>
            </a:r>
          </a:p>
          <a:p>
            <a:pPr marL="228600" lvl="2" fontAlgn="base">
              <a:spcBef>
                <a:spcPts val="1000"/>
              </a:spcBef>
              <a:spcAft>
                <a:spcPct val="0"/>
              </a:spcAft>
              <a:tabLst>
                <a:tab pos="450850" algn="l"/>
              </a:tabLst>
            </a:pPr>
            <a:r>
              <a:rPr lang="en-GB" dirty="0">
                <a:latin typeface="Arial" charset="0"/>
                <a:ea typeface="ヒラギノ角ゴ Pro W3" charset="-128"/>
              </a:rPr>
              <a:t>practices who serve communities who prefer porcine gelatine free products should order Priorix preferentially via Immform</a:t>
            </a:r>
          </a:p>
        </p:txBody>
      </p:sp>
      <p:sp>
        <p:nvSpPr>
          <p:cNvPr id="3" name="Footer Placeholder 2">
            <a:extLst>
              <a:ext uri="{FF2B5EF4-FFF2-40B4-BE49-F238E27FC236}">
                <a16:creationId xmlns:a16="http://schemas.microsoft.com/office/drawing/2014/main" id="{CEFFB372-A5B0-1D08-B448-62D289B3C3F0}"/>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9CBEC933-66FE-D8F8-D43F-8FEA3D3B66FD}"/>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Tree>
    <p:extLst>
      <p:ext uri="{BB962C8B-B14F-4D97-AF65-F5344CB8AC3E}">
        <p14:creationId xmlns:p14="http://schemas.microsoft.com/office/powerpoint/2010/main" val="252151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D0081-F63D-1D1D-CDF3-0812BA83D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A2DAFC-1E2D-A236-9A6F-F1DD58AB84CE}"/>
              </a:ext>
            </a:extLst>
          </p:cNvPr>
          <p:cNvSpPr>
            <a:spLocks noGrp="1"/>
          </p:cNvSpPr>
          <p:nvPr>
            <p:ph type="title"/>
          </p:nvPr>
        </p:nvSpPr>
        <p:spPr/>
        <p:txBody>
          <a:bodyPr/>
          <a:lstStyle/>
          <a:p>
            <a:r>
              <a:rPr lang="en-GB" dirty="0"/>
              <a:t>Priorix</a:t>
            </a:r>
          </a:p>
        </p:txBody>
      </p:sp>
      <p:sp>
        <p:nvSpPr>
          <p:cNvPr id="3" name="Content Placeholder 2">
            <a:extLst>
              <a:ext uri="{FF2B5EF4-FFF2-40B4-BE49-F238E27FC236}">
                <a16:creationId xmlns:a16="http://schemas.microsoft.com/office/drawing/2014/main" id="{75BC3468-3A61-0E10-F4DC-870E7B814254}"/>
              </a:ext>
            </a:extLst>
          </p:cNvPr>
          <p:cNvSpPr>
            <a:spLocks noGrp="1"/>
          </p:cNvSpPr>
          <p:nvPr>
            <p:ph idx="1"/>
          </p:nvPr>
        </p:nvSpPr>
        <p:spPr>
          <a:xfrm>
            <a:off x="330205" y="1774825"/>
            <a:ext cx="8404721" cy="4529721"/>
          </a:xfrm>
        </p:spPr>
        <p:txBody>
          <a:bodyPr>
            <a:normAutofit fontScale="92500"/>
          </a:bodyPr>
          <a:lstStyle/>
          <a:p>
            <a:pPr>
              <a:defRPr/>
            </a:pPr>
            <a:r>
              <a:rPr lang="en-GB" dirty="0"/>
              <a:t>Priorix is provided in singles dose packs: 1 x pre-filled syringe containing solvent + 1 vial of powder + 2 unattached needles </a:t>
            </a:r>
          </a:p>
          <a:p>
            <a:pPr>
              <a:defRPr/>
            </a:pPr>
            <a:r>
              <a:rPr lang="en-GB" dirty="0"/>
              <a:t>the solvent is water for injections</a:t>
            </a:r>
          </a:p>
          <a:p>
            <a:pPr>
              <a:defRPr/>
            </a:pPr>
            <a:r>
              <a:rPr lang="en-GB" dirty="0">
                <a:latin typeface="Arial" charset="0"/>
                <a:ea typeface="ヒラギノ角ゴ Pro W3" charset="-128"/>
              </a:rPr>
              <a:t>reconstituted vaccine may vary in colour from clear peach to fuchsia pink </a:t>
            </a:r>
          </a:p>
          <a:p>
            <a:pPr>
              <a:defRPr/>
            </a:pPr>
            <a:r>
              <a:rPr lang="en-GB" dirty="0"/>
              <a:t>one reconstituted dose is 0.5mL</a:t>
            </a:r>
          </a:p>
          <a:p>
            <a:pPr>
              <a:defRPr/>
            </a:pPr>
            <a:r>
              <a:rPr lang="en-GB"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Priorix does not contain porcine gelatine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p>
          <a:p>
            <a:pPr marL="457200" lvl="1" indent="0">
              <a:buNone/>
              <a:defRPr/>
            </a:pPr>
            <a:r>
              <a:rPr lang="en-GB"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MMR vaccine should be offered to individuals who do not wish to receive a vaccine containing porcine gelatine</a:t>
            </a:r>
          </a:p>
          <a:p>
            <a:pPr>
              <a:defRPr/>
            </a:pPr>
            <a:r>
              <a:rPr lang="en-GB" dirty="0">
                <a:latin typeface="Arial" charset="0"/>
                <a:ea typeface="ヒラギノ角ゴ Pro W3" charset="-128"/>
              </a:rPr>
              <a:t>Priorix is licensed for use in those aged 9 months or older. It may be offered, from the age of 6 months, as post-exposure prophylaxis; this is an off-label indication</a:t>
            </a:r>
            <a:endParaRPr lang="en-GB" dirty="0"/>
          </a:p>
          <a:p>
            <a:pPr marL="0" indent="0">
              <a:buNone/>
              <a:defRPr/>
            </a:pPr>
            <a:endParaRPr lang="en-GB" dirty="0"/>
          </a:p>
        </p:txBody>
      </p:sp>
      <p:sp>
        <p:nvSpPr>
          <p:cNvPr id="4" name="Footer Placeholder 3">
            <a:extLst>
              <a:ext uri="{FF2B5EF4-FFF2-40B4-BE49-F238E27FC236}">
                <a16:creationId xmlns:a16="http://schemas.microsoft.com/office/drawing/2014/main" id="{D7BB8A69-6543-DA63-649A-6F8A68EA2FC5}"/>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FBC2C1D5-840E-B0C0-0341-775ED6565D4B}"/>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pic>
        <p:nvPicPr>
          <p:cNvPr id="7" name="Picture 6" descr="Text&#10;&#10;Description automatically generated">
            <a:extLst>
              <a:ext uri="{FF2B5EF4-FFF2-40B4-BE49-F238E27FC236}">
                <a16:creationId xmlns:a16="http://schemas.microsoft.com/office/drawing/2014/main" id="{974D866A-D467-6384-3638-311A43DE66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3308" y="2325369"/>
            <a:ext cx="3422123" cy="1891173"/>
          </a:xfrm>
          <a:prstGeom prst="rect">
            <a:avLst/>
          </a:prstGeom>
        </p:spPr>
      </p:pic>
    </p:spTree>
    <p:extLst>
      <p:ext uri="{BB962C8B-B14F-4D97-AF65-F5344CB8AC3E}">
        <p14:creationId xmlns:p14="http://schemas.microsoft.com/office/powerpoint/2010/main" val="20750537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8C9ED-5550-5038-2EE8-BB324CDD2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A2448-AC70-5258-3DAF-C2DEF3638B8F}"/>
              </a:ext>
            </a:extLst>
          </p:cNvPr>
          <p:cNvSpPr>
            <a:spLocks noGrp="1"/>
          </p:cNvSpPr>
          <p:nvPr>
            <p:ph type="title"/>
          </p:nvPr>
        </p:nvSpPr>
        <p:spPr/>
        <p:txBody>
          <a:bodyPr/>
          <a:lstStyle/>
          <a:p>
            <a:r>
              <a:rPr lang="en-GB" dirty="0"/>
              <a:t>MMRvaxPro</a:t>
            </a:r>
          </a:p>
        </p:txBody>
      </p:sp>
      <p:sp>
        <p:nvSpPr>
          <p:cNvPr id="3" name="Content Placeholder 2">
            <a:extLst>
              <a:ext uri="{FF2B5EF4-FFF2-40B4-BE49-F238E27FC236}">
                <a16:creationId xmlns:a16="http://schemas.microsoft.com/office/drawing/2014/main" id="{CDA26AE5-8C9E-60C8-04F7-CBEB0A181679}"/>
              </a:ext>
            </a:extLst>
          </p:cNvPr>
          <p:cNvSpPr>
            <a:spLocks noGrp="1"/>
          </p:cNvSpPr>
          <p:nvPr>
            <p:ph idx="1"/>
          </p:nvPr>
        </p:nvSpPr>
        <p:spPr>
          <a:xfrm>
            <a:off x="330207" y="1579477"/>
            <a:ext cx="7634698" cy="4854880"/>
          </a:xfrm>
        </p:spPr>
        <p:txBody>
          <a:bodyPr>
            <a:normAutofit fontScale="92500"/>
          </a:bodyPr>
          <a:lstStyle/>
          <a:p>
            <a:pPr>
              <a:defRPr/>
            </a:pPr>
            <a:r>
              <a:rPr lang="en-GB" dirty="0"/>
              <a:t>MMRvaxPro is provided in single dose packs: 1 x pre-filled syringe containing solvent + 1 vial of powder + 2 unattached needles </a:t>
            </a:r>
          </a:p>
          <a:p>
            <a:pPr>
              <a:defRPr/>
            </a:pPr>
            <a:r>
              <a:rPr lang="en-GB" dirty="0"/>
              <a:t>one reconstituted dose is 0.5mL</a:t>
            </a:r>
          </a:p>
          <a:p>
            <a:pPr>
              <a:defRPr/>
            </a:pPr>
            <a:r>
              <a:rPr lang="en-GB" dirty="0"/>
              <a:t>the solvent is water for injections</a:t>
            </a:r>
          </a:p>
          <a:p>
            <a:pPr>
              <a:defRPr/>
            </a:pPr>
            <a:r>
              <a:rPr lang="en-GB" dirty="0">
                <a:latin typeface="Arial" charset="0"/>
                <a:ea typeface="ヒラギノ角ゴ Pro W3" charset="-128"/>
              </a:rPr>
              <a:t>reconstituted vaccine is clear yellow</a:t>
            </a:r>
            <a:r>
              <a:rPr lang="en-GB" dirty="0"/>
              <a:t>		</a:t>
            </a:r>
          </a:p>
          <a:p>
            <a:pPr>
              <a:defRPr/>
            </a:pPr>
            <a:r>
              <a:rPr lang="en-GB" dirty="0"/>
              <a:t>MMRvaxPro </a:t>
            </a:r>
            <a:r>
              <a:rPr lang="en-GB"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contains porcine gelatine </a:t>
            </a:r>
          </a:p>
          <a:p>
            <a:pPr marL="457200" lvl="1" indent="0">
              <a:buNone/>
              <a:defRPr/>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Priorix should be offered to individuals who do not wish to receive a vaccine containing porcine gelatine</a:t>
            </a:r>
          </a:p>
          <a:p>
            <a:pPr>
              <a:defRPr/>
            </a:pPr>
            <a:r>
              <a:rPr lang="en-GB" dirty="0"/>
              <a:t>MMRvaxPro i</a:t>
            </a:r>
            <a:r>
              <a:rPr lang="en-GB" dirty="0">
                <a:latin typeface="Arial" charset="0"/>
                <a:ea typeface="ヒラギノ角ゴ Pro W3" charset="-128"/>
              </a:rPr>
              <a:t>s licensed for use in those aged 12 months or older. It may be offered, from the age of 6 months, as post-exposure prophylaxis; this is an off-label indication</a:t>
            </a:r>
            <a:endParaRPr lang="en-GB" dirty="0">
              <a:ea typeface="Times New Roman" panose="02020603050405020304" pitchFamily="18" charset="0"/>
              <a:cs typeface="Times New Roman" panose="02020603050405020304" pitchFamily="18" charset="0"/>
            </a:endParaRPr>
          </a:p>
          <a:p>
            <a:pPr marL="0" indent="0">
              <a:buNone/>
              <a:defRPr/>
            </a:pPr>
            <a:endParaRPr lang="en-GB" sz="8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5C30278-8149-3C81-FA3E-52B094355C49}"/>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7160E647-5F3C-917D-A164-0CA13B347A9C}"/>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pic>
        <p:nvPicPr>
          <p:cNvPr id="6" name="Picture 5" descr="Graphical user interface&#10;&#10;Description automatically generated">
            <a:extLst>
              <a:ext uri="{FF2B5EF4-FFF2-40B4-BE49-F238E27FC236}">
                <a16:creationId xmlns:a16="http://schemas.microsoft.com/office/drawing/2014/main" id="{F2858DC9-6296-0DDD-B575-D299AA5D6E4B}"/>
              </a:ext>
            </a:extLst>
          </p:cNvPr>
          <p:cNvPicPr>
            <a:picLocks noChangeAspect="1"/>
          </p:cNvPicPr>
          <p:nvPr/>
        </p:nvPicPr>
        <p:blipFill rotWithShape="1">
          <a:blip r:embed="rId3">
            <a:extLst>
              <a:ext uri="{28A0092B-C50C-407E-A947-70E740481C1C}">
                <a14:useLocalDpi xmlns:a14="http://schemas.microsoft.com/office/drawing/2010/main" val="0"/>
              </a:ext>
            </a:extLst>
          </a:blip>
          <a:srcRect l="7934" t="12883" r="7553" b="1571"/>
          <a:stretch/>
        </p:blipFill>
        <p:spPr>
          <a:xfrm>
            <a:off x="8158289" y="2249684"/>
            <a:ext cx="3832689" cy="1545752"/>
          </a:xfrm>
          <a:prstGeom prst="rect">
            <a:avLst/>
          </a:prstGeom>
        </p:spPr>
      </p:pic>
    </p:spTree>
    <p:extLst>
      <p:ext uri="{BB962C8B-B14F-4D97-AF65-F5344CB8AC3E}">
        <p14:creationId xmlns:p14="http://schemas.microsoft.com/office/powerpoint/2010/main" val="5768139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66E0C-B75F-BBBF-3664-78A53960E794}"/>
              </a:ext>
            </a:extLst>
          </p:cNvPr>
          <p:cNvSpPr>
            <a:spLocks noGrp="1"/>
          </p:cNvSpPr>
          <p:nvPr>
            <p:ph type="title"/>
          </p:nvPr>
        </p:nvSpPr>
        <p:spPr/>
        <p:txBody>
          <a:bodyPr/>
          <a:lstStyle/>
          <a:p>
            <a:r>
              <a:rPr lang="en-GB" dirty="0"/>
              <a:t>MMRV vaccines</a:t>
            </a:r>
          </a:p>
        </p:txBody>
      </p:sp>
      <p:sp>
        <p:nvSpPr>
          <p:cNvPr id="3" name="Content Placeholder 2">
            <a:extLst>
              <a:ext uri="{FF2B5EF4-FFF2-40B4-BE49-F238E27FC236}">
                <a16:creationId xmlns:a16="http://schemas.microsoft.com/office/drawing/2014/main" id="{5CA77210-89C8-D178-57EF-DABD4B1C128A}"/>
              </a:ext>
            </a:extLst>
          </p:cNvPr>
          <p:cNvSpPr>
            <a:spLocks noGrp="1"/>
          </p:cNvSpPr>
          <p:nvPr>
            <p:ph idx="1"/>
          </p:nvPr>
        </p:nvSpPr>
        <p:spPr>
          <a:xfrm>
            <a:off x="330205" y="1774825"/>
            <a:ext cx="10947395" cy="4541753"/>
          </a:xfrm>
        </p:spPr>
        <p:txBody>
          <a:bodyPr>
            <a:normAutofit/>
          </a:bodyPr>
          <a:lstStyle/>
          <a:p>
            <a:r>
              <a:rPr lang="en-GB" sz="1800" dirty="0"/>
              <a:t>two MMRV vaccines are available for the routine immunisation programme: </a:t>
            </a:r>
            <a:r>
              <a:rPr lang="en-GB" sz="1800" dirty="0">
                <a:hlinkClick r:id="rId2"/>
              </a:rPr>
              <a:t>ProQuad (MSD) </a:t>
            </a:r>
            <a:r>
              <a:rPr lang="en-GB" sz="1800" dirty="0"/>
              <a:t>and </a:t>
            </a:r>
            <a:r>
              <a:rPr lang="en-GB" sz="1800" dirty="0">
                <a:hlinkClick r:id="rId3"/>
              </a:rPr>
              <a:t>Priorix-Tetra (GSK)</a:t>
            </a:r>
            <a:endParaRPr lang="en-GB" sz="1800" dirty="0">
              <a:highlight>
                <a:srgbClr val="FFFF00"/>
              </a:highlight>
            </a:endParaRPr>
          </a:p>
          <a:p>
            <a:r>
              <a:rPr lang="en-GB" sz="1800" dirty="0">
                <a:effectLst/>
                <a:latin typeface="Arial" panose="020B0604020202020204" pitchFamily="34" charset="0"/>
                <a:ea typeface="Arial" panose="020B0604020202020204" pitchFamily="34" charset="0"/>
                <a:cs typeface="Times New Roman" panose="02020603050405020304" pitchFamily="18" charset="0"/>
              </a:rPr>
              <a:t>ProQuad and Priorix-Tetra are live attenuated vaccines which contain weakened forms of the viruses that cause measles, mumps, rubella, and varicella </a:t>
            </a:r>
            <a:endParaRPr lang="en-GB" sz="1800" dirty="0">
              <a:ea typeface="Arial" panose="020B0604020202020204" pitchFamily="34" charset="0"/>
              <a:cs typeface="Times New Roman" panose="02020603050405020304" pitchFamily="18" charset="0"/>
            </a:endParaRPr>
          </a:p>
          <a:p>
            <a:r>
              <a:rPr lang="en-GB" sz="1800" dirty="0">
                <a:ea typeface="Arial" panose="020B0604020202020204" pitchFamily="34" charset="0"/>
                <a:cs typeface="Times New Roman" panose="02020603050405020304" pitchFamily="18" charset="0"/>
              </a:rPr>
              <a:t>a</a:t>
            </a:r>
            <a:r>
              <a:rPr lang="en-GB" sz="1800" dirty="0">
                <a:effectLst/>
                <a:latin typeface="Arial" panose="020B0604020202020204" pitchFamily="34" charset="0"/>
                <a:ea typeface="Arial" panose="020B0604020202020204" pitchFamily="34" charset="0"/>
                <a:cs typeface="Times New Roman" panose="02020603050405020304" pitchFamily="18" charset="0"/>
              </a:rPr>
              <a:t>s the vaccine virus is ‘weakened’ it does not cause the disease itself, but it does cause the immune system to respond in the same way it does to natural infection, thereby promoting a full, long-lasting antibody response</a:t>
            </a:r>
          </a:p>
          <a:p>
            <a:r>
              <a:rPr lang="en-GB" sz="1800" dirty="0">
                <a:ea typeface="Times New Roman" panose="02020603050405020304" pitchFamily="18" charset="0"/>
                <a:cs typeface="Times New Roman" panose="02020603050405020304" pitchFamily="18" charset="0"/>
              </a:rPr>
              <a:t>b</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oth vaccines have been licensed for a number of years and are used in several other countries including Australia, Canada</a:t>
            </a:r>
            <a:r>
              <a:rPr lang="en-GB" sz="1800" dirty="0">
                <a:ea typeface="Times New Roman" panose="02020603050405020304" pitchFamily="18" charset="0"/>
                <a:cs typeface="Times New Roman" panose="02020603050405020304" pitchFamily="18" charset="0"/>
              </a:rPr>
              <a:t> and</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Germany </a:t>
            </a:r>
            <a:endParaRPr lang="en-GB" sz="1800" dirty="0">
              <a:ea typeface="Times New Roman" panose="02020603050405020304" pitchFamily="18" charset="0"/>
              <a:cs typeface="Times New Roman" panose="02020603050405020304" pitchFamily="18" charset="0"/>
            </a:endParaRPr>
          </a:p>
          <a:p>
            <a:r>
              <a:rPr lang="en-GB" sz="1800" dirty="0">
                <a:ea typeface="Calibri" panose="020F0502020204030204" pitchFamily="34" charset="0"/>
              </a:rPr>
              <a:t>t</a:t>
            </a:r>
            <a:r>
              <a:rPr lang="en-GB" sz="1800" dirty="0">
                <a:effectLst/>
                <a:latin typeface="Arial" panose="020B0604020202020204" pitchFamily="34" charset="0"/>
                <a:ea typeface="Calibri" panose="020F0502020204030204" pitchFamily="34" charset="0"/>
              </a:rPr>
              <a:t>he vaccines are considered clinically equivalent and interchangeable</a:t>
            </a:r>
          </a:p>
          <a:p>
            <a:r>
              <a:rPr lang="en-GB" sz="1800" dirty="0">
                <a:ea typeface="Calibri" panose="020F0502020204030204" pitchFamily="34" charset="0"/>
              </a:rPr>
              <a:t>t</a:t>
            </a:r>
            <a:r>
              <a:rPr lang="en-GB" sz="1800" dirty="0">
                <a:effectLst/>
                <a:latin typeface="Arial" panose="020B0604020202020204" pitchFamily="34" charset="0"/>
                <a:ea typeface="Calibri" panose="020F0502020204030204" pitchFamily="34" charset="0"/>
              </a:rPr>
              <a:t>he MMRV vaccine offers the same level of protection against measles, mumps and rubella as the MMR vaccine but also protects against varicella</a:t>
            </a:r>
          </a:p>
          <a:p>
            <a:r>
              <a:rPr lang="en-GB" sz="1800" dirty="0">
                <a:ea typeface="Times New Roman" panose="02020603050405020304" pitchFamily="18" charset="0"/>
                <a:cs typeface="Times New Roman" panose="02020603050405020304" pitchFamily="18" charset="0"/>
              </a:rPr>
              <a:t>a</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‘varicella-only’ vaccine is not being offered in the NHS routine or selective catch-up programmes</a:t>
            </a:r>
          </a:p>
          <a:p>
            <a:endParaRPr lang="en-GB" dirty="0">
              <a:highlight>
                <a:srgbClr val="FFFF00"/>
              </a:highlight>
            </a:endParaRPr>
          </a:p>
        </p:txBody>
      </p:sp>
      <p:sp>
        <p:nvSpPr>
          <p:cNvPr id="4" name="Footer Placeholder 3">
            <a:extLst>
              <a:ext uri="{FF2B5EF4-FFF2-40B4-BE49-F238E27FC236}">
                <a16:creationId xmlns:a16="http://schemas.microsoft.com/office/drawing/2014/main" id="{386654DE-DD7E-6B57-E869-1AEA962A9CCE}"/>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C37E6D7C-18FE-3996-1D92-396CA2E370F4}"/>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Tree>
    <p:extLst>
      <p:ext uri="{BB962C8B-B14F-4D97-AF65-F5344CB8AC3E}">
        <p14:creationId xmlns:p14="http://schemas.microsoft.com/office/powerpoint/2010/main" val="4168499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97E1-425B-4826-85FB-494D3C13DC2B}"/>
              </a:ext>
            </a:extLst>
          </p:cNvPr>
          <p:cNvSpPr>
            <a:spLocks noGrp="1"/>
          </p:cNvSpPr>
          <p:nvPr>
            <p:ph type="title"/>
          </p:nvPr>
        </p:nvSpPr>
        <p:spPr/>
        <p:txBody>
          <a:bodyPr/>
          <a:lstStyle/>
          <a:p>
            <a:r>
              <a:rPr lang="en-GB" dirty="0"/>
              <a:t>Priorix-Tetra</a:t>
            </a:r>
          </a:p>
        </p:txBody>
      </p:sp>
      <p:sp>
        <p:nvSpPr>
          <p:cNvPr id="3" name="Content Placeholder 2">
            <a:extLst>
              <a:ext uri="{FF2B5EF4-FFF2-40B4-BE49-F238E27FC236}">
                <a16:creationId xmlns:a16="http://schemas.microsoft.com/office/drawing/2014/main" id="{ABED4D1A-09CC-49D5-94F3-8019F5DC9D24}"/>
              </a:ext>
            </a:extLst>
          </p:cNvPr>
          <p:cNvSpPr>
            <a:spLocks noGrp="1"/>
          </p:cNvSpPr>
          <p:nvPr>
            <p:ph idx="1"/>
          </p:nvPr>
        </p:nvSpPr>
        <p:spPr>
          <a:xfrm>
            <a:off x="330205" y="1774826"/>
            <a:ext cx="8911425" cy="4351338"/>
          </a:xfrm>
        </p:spPr>
        <p:txBody>
          <a:bodyPr>
            <a:normAutofit/>
          </a:bodyPr>
          <a:lstStyle/>
          <a:p>
            <a:pPr>
              <a:defRPr/>
            </a:pPr>
            <a:r>
              <a:rPr lang="en-GB" sz="2200" dirty="0"/>
              <a:t>Priorix-Tetra is provided in 10 dose packs: 10 x single dose powder in a vial and 10 x single dose diluent (solvent) in a pre-filled syringe </a:t>
            </a:r>
          </a:p>
          <a:p>
            <a:pPr>
              <a:defRPr/>
            </a:pPr>
            <a:r>
              <a:rPr lang="en-GB" sz="2200" dirty="0"/>
              <a:t>the solvent is water for injections</a:t>
            </a:r>
          </a:p>
          <a:p>
            <a:pPr>
              <a:defRPr/>
            </a:pPr>
            <a:r>
              <a:rPr lang="en-GB" sz="2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Priorix-Tetra does not contain porcine gelatine </a:t>
            </a:r>
          </a:p>
          <a:p>
            <a:pPr>
              <a:defRPr/>
            </a:pPr>
            <a:r>
              <a:rPr lang="en-GB" sz="2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MMRV vaccine should be offered to children whose parents/carers do not wish them to receive a vaccine containing porcine gelatine</a:t>
            </a:r>
          </a:p>
          <a:p>
            <a:pPr>
              <a:defRPr/>
            </a:pPr>
            <a:r>
              <a:rPr lang="en-GB" sz="2200" dirty="0">
                <a:latin typeface="Arial" charset="0"/>
                <a:ea typeface="ヒラギノ角ゴ Pro W3" charset="-128"/>
              </a:rPr>
              <a:t>Priorix-Tetra is licensed for use in those aged 11 months or older. It may be offered, from the age of 9 months, as post-exposure prophylaxis; this is an off-label indication</a:t>
            </a:r>
            <a:endParaRPr lang="en-GB" sz="22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defRPr/>
            </a:pPr>
            <a:endParaRPr lang="en-GB" dirty="0"/>
          </a:p>
          <a:p>
            <a:pPr marL="0" indent="0">
              <a:buNone/>
              <a:defRPr/>
            </a:pPr>
            <a:endParaRPr lang="en-GB" dirty="0"/>
          </a:p>
        </p:txBody>
      </p:sp>
      <p:sp>
        <p:nvSpPr>
          <p:cNvPr id="4" name="Footer Placeholder 3">
            <a:extLst>
              <a:ext uri="{FF2B5EF4-FFF2-40B4-BE49-F238E27FC236}">
                <a16:creationId xmlns:a16="http://schemas.microsoft.com/office/drawing/2014/main" id="{3B8DC393-2D45-FAE7-CEAC-C4E7560852F4}"/>
              </a:ext>
            </a:extLst>
          </p:cNvPr>
          <p:cNvSpPr>
            <a:spLocks noGrp="1"/>
          </p:cNvSpPr>
          <p:nvPr>
            <p:ph type="ftr" sz="quarter" idx="10"/>
          </p:nvPr>
        </p:nvSpPr>
        <p:spPr/>
        <p:txBody>
          <a:bodyPr/>
          <a:lstStyle/>
          <a:p>
            <a:r>
              <a:rPr lang="en-GB" dirty="0"/>
              <a:t>Vaccination against measles, mumps, rubella and varicella </a:t>
            </a:r>
            <a:endParaRPr lang="en-GB" sz="1400" dirty="0"/>
          </a:p>
        </p:txBody>
      </p:sp>
      <p:pic>
        <p:nvPicPr>
          <p:cNvPr id="6" name="Content Placeholder 6">
            <a:extLst>
              <a:ext uri="{FF2B5EF4-FFF2-40B4-BE49-F238E27FC236}">
                <a16:creationId xmlns:a16="http://schemas.microsoft.com/office/drawing/2014/main" id="{8ED615D9-2CEA-D75B-815D-A05E0742B747}"/>
              </a:ext>
            </a:extLst>
          </p:cNvPr>
          <p:cNvPicPr>
            <a:picLocks noChangeAspect="1"/>
          </p:cNvPicPr>
          <p:nvPr/>
        </p:nvPicPr>
        <p:blipFill>
          <a:blip r:embed="rId3"/>
          <a:stretch>
            <a:fillRect/>
          </a:stretch>
        </p:blipFill>
        <p:spPr>
          <a:xfrm>
            <a:off x="9241630" y="2373334"/>
            <a:ext cx="2804019" cy="2111332"/>
          </a:xfrm>
          <a:prstGeom prst="rect">
            <a:avLst/>
          </a:prstGeom>
        </p:spPr>
      </p:pic>
      <p:sp>
        <p:nvSpPr>
          <p:cNvPr id="5" name="Slide Number Placeholder 4">
            <a:extLst>
              <a:ext uri="{FF2B5EF4-FFF2-40B4-BE49-F238E27FC236}">
                <a16:creationId xmlns:a16="http://schemas.microsoft.com/office/drawing/2014/main" id="{0367305C-0702-1993-4A94-DA67EC5311CB}"/>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Tree>
    <p:extLst>
      <p:ext uri="{BB962C8B-B14F-4D97-AF65-F5344CB8AC3E}">
        <p14:creationId xmlns:p14="http://schemas.microsoft.com/office/powerpoint/2010/main" val="1397563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79370" y="474584"/>
            <a:ext cx="7775575" cy="720725"/>
          </a:xfrm>
        </p:spPr>
        <p:txBody>
          <a:bodyPr>
            <a:normAutofit/>
          </a:bodyPr>
          <a:lstStyle/>
          <a:p>
            <a:pPr>
              <a:defRPr/>
            </a:pPr>
            <a:r>
              <a:rPr lang="en-GB" sz="3600" dirty="0"/>
              <a:t>Learning outcomes</a:t>
            </a:r>
          </a:p>
        </p:txBody>
      </p:sp>
      <p:sp>
        <p:nvSpPr>
          <p:cNvPr id="18435" name="Content Placeholder 2"/>
          <p:cNvSpPr>
            <a:spLocks noGrp="1"/>
          </p:cNvSpPr>
          <p:nvPr>
            <p:ph idx="1"/>
          </p:nvPr>
        </p:nvSpPr>
        <p:spPr>
          <a:xfrm>
            <a:off x="428795" y="1461445"/>
            <a:ext cx="10237505" cy="4711268"/>
          </a:xfrm>
        </p:spPr>
        <p:txBody>
          <a:bodyPr>
            <a:normAutofit lnSpcReduction="10000"/>
          </a:bodyPr>
          <a:lstStyle/>
          <a:p>
            <a:pPr marL="0" indent="0">
              <a:buNone/>
            </a:pPr>
            <a:r>
              <a:rPr lang="en-GB" dirty="0">
                <a:solidFill>
                  <a:srgbClr val="000000"/>
                </a:solidFill>
                <a:latin typeface="Arial" charset="0"/>
                <a:ea typeface="ヒラギノ角ゴ Pro W3" charset="-128"/>
                <a:cs typeface="ヒラギノ角ゴ Pro W3" charset="-128"/>
              </a:rPr>
              <a:t>on completion of this resource, users should be able to:</a:t>
            </a:r>
          </a:p>
          <a:p>
            <a:pPr marL="266700" indent="-266700"/>
            <a:r>
              <a:rPr lang="en-GB" dirty="0">
                <a:latin typeface="Arial" charset="0"/>
                <a:ea typeface="ヒラギノ角ゴ Pro W3" charset="-128"/>
                <a:cs typeface="ヒラギノ角ゴ Pro W3" charset="-128"/>
              </a:rPr>
              <a:t>describe the cause, transmission, clinical presentation, course and possible complications of measles, mumps, rubella and varicella infections</a:t>
            </a:r>
          </a:p>
          <a:p>
            <a:pPr marL="266700" indent="-266700"/>
            <a:r>
              <a:rPr lang="en-GB" dirty="0">
                <a:latin typeface="Arial" charset="0"/>
                <a:ea typeface="ヒラギノ角ゴ Pro W3" charset="-128"/>
                <a:cs typeface="ヒラギノ角ゴ Pro W3" charset="-128"/>
              </a:rPr>
              <a:t>understand the impact of reduced vaccination uptake</a:t>
            </a:r>
          </a:p>
          <a:p>
            <a:pPr marL="266700" indent="-266700"/>
            <a:r>
              <a:rPr lang="en-GB" dirty="0">
                <a:latin typeface="Arial" charset="0"/>
                <a:ea typeface="ヒラギノ角ゴ Pro W3" charset="-128"/>
                <a:cs typeface="ヒラギノ角ゴ Pro W3" charset="-128"/>
              </a:rPr>
              <a:t>describe the available MMR-containing vaccines, their possible side effects and the precautions and contraindications to their administration</a:t>
            </a:r>
          </a:p>
          <a:p>
            <a:pPr marL="266700" indent="-266700"/>
            <a:r>
              <a:rPr lang="en-GB" dirty="0">
                <a:latin typeface="Arial" charset="0"/>
                <a:ea typeface="ヒラギノ角ゴ Pro W3" charset="-128"/>
                <a:cs typeface="ヒラギノ角ゴ Pro W3" charset="-128"/>
              </a:rPr>
              <a:t>explain the dose, schedule and eligibility for MMRV and MMR vaccines</a:t>
            </a:r>
          </a:p>
          <a:p>
            <a:pPr marL="266700" indent="-266700"/>
            <a:r>
              <a:rPr lang="en-GB" dirty="0">
                <a:latin typeface="Arial" charset="0"/>
                <a:ea typeface="ヒラギノ角ゴ Pro W3" charset="-128"/>
                <a:cs typeface="ヒラギノ角ゴ Pro W3" charset="-128"/>
              </a:rPr>
              <a:t>understand the importance of promoting, and providing evidence-based information about MMR/MMRV vaccination to the public, and be confident about doing so</a:t>
            </a:r>
          </a:p>
          <a:p>
            <a:pPr marL="266700" indent="-266700"/>
            <a:r>
              <a:rPr lang="en-GB" dirty="0">
                <a:latin typeface="Arial" charset="0"/>
                <a:ea typeface="ヒラギノ角ゴ Pro W3" charset="-128"/>
                <a:cs typeface="ヒラギノ角ゴ Pro W3" charset="-128"/>
              </a:rPr>
              <a:t>identify additional professional resources and sources of public-facing information</a:t>
            </a:r>
          </a:p>
        </p:txBody>
      </p:sp>
      <p:sp>
        <p:nvSpPr>
          <p:cNvPr id="2" name="Footer Placeholder 1">
            <a:extLst>
              <a:ext uri="{FF2B5EF4-FFF2-40B4-BE49-F238E27FC236}">
                <a16:creationId xmlns:a16="http://schemas.microsoft.com/office/drawing/2014/main" id="{620E5165-54A6-325A-B0A3-19EBC5F3A827}"/>
              </a:ext>
            </a:extLst>
          </p:cNvPr>
          <p:cNvSpPr>
            <a:spLocks noGrp="1"/>
          </p:cNvSpPr>
          <p:nvPr>
            <p:ph type="ftr" sz="quarter" idx="10"/>
          </p:nvPr>
        </p:nvSpPr>
        <p:spPr/>
        <p:txBody>
          <a:bodyPr/>
          <a:lstStyle/>
          <a:p>
            <a:r>
              <a:rPr lang="en-GB" sz="1400" dirty="0"/>
              <a:t>Vaccination against measles, mumps, rubella and varicella </a:t>
            </a:r>
          </a:p>
        </p:txBody>
      </p:sp>
      <p:sp>
        <p:nvSpPr>
          <p:cNvPr id="3" name="Slide Number Placeholder 2">
            <a:extLst>
              <a:ext uri="{FF2B5EF4-FFF2-40B4-BE49-F238E27FC236}">
                <a16:creationId xmlns:a16="http://schemas.microsoft.com/office/drawing/2014/main" id="{45EBD9DE-6D66-741A-9502-CBA9C29CEE62}"/>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35649085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D4C81-6095-E09B-17ED-7F40BF821180}"/>
              </a:ext>
            </a:extLst>
          </p:cNvPr>
          <p:cNvSpPr>
            <a:spLocks noGrp="1"/>
          </p:cNvSpPr>
          <p:nvPr>
            <p:ph type="title"/>
          </p:nvPr>
        </p:nvSpPr>
        <p:spPr/>
        <p:txBody>
          <a:bodyPr/>
          <a:lstStyle/>
          <a:p>
            <a:r>
              <a:rPr lang="en-GB" dirty="0"/>
              <a:t>Preparation and administration of Priorix-Tetra</a:t>
            </a:r>
          </a:p>
        </p:txBody>
      </p:sp>
      <p:sp>
        <p:nvSpPr>
          <p:cNvPr id="3" name="Content Placeholder 2">
            <a:extLst>
              <a:ext uri="{FF2B5EF4-FFF2-40B4-BE49-F238E27FC236}">
                <a16:creationId xmlns:a16="http://schemas.microsoft.com/office/drawing/2014/main" id="{B61A2483-0ED8-3CBD-A040-ACA8C88E94C8}"/>
              </a:ext>
            </a:extLst>
          </p:cNvPr>
          <p:cNvSpPr>
            <a:spLocks noGrp="1"/>
          </p:cNvSpPr>
          <p:nvPr>
            <p:ph idx="1"/>
          </p:nvPr>
        </p:nvSpPr>
        <p:spPr/>
        <p:txBody>
          <a:bodyPr>
            <a:normAutofit fontScale="92500" lnSpcReduction="10000"/>
          </a:bodyPr>
          <a:lstStyle/>
          <a:p>
            <a:pPr>
              <a:defRPr/>
            </a:pPr>
            <a:r>
              <a:rPr lang="en-GB" dirty="0"/>
              <a:t>Priorix-Tetra is presented as a powder in a vial with a solvent for solution in a pre-filled syringe</a:t>
            </a:r>
          </a:p>
          <a:p>
            <a:pPr>
              <a:defRPr/>
            </a:pPr>
            <a:r>
              <a:rPr lang="en-GB" dirty="0"/>
              <a:t>before reconstitution, the powder is a whitish to slightly pink coloured cake, a portion of which may be yellowish </a:t>
            </a:r>
          </a:p>
          <a:p>
            <a:pPr>
              <a:defRPr/>
            </a:pPr>
            <a:r>
              <a:rPr lang="en-GB" dirty="0"/>
              <a:t>the solvent is a clear colourless liquid</a:t>
            </a:r>
          </a:p>
          <a:p>
            <a:pPr>
              <a:defRPr/>
            </a:pPr>
            <a:r>
              <a:rPr lang="en-GB" dirty="0"/>
              <a:t>the vaccine is reconstituted by adding the entire contents of the pre-filled syringe of solvent to the vial containing the powder</a:t>
            </a:r>
          </a:p>
          <a:p>
            <a:pPr>
              <a:defRPr/>
            </a:pPr>
            <a:r>
              <a:rPr lang="en-GB" dirty="0"/>
              <a:t>the reconstituted vaccine should be visually inspected; its colour may vary from clear peach to fuchsia pink due to minor variations of its pH </a:t>
            </a:r>
          </a:p>
          <a:p>
            <a:pPr>
              <a:defRPr/>
            </a:pPr>
            <a:r>
              <a:rPr lang="en-GB" dirty="0"/>
              <a:t>it may contain translucent product-related particulates which is normal for this vaccine but if the vaccine presents with other colouration or contains other particulate matter do not administer </a:t>
            </a:r>
          </a:p>
          <a:p>
            <a:pPr>
              <a:defRPr/>
            </a:pPr>
            <a:r>
              <a:rPr lang="en-GB" dirty="0"/>
              <a:t>one reconstituted dose is 0.5mL</a:t>
            </a:r>
          </a:p>
        </p:txBody>
      </p:sp>
      <p:sp>
        <p:nvSpPr>
          <p:cNvPr id="4" name="Footer Placeholder 3">
            <a:extLst>
              <a:ext uri="{FF2B5EF4-FFF2-40B4-BE49-F238E27FC236}">
                <a16:creationId xmlns:a16="http://schemas.microsoft.com/office/drawing/2014/main" id="{4E96B9A8-9C16-8CB1-039F-1B51C69A8221}"/>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E8BB9780-3D5D-BDCE-4EC4-BBB53C68D1B3}"/>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Tree>
    <p:extLst>
      <p:ext uri="{BB962C8B-B14F-4D97-AF65-F5344CB8AC3E}">
        <p14:creationId xmlns:p14="http://schemas.microsoft.com/office/powerpoint/2010/main" val="35540271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97E1-425B-4826-85FB-494D3C13DC2B}"/>
              </a:ext>
            </a:extLst>
          </p:cNvPr>
          <p:cNvSpPr>
            <a:spLocks noGrp="1"/>
          </p:cNvSpPr>
          <p:nvPr>
            <p:ph type="title"/>
          </p:nvPr>
        </p:nvSpPr>
        <p:spPr/>
        <p:txBody>
          <a:bodyPr/>
          <a:lstStyle/>
          <a:p>
            <a:r>
              <a:rPr lang="en-GB" dirty="0"/>
              <a:t>ProQuad</a:t>
            </a:r>
          </a:p>
        </p:txBody>
      </p:sp>
      <p:sp>
        <p:nvSpPr>
          <p:cNvPr id="3" name="Content Placeholder 2">
            <a:extLst>
              <a:ext uri="{FF2B5EF4-FFF2-40B4-BE49-F238E27FC236}">
                <a16:creationId xmlns:a16="http://schemas.microsoft.com/office/drawing/2014/main" id="{ABED4D1A-09CC-49D5-94F3-8019F5DC9D24}"/>
              </a:ext>
            </a:extLst>
          </p:cNvPr>
          <p:cNvSpPr>
            <a:spLocks noGrp="1"/>
          </p:cNvSpPr>
          <p:nvPr>
            <p:ph idx="1"/>
          </p:nvPr>
        </p:nvSpPr>
        <p:spPr>
          <a:xfrm>
            <a:off x="330207" y="1579477"/>
            <a:ext cx="8006318" cy="4854880"/>
          </a:xfrm>
        </p:spPr>
        <p:txBody>
          <a:bodyPr>
            <a:normAutofit/>
          </a:bodyPr>
          <a:lstStyle/>
          <a:p>
            <a:pPr>
              <a:defRPr/>
            </a:pPr>
            <a:r>
              <a:rPr lang="en-GB" sz="2200" dirty="0"/>
              <a:t>ProQuad is provided in single dose packs: 1 x pre-filled syringe containing solvent + 1 vial of powder + 2 unattached needles </a:t>
            </a:r>
          </a:p>
          <a:p>
            <a:pPr>
              <a:defRPr/>
            </a:pPr>
            <a:r>
              <a:rPr lang="en-GB" sz="2200" dirty="0"/>
              <a:t>one reconstituted dose is 0.5mL</a:t>
            </a:r>
          </a:p>
          <a:p>
            <a:pPr>
              <a:defRPr/>
            </a:pPr>
            <a:r>
              <a:rPr lang="en-GB" sz="2200" dirty="0"/>
              <a:t>the solvent is water for injections			</a:t>
            </a:r>
          </a:p>
          <a:p>
            <a:pPr>
              <a:defRPr/>
            </a:pPr>
            <a:r>
              <a:rPr lang="en-GB" sz="2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ProQuad contains porcine gelatine </a:t>
            </a:r>
          </a:p>
          <a:p>
            <a:pPr marL="457200" lvl="1" indent="0">
              <a:buNone/>
              <a:defRPr/>
            </a:pPr>
            <a:r>
              <a:rPr lang="en-GB"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Priorix-Tetra should be offered to children whose parents/carers do not wish them to receive a vaccine containing porcine gelatine</a:t>
            </a:r>
          </a:p>
          <a:p>
            <a:pPr>
              <a:defRPr/>
            </a:pPr>
            <a:r>
              <a:rPr lang="en-GB" sz="2200" dirty="0">
                <a:latin typeface="Arial" charset="0"/>
                <a:ea typeface="ヒラギノ角ゴ Pro W3" charset="-128"/>
              </a:rPr>
              <a:t>ProQuad is licensed for use in those aged 12 months or older. It may be offered, from the age of 9 months, as post-exposure prophylaxis; this is an off-label indication</a:t>
            </a:r>
            <a:endParaRPr lang="en-GB" sz="2200" dirty="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ACC96B5-860F-359F-43E4-B016F1419037}"/>
              </a:ext>
            </a:extLst>
          </p:cNvPr>
          <p:cNvSpPr>
            <a:spLocks noGrp="1"/>
          </p:cNvSpPr>
          <p:nvPr>
            <p:ph type="ftr" sz="quarter" idx="10"/>
          </p:nvPr>
        </p:nvSpPr>
        <p:spPr/>
        <p:txBody>
          <a:bodyPr/>
          <a:lstStyle/>
          <a:p>
            <a:r>
              <a:rPr lang="en-GB" dirty="0"/>
              <a:t>Vaccination against measles, mumps, rubella and varicella </a:t>
            </a:r>
            <a:endParaRPr lang="en-GB" sz="1400" dirty="0"/>
          </a:p>
        </p:txBody>
      </p:sp>
      <p:pic>
        <p:nvPicPr>
          <p:cNvPr id="7" name="Content Placeholder 6">
            <a:extLst>
              <a:ext uri="{FF2B5EF4-FFF2-40B4-BE49-F238E27FC236}">
                <a16:creationId xmlns:a16="http://schemas.microsoft.com/office/drawing/2014/main" id="{6E8C413D-7C78-5830-2B50-AECF69861BC6}"/>
              </a:ext>
            </a:extLst>
          </p:cNvPr>
          <p:cNvPicPr>
            <a:picLocks noChangeAspect="1"/>
          </p:cNvPicPr>
          <p:nvPr/>
        </p:nvPicPr>
        <p:blipFill>
          <a:blip r:embed="rId3"/>
          <a:stretch>
            <a:fillRect/>
          </a:stretch>
        </p:blipFill>
        <p:spPr>
          <a:xfrm>
            <a:off x="8166635" y="2661890"/>
            <a:ext cx="3695158" cy="1534220"/>
          </a:xfrm>
          <a:prstGeom prst="rect">
            <a:avLst/>
          </a:prstGeom>
        </p:spPr>
      </p:pic>
      <p:sp>
        <p:nvSpPr>
          <p:cNvPr id="5" name="Slide Number Placeholder 4">
            <a:extLst>
              <a:ext uri="{FF2B5EF4-FFF2-40B4-BE49-F238E27FC236}">
                <a16:creationId xmlns:a16="http://schemas.microsoft.com/office/drawing/2014/main" id="{624387AA-E34A-8D2D-4567-EA9366D4084E}"/>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spTree>
    <p:extLst>
      <p:ext uri="{BB962C8B-B14F-4D97-AF65-F5344CB8AC3E}">
        <p14:creationId xmlns:p14="http://schemas.microsoft.com/office/powerpoint/2010/main" val="1564791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D4C81-6095-E09B-17ED-7F40BF821180}"/>
              </a:ext>
            </a:extLst>
          </p:cNvPr>
          <p:cNvSpPr>
            <a:spLocks noGrp="1"/>
          </p:cNvSpPr>
          <p:nvPr>
            <p:ph type="title"/>
          </p:nvPr>
        </p:nvSpPr>
        <p:spPr/>
        <p:txBody>
          <a:bodyPr/>
          <a:lstStyle/>
          <a:p>
            <a:r>
              <a:rPr lang="en-GB" dirty="0"/>
              <a:t>Preparation and administration of ProQuad</a:t>
            </a:r>
          </a:p>
        </p:txBody>
      </p:sp>
      <p:sp>
        <p:nvSpPr>
          <p:cNvPr id="3" name="Content Placeholder 2">
            <a:extLst>
              <a:ext uri="{FF2B5EF4-FFF2-40B4-BE49-F238E27FC236}">
                <a16:creationId xmlns:a16="http://schemas.microsoft.com/office/drawing/2014/main" id="{B61A2483-0ED8-3CBD-A040-ACA8C88E94C8}"/>
              </a:ext>
            </a:extLst>
          </p:cNvPr>
          <p:cNvSpPr>
            <a:spLocks noGrp="1"/>
          </p:cNvSpPr>
          <p:nvPr>
            <p:ph idx="1"/>
          </p:nvPr>
        </p:nvSpPr>
        <p:spPr>
          <a:xfrm>
            <a:off x="330205" y="1774826"/>
            <a:ext cx="11123857" cy="4532668"/>
          </a:xfrm>
        </p:spPr>
        <p:txBody>
          <a:bodyPr>
            <a:normAutofit fontScale="92500" lnSpcReduction="10000"/>
          </a:bodyPr>
          <a:lstStyle/>
          <a:p>
            <a:pPr>
              <a:defRPr/>
            </a:pPr>
            <a:r>
              <a:rPr lang="en-GB" dirty="0"/>
              <a:t>ProQuad is presented as a powder in a vial with a solvent for solution in a pre-filled syringe </a:t>
            </a:r>
          </a:p>
          <a:p>
            <a:pPr>
              <a:defRPr/>
            </a:pPr>
            <a:r>
              <a:rPr lang="en-GB" dirty="0"/>
              <a:t>before reconstitution, the powder is a white to pale yellow compact crystalline cake, a portion of which may be yellowish </a:t>
            </a:r>
          </a:p>
          <a:p>
            <a:pPr>
              <a:defRPr/>
            </a:pPr>
            <a:r>
              <a:rPr lang="en-GB" dirty="0"/>
              <a:t>the solvent is a clear colourless liquid</a:t>
            </a:r>
          </a:p>
          <a:p>
            <a:pPr>
              <a:defRPr/>
            </a:pPr>
            <a:r>
              <a:rPr lang="en-GB" dirty="0"/>
              <a:t>the vaccine is reconstituted by adding the entire contents of the pre-filled syringe of solvent to the vial containing the powder </a:t>
            </a:r>
          </a:p>
          <a:p>
            <a:pPr>
              <a:defRPr/>
            </a:pPr>
            <a:r>
              <a:rPr lang="en-GB" dirty="0"/>
              <a:t>gently agitate the vial to dissolve completely</a:t>
            </a:r>
          </a:p>
          <a:p>
            <a:pPr>
              <a:defRPr/>
            </a:pPr>
            <a:r>
              <a:rPr lang="en-GB" dirty="0"/>
              <a:t>when completely reconstituted, the vaccine is a clear pale yellow to light pink liquid</a:t>
            </a:r>
          </a:p>
          <a:p>
            <a:pPr>
              <a:defRPr/>
            </a:pPr>
            <a:r>
              <a:rPr lang="en-GB" dirty="0"/>
              <a:t>the reconstituted vaccine should be visually inspected for any foreign particulate matter and/or abnormal physical appearance prior to administration. In the event of either being observed, discard the vaccine </a:t>
            </a:r>
          </a:p>
          <a:p>
            <a:pPr>
              <a:defRPr/>
            </a:pPr>
            <a:r>
              <a:rPr lang="en-GB" dirty="0"/>
              <a:t>one reconstituted dose is 0.5mL</a:t>
            </a:r>
          </a:p>
        </p:txBody>
      </p:sp>
      <p:sp>
        <p:nvSpPr>
          <p:cNvPr id="4" name="Footer Placeholder 3">
            <a:extLst>
              <a:ext uri="{FF2B5EF4-FFF2-40B4-BE49-F238E27FC236}">
                <a16:creationId xmlns:a16="http://schemas.microsoft.com/office/drawing/2014/main" id="{4E96B9A8-9C16-8CB1-039F-1B51C69A8221}"/>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6554088D-5A6F-FD16-0777-3A3ABCF8C679}"/>
              </a:ext>
            </a:extLst>
          </p:cNvPr>
          <p:cNvSpPr>
            <a:spLocks noGrp="1"/>
          </p:cNvSpPr>
          <p:nvPr>
            <p:ph type="sldNum" sz="quarter" idx="11"/>
          </p:nvPr>
        </p:nvSpPr>
        <p:spPr/>
        <p:txBody>
          <a:bodyPr/>
          <a:lstStyle/>
          <a:p>
            <a:fld id="{344369E4-5DE7-46E5-874E-4FD437973785}" type="slidenum">
              <a:rPr lang="en-GB" smtClean="0"/>
              <a:pPr/>
              <a:t>52</a:t>
            </a:fld>
            <a:endParaRPr lang="en-GB" sz="1400" dirty="0"/>
          </a:p>
        </p:txBody>
      </p:sp>
    </p:spTree>
    <p:extLst>
      <p:ext uri="{BB962C8B-B14F-4D97-AF65-F5344CB8AC3E}">
        <p14:creationId xmlns:p14="http://schemas.microsoft.com/office/powerpoint/2010/main" val="3476619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3F9C4E-928D-FEA8-5F46-C9EE79796D2C}"/>
              </a:ext>
            </a:extLst>
          </p:cNvPr>
          <p:cNvSpPr>
            <a:spLocks noGrp="1"/>
          </p:cNvSpPr>
          <p:nvPr>
            <p:ph type="ctrTitle"/>
          </p:nvPr>
        </p:nvSpPr>
        <p:spPr/>
        <p:txBody>
          <a:bodyPr/>
          <a:lstStyle/>
          <a:p>
            <a:r>
              <a:rPr lang="en-GB" dirty="0"/>
              <a:t>MMR and MMRV vaccine administration</a:t>
            </a:r>
          </a:p>
        </p:txBody>
      </p:sp>
    </p:spTree>
    <p:extLst>
      <p:ext uri="{BB962C8B-B14F-4D97-AF65-F5344CB8AC3E}">
        <p14:creationId xmlns:p14="http://schemas.microsoft.com/office/powerpoint/2010/main" val="13856813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7E4FD-71AA-4062-AF53-FFEAD1E0BC36}"/>
              </a:ext>
            </a:extLst>
          </p:cNvPr>
          <p:cNvSpPr>
            <a:spLocks noGrp="1"/>
          </p:cNvSpPr>
          <p:nvPr>
            <p:ph type="title"/>
          </p:nvPr>
        </p:nvSpPr>
        <p:spPr/>
        <p:txBody>
          <a:bodyPr/>
          <a:lstStyle/>
          <a:p>
            <a:r>
              <a:rPr lang="en-GB" dirty="0"/>
              <a:t>Dose and scheduling</a:t>
            </a:r>
          </a:p>
        </p:txBody>
      </p:sp>
      <p:sp>
        <p:nvSpPr>
          <p:cNvPr id="7" name="Content Placeholder 6">
            <a:extLst>
              <a:ext uri="{FF2B5EF4-FFF2-40B4-BE49-F238E27FC236}">
                <a16:creationId xmlns:a16="http://schemas.microsoft.com/office/drawing/2014/main" id="{719B2A6D-99CA-F093-9498-8ABE4D451F8D}"/>
              </a:ext>
            </a:extLst>
          </p:cNvPr>
          <p:cNvSpPr>
            <a:spLocks noGrp="1"/>
          </p:cNvSpPr>
          <p:nvPr>
            <p:ph idx="1"/>
          </p:nvPr>
        </p:nvSpPr>
        <p:spPr/>
        <p:txBody>
          <a:bodyPr>
            <a:normAutofit lnSpcReduction="10000"/>
          </a:bodyPr>
          <a:lstStyle/>
          <a:p>
            <a:r>
              <a:rPr lang="en-GB" dirty="0"/>
              <a:t>both the MMR and MMRV vaccines should be given as 0.5ml intramuscular injections</a:t>
            </a:r>
          </a:p>
          <a:p>
            <a:r>
              <a:rPr lang="en-GB" dirty="0"/>
              <a:t>the routine schedule is 2 doses </a:t>
            </a:r>
          </a:p>
          <a:p>
            <a:r>
              <a:rPr lang="en-GB" dirty="0"/>
              <a:t>doses should be given as per the routine schedule but where given to catch up a child behind schedule, they can be given a minimum of 4 weeks apart</a:t>
            </a:r>
          </a:p>
          <a:p>
            <a:r>
              <a:rPr lang="en-GB" dirty="0"/>
              <a:t>some children will be eligible to receive three MMR-containing vaccines; there are no safety concerns with this approach </a:t>
            </a:r>
          </a:p>
          <a:p>
            <a:r>
              <a:rPr lang="en-GB" dirty="0"/>
              <a:t>MMR and MMRV can be given at the same time as, or at any interval before or after, other live and inactivated vaccines (except for Yellow Fever vaccine where a 4 week interval is required)</a:t>
            </a:r>
          </a:p>
          <a:p>
            <a:r>
              <a:rPr lang="en-GB" dirty="0"/>
              <a:t>if varicella vaccine is required at the same time as MMR vaccine, it must be given on same day or 4 weeks apart (better to give MMRV)</a:t>
            </a:r>
          </a:p>
        </p:txBody>
      </p:sp>
      <p:sp>
        <p:nvSpPr>
          <p:cNvPr id="3" name="Footer Placeholder 2">
            <a:extLst>
              <a:ext uri="{FF2B5EF4-FFF2-40B4-BE49-F238E27FC236}">
                <a16:creationId xmlns:a16="http://schemas.microsoft.com/office/drawing/2014/main" id="{9FDE27A9-CB7B-1DE0-3292-796A036A2735}"/>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4" name="Slide Number Placeholder 3">
            <a:extLst>
              <a:ext uri="{FF2B5EF4-FFF2-40B4-BE49-F238E27FC236}">
                <a16:creationId xmlns:a16="http://schemas.microsoft.com/office/drawing/2014/main" id="{218E3669-664A-0C5E-3937-3F6DA8A368E4}"/>
              </a:ext>
            </a:extLst>
          </p:cNvPr>
          <p:cNvSpPr>
            <a:spLocks noGrp="1"/>
          </p:cNvSpPr>
          <p:nvPr>
            <p:ph type="sldNum" sz="quarter" idx="11"/>
          </p:nvPr>
        </p:nvSpPr>
        <p:spPr/>
        <p:txBody>
          <a:bodyPr/>
          <a:lstStyle/>
          <a:p>
            <a:fld id="{344369E4-5DE7-46E5-874E-4FD437973785}" type="slidenum">
              <a:rPr lang="en-GB" smtClean="0"/>
              <a:pPr/>
              <a:t>54</a:t>
            </a:fld>
            <a:endParaRPr lang="en-GB" sz="1400" dirty="0"/>
          </a:p>
        </p:txBody>
      </p:sp>
    </p:spTree>
    <p:extLst>
      <p:ext uri="{BB962C8B-B14F-4D97-AF65-F5344CB8AC3E}">
        <p14:creationId xmlns:p14="http://schemas.microsoft.com/office/powerpoint/2010/main" val="23915381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7D443-D24A-FD07-55E8-C587A98801AD}"/>
              </a:ext>
            </a:extLst>
          </p:cNvPr>
          <p:cNvSpPr>
            <a:spLocks noGrp="1"/>
          </p:cNvSpPr>
          <p:nvPr>
            <p:ph type="title"/>
          </p:nvPr>
        </p:nvSpPr>
        <p:spPr/>
        <p:txBody>
          <a:bodyPr>
            <a:normAutofit fontScale="90000"/>
          </a:bodyPr>
          <a:lstStyle/>
          <a:p>
            <a:r>
              <a:rPr lang="en-GB" dirty="0"/>
              <a:t>MMR and MMRV vaccine storage and administration</a:t>
            </a:r>
          </a:p>
        </p:txBody>
      </p:sp>
      <p:sp>
        <p:nvSpPr>
          <p:cNvPr id="3" name="Content Placeholder 2">
            <a:extLst>
              <a:ext uri="{FF2B5EF4-FFF2-40B4-BE49-F238E27FC236}">
                <a16:creationId xmlns:a16="http://schemas.microsoft.com/office/drawing/2014/main" id="{68EB9D91-5AE9-1E6D-F229-622A7E82E221}"/>
              </a:ext>
            </a:extLst>
          </p:cNvPr>
          <p:cNvSpPr>
            <a:spLocks noGrp="1"/>
          </p:cNvSpPr>
          <p:nvPr>
            <p:ph idx="1"/>
          </p:nvPr>
        </p:nvSpPr>
        <p:spPr/>
        <p:txBody>
          <a:bodyPr>
            <a:normAutofit fontScale="70000" lnSpcReduction="20000"/>
          </a:bodyPr>
          <a:lstStyle/>
          <a:p>
            <a:pPr marL="0" indent="0">
              <a:lnSpc>
                <a:spcPct val="110000"/>
              </a:lnSpc>
              <a:spcBef>
                <a:spcPts val="600"/>
              </a:spcBef>
              <a:buNone/>
            </a:pPr>
            <a:r>
              <a:rPr lang="en-GB" sz="3400" dirty="0">
                <a:effectLst/>
                <a:latin typeface="Arial" panose="020B0604020202020204" pitchFamily="34" charset="0"/>
                <a:ea typeface="Times New Roman" panose="02020603050405020304" pitchFamily="18" charset="0"/>
                <a:cs typeface="Times New Roman" panose="02020603050405020304" pitchFamily="18" charset="0"/>
              </a:rPr>
              <a:t>Storage</a:t>
            </a:r>
          </a:p>
          <a:p>
            <a:pPr>
              <a:lnSpc>
                <a:spcPct val="110000"/>
              </a:lnSpc>
            </a:pPr>
            <a:r>
              <a:rPr lang="en-GB" sz="2600" dirty="0">
                <a:effectLst/>
                <a:latin typeface="Arial" panose="020B0604020202020204" pitchFamily="34" charset="0"/>
                <a:ea typeface="Times New Roman" panose="02020603050405020304" pitchFamily="18" charset="0"/>
                <a:cs typeface="Times New Roman" panose="02020603050405020304" pitchFamily="18" charset="0"/>
              </a:rPr>
              <a:t>MMR and MMRV vaccines should be stored in a vaccine refrigerator between +2°C and +8°C </a:t>
            </a:r>
          </a:p>
          <a:p>
            <a:pPr>
              <a:lnSpc>
                <a:spcPct val="110000"/>
              </a:lnSpc>
            </a:pPr>
            <a:r>
              <a:rPr lang="en-GB" sz="2600" dirty="0">
                <a:ea typeface="Times New Roman" panose="02020603050405020304" pitchFamily="18" charset="0"/>
                <a:cs typeface="Times New Roman" panose="02020603050405020304" pitchFamily="18" charset="0"/>
              </a:rPr>
              <a:t>t</a:t>
            </a:r>
            <a:r>
              <a:rPr lang="en-GB" sz="2600" dirty="0">
                <a:effectLst/>
                <a:latin typeface="Arial" panose="020B0604020202020204" pitchFamily="34" charset="0"/>
                <a:ea typeface="Times New Roman" panose="02020603050405020304" pitchFamily="18" charset="0"/>
                <a:cs typeface="Times New Roman" panose="02020603050405020304" pitchFamily="18" charset="0"/>
              </a:rPr>
              <a:t>hey should be stored in their original packaging to </a:t>
            </a:r>
          </a:p>
          <a:p>
            <a:pPr lvl="1">
              <a:lnSpc>
                <a:spcPct val="110000"/>
              </a:lnSpc>
            </a:pPr>
            <a:r>
              <a:rPr lang="en-GB" sz="2300" dirty="0">
                <a:effectLst/>
                <a:latin typeface="Arial" panose="020B0604020202020204" pitchFamily="34" charset="0"/>
                <a:ea typeface="Times New Roman" panose="02020603050405020304" pitchFamily="18" charset="0"/>
                <a:cs typeface="Times New Roman" panose="02020603050405020304" pitchFamily="18" charset="0"/>
              </a:rPr>
              <a:t>protect them from light</a:t>
            </a:r>
          </a:p>
          <a:p>
            <a:pPr lvl="1">
              <a:lnSpc>
                <a:spcPct val="110000"/>
              </a:lnSpc>
            </a:pPr>
            <a:r>
              <a:rPr lang="en-GB" sz="2300" dirty="0">
                <a:effectLst/>
                <a:latin typeface="Arial" panose="020B0604020202020204" pitchFamily="34" charset="0"/>
                <a:ea typeface="Times New Roman" panose="02020603050405020304" pitchFamily="18" charset="0"/>
                <a:cs typeface="Times New Roman" panose="02020603050405020304" pitchFamily="18" charset="0"/>
              </a:rPr>
              <a:t>ensure that the component parts are kept together </a:t>
            </a:r>
          </a:p>
          <a:p>
            <a:pPr lvl="1">
              <a:lnSpc>
                <a:spcPct val="110000"/>
              </a:lnSpc>
            </a:pPr>
            <a:r>
              <a:rPr lang="en-GB" sz="2300" dirty="0">
                <a:effectLst/>
                <a:latin typeface="Arial" panose="020B0604020202020204" pitchFamily="34" charset="0"/>
                <a:ea typeface="Times New Roman" panose="02020603050405020304" pitchFamily="18" charset="0"/>
                <a:cs typeface="Times New Roman" panose="02020603050405020304" pitchFamily="18" charset="0"/>
              </a:rPr>
              <a:t>retain the batch number and expiry date for the entire product which is printed on the outer vaccine carton</a:t>
            </a:r>
          </a:p>
          <a:p>
            <a:pPr marL="0" indent="0">
              <a:lnSpc>
                <a:spcPct val="110000"/>
              </a:lnSpc>
              <a:buNone/>
            </a:pPr>
            <a:endParaRPr lang="en-GB" sz="2600" dirty="0">
              <a:cs typeface="Times New Roman" panose="02020603050405020304" pitchFamily="18" charset="0"/>
            </a:endParaRPr>
          </a:p>
          <a:p>
            <a:pPr marL="0" indent="0">
              <a:lnSpc>
                <a:spcPct val="110000"/>
              </a:lnSpc>
              <a:buNone/>
            </a:pPr>
            <a:r>
              <a:rPr lang="en-GB" sz="3400" dirty="0"/>
              <a:t>Administration</a:t>
            </a:r>
          </a:p>
          <a:p>
            <a:pPr marL="228600" marR="0" lvl="0" indent="-228600" algn="l" defTabSz="914400" rtl="0" eaLnBrk="1" fontAlgn="auto" latinLnBrk="0" hangingPunct="1">
              <a:lnSpc>
                <a:spcPct val="110000"/>
              </a:lnSpc>
              <a:spcAft>
                <a:spcPts val="0"/>
              </a:spcAft>
              <a:buClr>
                <a:srgbClr val="007C91"/>
              </a:buClr>
              <a:buSzTx/>
              <a:buFont typeface="Arial" panose="020B0604020202020204" pitchFamily="34" charset="0"/>
              <a:buChar char="•"/>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once reconstituted, they should be administered immediately</a:t>
            </a:r>
            <a:endParaRPr kumimoji="0" lang="en-GB" sz="2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10000"/>
              </a:lnSpc>
              <a:spcAft>
                <a:spcPts val="0"/>
              </a:spcAft>
              <a:buClr>
                <a:srgbClr val="007C91"/>
              </a:buClr>
              <a:buSzTx/>
              <a:buFont typeface="Arial" panose="020B0604020202020204" pitchFamily="34" charset="0"/>
              <a:buChar char="•"/>
              <a:tabLst/>
              <a:defRPr/>
            </a:pPr>
            <a:r>
              <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although they can be administered via the intramuscular route (IM) or subcutaneously (SC), for the national immunisation programme, it is recommended they are administered IM </a:t>
            </a:r>
          </a:p>
          <a:p>
            <a:pPr marL="228600" marR="0" lvl="0" indent="-228600" algn="l" defTabSz="914400" rtl="0" eaLnBrk="1" fontAlgn="auto" latinLnBrk="0" hangingPunct="1">
              <a:lnSpc>
                <a:spcPct val="110000"/>
              </a:lnSpc>
              <a:spcAft>
                <a:spcPts val="0"/>
              </a:spcAft>
              <a:buClr>
                <a:srgbClr val="007C91"/>
              </a:buClr>
              <a:buSzTx/>
              <a:buFont typeface="Arial" panose="020B0604020202020204" pitchFamily="34" charset="0"/>
              <a:buChar char="•"/>
              <a:tabLst/>
              <a:defRPr/>
            </a:pPr>
            <a:r>
              <a:rPr lang="en-GB" sz="2600" dirty="0">
                <a:solidFill>
                  <a:srgbClr val="000000"/>
                </a:solidFill>
                <a:ea typeface="Arial" panose="020B0604020202020204" pitchFamily="34" charset="0"/>
              </a:rPr>
              <a:t>they can be administered into the deltoid area of the upper arm or the anterolateral aspect of the thigh </a:t>
            </a:r>
            <a:endParaRPr kumimoji="0" lang="en-GB" sz="2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indent="0">
              <a:buNone/>
            </a:pPr>
            <a:endParaRPr lang="en-GB" sz="2000" dirty="0"/>
          </a:p>
        </p:txBody>
      </p:sp>
      <p:sp>
        <p:nvSpPr>
          <p:cNvPr id="4" name="Footer Placeholder 3">
            <a:extLst>
              <a:ext uri="{FF2B5EF4-FFF2-40B4-BE49-F238E27FC236}">
                <a16:creationId xmlns:a16="http://schemas.microsoft.com/office/drawing/2014/main" id="{D27193B5-D720-EF84-EB62-FF3E86E7FB7B}"/>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B367A5FB-EB10-72E9-4849-0D15BCDB537F}"/>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spTree>
    <p:extLst>
      <p:ext uri="{BB962C8B-B14F-4D97-AF65-F5344CB8AC3E}">
        <p14:creationId xmlns:p14="http://schemas.microsoft.com/office/powerpoint/2010/main" val="20005325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09931-7070-4B7A-B85C-B4D6C1AC15A1}"/>
              </a:ext>
            </a:extLst>
          </p:cNvPr>
          <p:cNvSpPr>
            <a:spLocks noGrp="1"/>
          </p:cNvSpPr>
          <p:nvPr>
            <p:ph type="title"/>
          </p:nvPr>
        </p:nvSpPr>
        <p:spPr/>
        <p:txBody>
          <a:bodyPr>
            <a:normAutofit/>
          </a:bodyPr>
          <a:lstStyle/>
          <a:p>
            <a:r>
              <a:rPr lang="en-GB" sz="4000" dirty="0"/>
              <a:t>Legal authorisation</a:t>
            </a:r>
            <a:endParaRPr lang="en-GB" strike="sngStrike" baseline="30000" dirty="0"/>
          </a:p>
        </p:txBody>
      </p:sp>
      <p:sp>
        <p:nvSpPr>
          <p:cNvPr id="3" name="Content Placeholder 2">
            <a:extLst>
              <a:ext uri="{FF2B5EF4-FFF2-40B4-BE49-F238E27FC236}">
                <a16:creationId xmlns:a16="http://schemas.microsoft.com/office/drawing/2014/main" id="{EDD28519-A72F-4725-A541-E197477DB0F2}"/>
              </a:ext>
            </a:extLst>
          </p:cNvPr>
          <p:cNvSpPr>
            <a:spLocks noGrp="1"/>
          </p:cNvSpPr>
          <p:nvPr>
            <p:ph idx="1"/>
          </p:nvPr>
        </p:nvSpPr>
        <p:spPr>
          <a:xfrm>
            <a:off x="330206" y="1678691"/>
            <a:ext cx="11123857" cy="4533499"/>
          </a:xfrm>
        </p:spPr>
        <p:txBody>
          <a:bodyPr>
            <a:noAutofit/>
          </a:bodyPr>
          <a:lstStyle/>
          <a:p>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all vaccines are classified as prescription only medicines (POMs)</a:t>
            </a:r>
          </a:p>
          <a:p>
            <a:r>
              <a:rPr lang="en-GB" sz="2000" dirty="0">
                <a:solidFill>
                  <a:srgbClr val="000000"/>
                </a:solidFill>
                <a:ea typeface="Arial" panose="020B0604020202020204" pitchFamily="34" charset="0"/>
              </a:rPr>
              <a:t>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his means that they are subject to legal restrictions and there needs to be an appropriate legal framework in place before they can be supplied and or administered</a:t>
            </a:r>
          </a:p>
          <a:p>
            <a:r>
              <a:rPr lang="en-GB" sz="2000" dirty="0">
                <a:solidFill>
                  <a:srgbClr val="000000"/>
                </a:solidFill>
                <a:ea typeface="Arial" panose="020B0604020202020204" pitchFamily="34" charset="0"/>
              </a:rPr>
              <a:t>a</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ny person who supplies and administers a vaccine must have a legal authority to do so</a:t>
            </a:r>
          </a:p>
          <a:p>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this legal authority may be in the form of a written patient specific prescription, a Patient Specific Direction (PSD) or a Patient Group Direction (PGD)</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000" dirty="0">
                <a:solidFill>
                  <a:srgbClr val="000000"/>
                </a:solidFill>
                <a:ea typeface="Arial" panose="020B0604020202020204" pitchFamily="34" charset="0"/>
              </a:rPr>
              <a:t>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he UK Health Security Agency (UKHSA) has developed and published MMR and MMRV PGDs which are available to download from the </a:t>
            </a:r>
            <a:r>
              <a:rPr lang="en-GB" sz="2000" u="sng" dirty="0">
                <a:solidFill>
                  <a:srgbClr val="365F91"/>
                </a:solidFill>
                <a:effectLst/>
                <a:latin typeface="Arial" panose="020B0604020202020204" pitchFamily="34" charset="0"/>
                <a:ea typeface="Arial" panose="020B0604020202020204" pitchFamily="34" charset="0"/>
                <a:cs typeface="Arial" panose="020B0604020202020204" pitchFamily="34" charset="0"/>
                <a:hlinkClick r:id="rId3"/>
              </a:rPr>
              <a:t>Immunisation PGD templates</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 collection webpage </a:t>
            </a:r>
          </a:p>
          <a:p>
            <a:r>
              <a:rPr lang="en-GB" sz="2000" dirty="0">
                <a:solidFill>
                  <a:srgbClr val="000000"/>
                </a:solidFill>
                <a:ea typeface="Arial" panose="020B0604020202020204" pitchFamily="34" charset="0"/>
              </a:rPr>
              <a:t>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he UKHSA immunisation PGD templates require further authorisation in Section 2 of the PGD document before they can be used</a:t>
            </a:r>
            <a:r>
              <a:rPr lang="en-GB" sz="2000" dirty="0">
                <a:solidFill>
                  <a:srgbClr val="000000"/>
                </a:solidFill>
                <a:ea typeface="Arial" panose="020B0604020202020204" pitchFamily="34" charset="0"/>
              </a:rPr>
              <a:t> as 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he PGDs are not legal or valid without signed authorisation</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GB" sz="1800" dirty="0">
                <a:latin typeface="+mn-lt"/>
              </a:rPr>
              <a:t>	</a:t>
            </a:r>
          </a:p>
        </p:txBody>
      </p:sp>
      <p:sp>
        <p:nvSpPr>
          <p:cNvPr id="4" name="Footer Placeholder 3">
            <a:extLst>
              <a:ext uri="{FF2B5EF4-FFF2-40B4-BE49-F238E27FC236}">
                <a16:creationId xmlns:a16="http://schemas.microsoft.com/office/drawing/2014/main" id="{5B0C22ED-DF22-361B-1B25-AEF6B3AC3523}"/>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D29C9CDE-9BE2-7559-4BC9-ED00ED9F02CB}"/>
              </a:ext>
            </a:extLst>
          </p:cNvPr>
          <p:cNvSpPr>
            <a:spLocks noGrp="1"/>
          </p:cNvSpPr>
          <p:nvPr>
            <p:ph type="sldNum" sz="quarter" idx="11"/>
          </p:nvPr>
        </p:nvSpPr>
        <p:spPr/>
        <p:txBody>
          <a:bodyPr/>
          <a:lstStyle/>
          <a:p>
            <a:fld id="{344369E4-5DE7-46E5-874E-4FD437973785}" type="slidenum">
              <a:rPr lang="en-GB" smtClean="0"/>
              <a:pPr/>
              <a:t>56</a:t>
            </a:fld>
            <a:endParaRPr lang="en-GB" sz="1400" dirty="0"/>
          </a:p>
        </p:txBody>
      </p:sp>
    </p:spTree>
    <p:extLst>
      <p:ext uri="{BB962C8B-B14F-4D97-AF65-F5344CB8AC3E}">
        <p14:creationId xmlns:p14="http://schemas.microsoft.com/office/powerpoint/2010/main" val="6357595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3F9C4E-928D-FEA8-5F46-C9EE79796D2C}"/>
              </a:ext>
            </a:extLst>
          </p:cNvPr>
          <p:cNvSpPr>
            <a:spLocks noGrp="1"/>
          </p:cNvSpPr>
          <p:nvPr>
            <p:ph type="ctrTitle"/>
          </p:nvPr>
        </p:nvSpPr>
        <p:spPr/>
        <p:txBody>
          <a:bodyPr/>
          <a:lstStyle/>
          <a:p>
            <a:r>
              <a:rPr lang="en-GB" dirty="0"/>
              <a:t>Contraindications and possible adverse reactions</a:t>
            </a:r>
          </a:p>
        </p:txBody>
      </p:sp>
    </p:spTree>
    <p:extLst>
      <p:ext uri="{BB962C8B-B14F-4D97-AF65-F5344CB8AC3E}">
        <p14:creationId xmlns:p14="http://schemas.microsoft.com/office/powerpoint/2010/main" val="896353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34B73-D303-4805-AC08-2DCBB0679392}"/>
              </a:ext>
            </a:extLst>
          </p:cNvPr>
          <p:cNvSpPr>
            <a:spLocks noGrp="1"/>
          </p:cNvSpPr>
          <p:nvPr>
            <p:ph type="title"/>
          </p:nvPr>
        </p:nvSpPr>
        <p:spPr/>
        <p:txBody>
          <a:bodyPr/>
          <a:lstStyle/>
          <a:p>
            <a:r>
              <a:rPr lang="en-GB" dirty="0"/>
              <a:t>Contraindications and precautions</a:t>
            </a:r>
          </a:p>
        </p:txBody>
      </p:sp>
      <p:sp>
        <p:nvSpPr>
          <p:cNvPr id="3" name="Content Placeholder 2">
            <a:extLst>
              <a:ext uri="{FF2B5EF4-FFF2-40B4-BE49-F238E27FC236}">
                <a16:creationId xmlns:a16="http://schemas.microsoft.com/office/drawing/2014/main" id="{E35D00D0-4C83-436B-AD2B-0A6D72B7D53A}"/>
              </a:ext>
            </a:extLst>
          </p:cNvPr>
          <p:cNvSpPr>
            <a:spLocks noGrp="1"/>
          </p:cNvSpPr>
          <p:nvPr>
            <p:ph idx="1"/>
          </p:nvPr>
        </p:nvSpPr>
        <p:spPr>
          <a:xfrm>
            <a:off x="280074" y="1524013"/>
            <a:ext cx="11123857" cy="4914837"/>
          </a:xfrm>
        </p:spPr>
        <p:txBody>
          <a:bodyPr>
            <a:normAutofit fontScale="55000" lnSpcReduction="20000"/>
          </a:bodyPr>
          <a:lstStyle/>
          <a:p>
            <a:pPr marL="230400" indent="-230400">
              <a:lnSpc>
                <a:spcPct val="120000"/>
              </a:lnSpc>
              <a:buNone/>
            </a:pPr>
            <a:r>
              <a:rPr lang="en-GB" sz="3300" dirty="0">
                <a:solidFill>
                  <a:srgbClr val="000000"/>
                </a:solidFill>
                <a:effectLst/>
                <a:latin typeface="+mn-lt"/>
                <a:ea typeface="Times New Roman" panose="02020603050405020304" pitchFamily="18" charset="0"/>
                <a:cs typeface="Arial" panose="020B0604020202020204" pitchFamily="34" charset="0"/>
              </a:rPr>
              <a:t>The MMR and MMRV vaccines should not be given to:</a:t>
            </a:r>
            <a:endParaRPr lang="en-GB" sz="3300" dirty="0">
              <a:solidFill>
                <a:srgbClr val="007C91"/>
              </a:solidFill>
              <a:effectLst/>
              <a:latin typeface="+mn-lt"/>
              <a:ea typeface="Times New Roman" panose="02020603050405020304" pitchFamily="18" charset="0"/>
              <a:cs typeface="Times New Roman" panose="02020603050405020304" pitchFamily="18" charset="0"/>
            </a:endParaRPr>
          </a:p>
          <a:p>
            <a:pPr marL="230400" marR="504190" lvl="0" indent="-230400">
              <a:lnSpc>
                <a:spcPct val="120000"/>
              </a:lnSpc>
              <a:spcAft>
                <a:spcPts val="0"/>
              </a:spcAft>
              <a:buFont typeface="Symbol" panose="05050102010706020507" pitchFamily="18" charset="2"/>
              <a:buChar char=""/>
            </a:pPr>
            <a:r>
              <a:rPr lang="en-GB" sz="3300" dirty="0">
                <a:effectLst/>
                <a:latin typeface="+mn-lt"/>
                <a:ea typeface="Arial" panose="020B0604020202020204" pitchFamily="34" charset="0"/>
                <a:cs typeface="Times New Roman" panose="02020603050405020304" pitchFamily="18" charset="0"/>
              </a:rPr>
              <a:t>those who are immunosuppressed (see the </a:t>
            </a:r>
            <a:r>
              <a:rPr lang="en-GB" sz="3300" u="sng" dirty="0">
                <a:solidFill>
                  <a:srgbClr val="365F91"/>
                </a:solidFill>
                <a:effectLst/>
                <a:latin typeface="+mn-lt"/>
                <a:ea typeface="Arial" panose="020B0604020202020204" pitchFamily="34" charset="0"/>
                <a:cs typeface="Times New Roman" panose="02020603050405020304" pitchFamily="18" charset="0"/>
                <a:hlinkClick r:id="rId3"/>
              </a:rPr>
              <a:t>Green Book</a:t>
            </a:r>
            <a:r>
              <a:rPr lang="en-GB" sz="3300" u="sng" dirty="0">
                <a:solidFill>
                  <a:srgbClr val="365F91"/>
                </a:solidFill>
                <a:effectLst/>
                <a:latin typeface="+mn-lt"/>
                <a:ea typeface="Times New Roman" panose="02020603050405020304" pitchFamily="18" charset="0"/>
                <a:cs typeface="Times New Roman" panose="02020603050405020304" pitchFamily="18" charset="0"/>
                <a:hlinkClick r:id="rId3"/>
              </a:rPr>
              <a:t> </a:t>
            </a:r>
            <a:r>
              <a:rPr lang="en-GB" sz="3300" u="sng" dirty="0">
                <a:solidFill>
                  <a:srgbClr val="365F91"/>
                </a:solidFill>
                <a:effectLst/>
                <a:latin typeface="+mn-lt"/>
                <a:ea typeface="Arial" panose="020B0604020202020204" pitchFamily="34" charset="0"/>
                <a:cs typeface="Times New Roman" panose="02020603050405020304" pitchFamily="18" charset="0"/>
                <a:hlinkClick r:id="rId3"/>
              </a:rPr>
              <a:t>Contraindications and special considerations chapter</a:t>
            </a:r>
            <a:r>
              <a:rPr lang="en-GB" sz="3300" u="sng" dirty="0">
                <a:solidFill>
                  <a:srgbClr val="365F91"/>
                </a:solidFill>
                <a:latin typeface="+mn-lt"/>
                <a:ea typeface="Arial" panose="020B0604020202020204" pitchFamily="34" charset="0"/>
                <a:cs typeface="Times New Roman" panose="02020603050405020304" pitchFamily="18" charset="0"/>
              </a:rPr>
              <a:t> </a:t>
            </a:r>
            <a:r>
              <a:rPr lang="en-GB" sz="3300" dirty="0">
                <a:effectLst/>
                <a:latin typeface="+mn-lt"/>
                <a:ea typeface="Arial" panose="020B0604020202020204" pitchFamily="34" charset="0"/>
                <a:cs typeface="Times New Roman" panose="02020603050405020304" pitchFamily="18" charset="0"/>
              </a:rPr>
              <a:t> and measles, mumps, rubella and </a:t>
            </a:r>
            <a:r>
              <a:rPr lang="en-GB" sz="3300" dirty="0">
                <a:latin typeface="+mn-lt"/>
                <a:ea typeface="Arial" panose="020B0604020202020204" pitchFamily="34" charset="0"/>
                <a:cs typeface="Times New Roman" panose="02020603050405020304" pitchFamily="18" charset="0"/>
              </a:rPr>
              <a:t>varicella chapters for </a:t>
            </a:r>
            <a:r>
              <a:rPr lang="en-GB" sz="3300" dirty="0">
                <a:effectLst/>
                <a:latin typeface="+mn-lt"/>
                <a:ea typeface="Arial" panose="020B0604020202020204" pitchFamily="34" charset="0"/>
                <a:cs typeface="Times New Roman" panose="02020603050405020304" pitchFamily="18" charset="0"/>
              </a:rPr>
              <a:t>more detail)</a:t>
            </a:r>
          </a:p>
          <a:p>
            <a:pPr marL="230400" marR="504190" lvl="0" indent="-230400">
              <a:lnSpc>
                <a:spcPct val="120000"/>
              </a:lnSpc>
              <a:spcAft>
                <a:spcPts val="0"/>
              </a:spcAft>
              <a:buFont typeface="Symbol" panose="05050102010706020507" pitchFamily="18" charset="2"/>
              <a:buChar char=""/>
            </a:pPr>
            <a:r>
              <a:rPr lang="en-GB" sz="3300" dirty="0">
                <a:latin typeface="+mn-lt"/>
                <a:ea typeface="Times New Roman" panose="02020603050405020304" pitchFamily="18" charset="0"/>
                <a:cs typeface="Times New Roman" panose="02020603050405020304" pitchFamily="18" charset="0"/>
              </a:rPr>
              <a:t>pregnant women (and pregnancy should be avoided for one month following the last dose of MMR vaccine)</a:t>
            </a:r>
          </a:p>
          <a:p>
            <a:pPr marL="230400" marR="504190" lvl="0" indent="-230400">
              <a:lnSpc>
                <a:spcPct val="120000"/>
              </a:lnSpc>
              <a:spcAft>
                <a:spcPts val="0"/>
              </a:spcAft>
              <a:buFont typeface="Symbol" panose="05050102010706020507" pitchFamily="18" charset="2"/>
              <a:buChar char=""/>
            </a:pPr>
            <a:r>
              <a:rPr lang="en-GB" sz="3300" dirty="0">
                <a:effectLst/>
                <a:latin typeface="+mn-lt"/>
                <a:ea typeface="Arial" panose="020B0604020202020204" pitchFamily="34" charset="0"/>
                <a:cs typeface="Times New Roman" panose="02020603050405020304" pitchFamily="18" charset="0"/>
              </a:rPr>
              <a:t>those who have had </a:t>
            </a:r>
          </a:p>
          <a:p>
            <a:pPr marL="687600" marR="504190" lvl="1" indent="-230400">
              <a:lnSpc>
                <a:spcPct val="120000"/>
              </a:lnSpc>
              <a:buFont typeface="Symbol" panose="05050102010706020507" pitchFamily="18" charset="2"/>
              <a:buChar char=""/>
            </a:pPr>
            <a:r>
              <a:rPr lang="en-GB" sz="2900" dirty="0">
                <a:effectLst/>
                <a:latin typeface="+mn-lt"/>
                <a:ea typeface="Arial" panose="020B0604020202020204" pitchFamily="34" charset="0"/>
                <a:cs typeface="Times New Roman" panose="02020603050405020304" pitchFamily="18" charset="0"/>
              </a:rPr>
              <a:t>a confirmed anaphylactic reaction to a previous dose of the vaccine </a:t>
            </a:r>
          </a:p>
          <a:p>
            <a:pPr marL="687600" marR="504190" lvl="1" indent="-230400">
              <a:lnSpc>
                <a:spcPct val="120000"/>
              </a:lnSpc>
              <a:buFont typeface="Symbol" panose="05050102010706020507" pitchFamily="18" charset="2"/>
              <a:buChar char=""/>
            </a:pPr>
            <a:r>
              <a:rPr lang="en-GB" sz="2900" b="0" i="0" dirty="0">
                <a:solidFill>
                  <a:srgbClr val="000000"/>
                </a:solidFill>
                <a:effectLst/>
                <a:latin typeface="+mn-lt"/>
              </a:rPr>
              <a:t>a confirmed anaphylactic reaction to any component of the vaccine, including neomycin or gelatine</a:t>
            </a:r>
            <a:r>
              <a:rPr lang="en-GB" sz="2900" b="0" i="0" dirty="0">
                <a:solidFill>
                  <a:srgbClr val="D13438"/>
                </a:solidFill>
                <a:effectLst/>
                <a:latin typeface="+mn-lt"/>
              </a:rPr>
              <a:t> </a:t>
            </a:r>
          </a:p>
          <a:p>
            <a:pPr marL="457200" marR="504190" lvl="1" indent="0">
              <a:lnSpc>
                <a:spcPct val="120000"/>
              </a:lnSpc>
              <a:buNone/>
            </a:pPr>
            <a:endParaRPr lang="en-GB" sz="2900" dirty="0">
              <a:effectLst/>
              <a:latin typeface="+mn-lt"/>
              <a:ea typeface="Arial" panose="020B0604020202020204" pitchFamily="34" charset="0"/>
              <a:cs typeface="Times New Roman" panose="02020603050405020304" pitchFamily="18" charset="0"/>
            </a:endParaRPr>
          </a:p>
          <a:p>
            <a:pPr marL="0" indent="0">
              <a:lnSpc>
                <a:spcPct val="120000"/>
              </a:lnSpc>
              <a:buNone/>
            </a:pPr>
            <a:r>
              <a:rPr lang="en-GB" sz="3300" dirty="0">
                <a:latin typeface="+mn-lt"/>
                <a:ea typeface="Arial" panose="020B0604020202020204" pitchFamily="34" charset="0"/>
                <a:cs typeface="Times New Roman" panose="02020603050405020304" pitchFamily="18" charset="0"/>
              </a:rPr>
              <a:t>Immunisation of individuals who are acutely unwell with a fever should be postponed until they have recovered fully</a:t>
            </a:r>
            <a:endParaRPr lang="en-GB" sz="3300" dirty="0">
              <a:latin typeface="+mn-lt"/>
              <a:ea typeface="Times New Roman" panose="02020603050405020304" pitchFamily="18" charset="0"/>
              <a:cs typeface="Times New Roman" panose="02020603050405020304" pitchFamily="18" charset="0"/>
            </a:endParaRPr>
          </a:p>
          <a:p>
            <a:pPr>
              <a:lnSpc>
                <a:spcPct val="120000"/>
              </a:lnSpc>
            </a:pPr>
            <a:r>
              <a:rPr lang="en-GB" sz="3300" dirty="0">
                <a:latin typeface="+mn-lt"/>
                <a:ea typeface="Arial" panose="020B0604020202020204" pitchFamily="34" charset="0"/>
                <a:cs typeface="Times New Roman" panose="02020603050405020304" pitchFamily="18" charset="0"/>
              </a:rPr>
              <a:t>t</a:t>
            </a:r>
            <a:r>
              <a:rPr lang="en-GB" sz="3300" dirty="0">
                <a:effectLst/>
                <a:latin typeface="+mn-lt"/>
                <a:ea typeface="Arial" panose="020B0604020202020204" pitchFamily="34" charset="0"/>
                <a:cs typeface="Times New Roman" panose="02020603050405020304" pitchFamily="18" charset="0"/>
              </a:rPr>
              <a:t>his is to avoid confusing the diagnosis of any acute illness by wrongly attributing any sign or symptoms to the adverse effects of the vaccine</a:t>
            </a:r>
          </a:p>
          <a:p>
            <a:pPr>
              <a:lnSpc>
                <a:spcPct val="120000"/>
              </a:lnSpc>
            </a:pPr>
            <a:r>
              <a:rPr lang="en-GB" sz="3300" dirty="0">
                <a:latin typeface="+mn-lt"/>
                <a:ea typeface="Arial" panose="020B0604020202020204" pitchFamily="34" charset="0"/>
                <a:cs typeface="Times New Roman" panose="02020603050405020304" pitchFamily="18" charset="0"/>
              </a:rPr>
              <a:t>t</a:t>
            </a:r>
            <a:r>
              <a:rPr lang="en-GB" sz="3300" dirty="0">
                <a:effectLst/>
                <a:latin typeface="+mn-lt"/>
                <a:ea typeface="Arial" panose="020B0604020202020204" pitchFamily="34" charset="0"/>
                <a:cs typeface="Times New Roman" panose="02020603050405020304" pitchFamily="18" charset="0"/>
              </a:rPr>
              <a:t>he presence of a minor illness, such as the common cold, is </a:t>
            </a:r>
            <a:r>
              <a:rPr lang="en-GB" sz="3300" dirty="0">
                <a:solidFill>
                  <a:srgbClr val="000000"/>
                </a:solidFill>
                <a:effectLst/>
                <a:latin typeface="+mn-lt"/>
                <a:ea typeface="Times New Roman" panose="02020603050405020304" pitchFamily="18" charset="0"/>
                <a:cs typeface="Times New Roman" panose="02020603050405020304" pitchFamily="18" charset="0"/>
              </a:rPr>
              <a:t>not a contraindication to immunisation</a:t>
            </a:r>
            <a:endParaRPr lang="en-GB" sz="3300" dirty="0">
              <a:effectLst/>
              <a:latin typeface="+mn-lt"/>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C32BF67-932A-47AB-81DE-C40F7413B5AB}"/>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16D10C46-E5C1-617E-FB10-B48343310BA1}"/>
              </a:ext>
            </a:extLst>
          </p:cNvPr>
          <p:cNvSpPr>
            <a:spLocks noGrp="1"/>
          </p:cNvSpPr>
          <p:nvPr>
            <p:ph type="sldNum" sz="quarter" idx="11"/>
          </p:nvPr>
        </p:nvSpPr>
        <p:spPr/>
        <p:txBody>
          <a:bodyPr/>
          <a:lstStyle/>
          <a:p>
            <a:fld id="{344369E4-5DE7-46E5-874E-4FD437973785}" type="slidenum">
              <a:rPr lang="en-GB" smtClean="0"/>
              <a:pPr/>
              <a:t>58</a:t>
            </a:fld>
            <a:endParaRPr lang="en-GB" sz="1400" dirty="0"/>
          </a:p>
        </p:txBody>
      </p:sp>
    </p:spTree>
    <p:extLst>
      <p:ext uri="{BB962C8B-B14F-4D97-AF65-F5344CB8AC3E}">
        <p14:creationId xmlns:p14="http://schemas.microsoft.com/office/powerpoint/2010/main" val="3693852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56174"/>
            <a:ext cx="8028000" cy="648072"/>
          </a:xfrm>
        </p:spPr>
        <p:txBody>
          <a:bodyPr>
            <a:normAutofit/>
          </a:bodyPr>
          <a:lstStyle/>
          <a:p>
            <a:r>
              <a:rPr lang="en-GB" dirty="0"/>
              <a:t>Adverse reactions</a:t>
            </a:r>
          </a:p>
        </p:txBody>
      </p:sp>
      <p:sp>
        <p:nvSpPr>
          <p:cNvPr id="3" name="Content Placeholder 2"/>
          <p:cNvSpPr>
            <a:spLocks noGrp="1"/>
          </p:cNvSpPr>
          <p:nvPr>
            <p:ph idx="1"/>
          </p:nvPr>
        </p:nvSpPr>
        <p:spPr>
          <a:xfrm>
            <a:off x="332508" y="1472541"/>
            <a:ext cx="10291532" cy="5112413"/>
          </a:xfrm>
        </p:spPr>
        <p:txBody>
          <a:bodyPr>
            <a:normAutofit/>
          </a:bodyPr>
          <a:lstStyle/>
          <a:p>
            <a:pPr marL="285750" lvl="2" indent="-285750">
              <a:spcBef>
                <a:spcPts val="1000"/>
              </a:spcBef>
              <a:tabLst>
                <a:tab pos="450850" algn="l"/>
              </a:tabLst>
            </a:pPr>
            <a:r>
              <a:rPr lang="en-US" sz="1700" dirty="0">
                <a:latin typeface="Arial" charset="0"/>
                <a:ea typeface="ヒラギノ角ゴ Pro W3" charset="-128"/>
              </a:rPr>
              <a:t>adverse reactions following the MMR vaccine (except allergic reactions) are due to effective replication of the vaccine viruses with subsequent mild illness. These typically occur : </a:t>
            </a:r>
          </a:p>
          <a:p>
            <a:pPr marL="684000" lvl="2">
              <a:lnSpc>
                <a:spcPct val="120000"/>
              </a:lnSpc>
              <a:spcBef>
                <a:spcPts val="0"/>
              </a:spcBef>
            </a:pPr>
            <a:r>
              <a:rPr lang="en-GB" sz="1800" dirty="0">
                <a:ea typeface="Times New Roman" panose="02020603050405020304" pitchFamily="18" charset="0"/>
                <a:cs typeface="Times New Roman" panose="02020603050405020304" pitchFamily="18" charset="0"/>
              </a:rPr>
              <a:t>six to 11 days post-vaccination (due to measles component) </a:t>
            </a:r>
          </a:p>
          <a:p>
            <a:pPr marL="684000" lvl="2">
              <a:lnSpc>
                <a:spcPct val="120000"/>
              </a:lnSpc>
              <a:spcBef>
                <a:spcPts val="0"/>
              </a:spcBef>
            </a:pPr>
            <a:r>
              <a:rPr lang="en-GB" sz="1800" dirty="0">
                <a:ea typeface="Times New Roman" panose="02020603050405020304" pitchFamily="18" charset="0"/>
                <a:cs typeface="Times New Roman" panose="02020603050405020304" pitchFamily="18" charset="0"/>
              </a:rPr>
              <a:t>two to three weeks post-vaccination (mumps and rubella components) </a:t>
            </a:r>
          </a:p>
          <a:p>
            <a:pPr marL="684000" lvl="2">
              <a:lnSpc>
                <a:spcPct val="120000"/>
              </a:lnSpc>
              <a:spcBef>
                <a:spcPts val="0"/>
              </a:spcBef>
            </a:pPr>
            <a:r>
              <a:rPr lang="en-GB" sz="1800" dirty="0">
                <a:ea typeface="Times New Roman" panose="02020603050405020304" pitchFamily="18" charset="0"/>
                <a:cs typeface="Times New Roman" panose="02020603050405020304" pitchFamily="18" charset="0"/>
              </a:rPr>
              <a:t>three to four weeks post-vaccination (varicella component) </a:t>
            </a:r>
            <a:endParaRPr lang="en-US" sz="1700" dirty="0">
              <a:latin typeface="Arial" charset="0"/>
              <a:ea typeface="ヒラギノ角ゴ Pro W3" charset="-128"/>
            </a:endParaRPr>
          </a:p>
          <a:p>
            <a:pPr marL="228600" lvl="2">
              <a:spcBef>
                <a:spcPts val="1000"/>
              </a:spcBef>
              <a:tabLst>
                <a:tab pos="450850" algn="l"/>
              </a:tabLst>
            </a:pPr>
            <a:r>
              <a:rPr lang="en-GB" sz="1800" kern="100" dirty="0">
                <a:ea typeface="Aptos" panose="020B0004020202020204" pitchFamily="34" charset="0"/>
              </a:rPr>
              <a:t>the most common adverse reactions to MMR and MMRV include injection site reactions (such as pain/tenderness, redness and swelling), and fever, irritability, and rash (including </a:t>
            </a:r>
            <a:r>
              <a:rPr lang="en-GB" sz="1800" dirty="0">
                <a:ea typeface="Aptos" panose="020B0004020202020204" pitchFamily="34" charset="0"/>
              </a:rPr>
              <a:t>a </a:t>
            </a:r>
            <a:r>
              <a:rPr lang="en-GB" sz="1800" kern="100" dirty="0">
                <a:ea typeface="Aptos" panose="020B0004020202020204" pitchFamily="34" charset="0"/>
              </a:rPr>
              <a:t>measles- or varicella-like rash)</a:t>
            </a:r>
            <a:r>
              <a:rPr lang="en-GB" sz="1050" kern="100" dirty="0">
                <a:ea typeface="Aptos" panose="020B0004020202020204" pitchFamily="34" charset="0"/>
              </a:rPr>
              <a:t> </a:t>
            </a:r>
            <a:endParaRPr lang="en-GB" sz="1800" dirty="0">
              <a:ea typeface="Times New Roman" panose="02020603050405020304" pitchFamily="18" charset="0"/>
              <a:cs typeface="Times New Roman" panose="02020603050405020304" pitchFamily="18" charset="0"/>
            </a:endParaRPr>
          </a:p>
          <a:p>
            <a:pPr marL="228600" lvl="2">
              <a:spcBef>
                <a:spcPts val="1000"/>
              </a:spcBef>
              <a:tabLst>
                <a:tab pos="450850" algn="l"/>
              </a:tabLst>
            </a:pPr>
            <a:r>
              <a:rPr lang="en-GB" sz="1800" dirty="0">
                <a:ea typeface="Times New Roman" panose="02020603050405020304" pitchFamily="18" charset="0"/>
                <a:cs typeface="Times New Roman" panose="02020603050405020304" pitchFamily="18" charset="0"/>
              </a:rPr>
              <a:t>individuals with a varicella-like rash post-vaccination may be infectious to others but individuals with other vaccine-associated symptoms are not </a:t>
            </a:r>
            <a:endParaRPr lang="en-GB" sz="1700" dirty="0">
              <a:latin typeface="Arial" charset="0"/>
              <a:ea typeface="ヒラギノ角ゴ Pro W3" charset="-128"/>
            </a:endParaRPr>
          </a:p>
          <a:p>
            <a:pPr marL="228600" lvl="2">
              <a:spcBef>
                <a:spcPts val="1000"/>
              </a:spcBef>
              <a:tabLst>
                <a:tab pos="450850" algn="l"/>
              </a:tabLst>
            </a:pPr>
            <a:r>
              <a:rPr lang="en-GB" sz="1800" dirty="0">
                <a:ea typeface="Times New Roman" panose="02020603050405020304" pitchFamily="18" charset="0"/>
                <a:cs typeface="Times New Roman" panose="02020603050405020304" pitchFamily="18" charset="0"/>
              </a:rPr>
              <a:t>overall rates of adverse reactions after MMR and MMRV vaccines are similar or lower in second and subsequent doses compared to first doses</a:t>
            </a:r>
            <a:endParaRPr lang="en-US" sz="1700" dirty="0">
              <a:latin typeface="Arial" charset="0"/>
              <a:ea typeface="ヒラギノ角ゴ Pro W3" charset="-128"/>
            </a:endParaRPr>
          </a:p>
          <a:p>
            <a:pPr marL="285750" lvl="2" indent="-285750">
              <a:spcBef>
                <a:spcPts val="1000"/>
              </a:spcBef>
              <a:tabLst>
                <a:tab pos="450850" algn="l"/>
              </a:tabLst>
            </a:pPr>
            <a:r>
              <a:rPr lang="en-GB" sz="1700" dirty="0">
                <a:latin typeface="Arial" charset="0"/>
                <a:ea typeface="ヒラギノ角ゴ Pro W3" charset="-128"/>
              </a:rPr>
              <a:t>all serious suspected reactions following MMR or MMRV vaccination should be reported to the Medicines and Healthcare products Regulatory Agency using the Yellow Card scheme </a:t>
            </a:r>
            <a:r>
              <a:rPr lang="en-GB" sz="1700" dirty="0">
                <a:latin typeface="Arial" charset="0"/>
                <a:ea typeface="ヒラギノ角ゴ Pro W3" charset="-128"/>
                <a:hlinkClick r:id="rId3"/>
              </a:rPr>
              <a:t>http://yellowcard.mhra.gov.uk/</a:t>
            </a:r>
            <a:endParaRPr lang="en-GB" sz="17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34F44AAD-6148-E6D4-A042-6A94D45DEC64}"/>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938794DC-6E4B-5934-7D48-4BEFA5B80257}"/>
              </a:ext>
            </a:extLst>
          </p:cNvPr>
          <p:cNvSpPr>
            <a:spLocks noGrp="1"/>
          </p:cNvSpPr>
          <p:nvPr>
            <p:ph type="sldNum" sz="quarter" idx="11"/>
          </p:nvPr>
        </p:nvSpPr>
        <p:spPr/>
        <p:txBody>
          <a:bodyPr/>
          <a:lstStyle/>
          <a:p>
            <a:fld id="{344369E4-5DE7-46E5-874E-4FD437973785}" type="slidenum">
              <a:rPr lang="en-GB" smtClean="0"/>
              <a:pPr/>
              <a:t>59</a:t>
            </a:fld>
            <a:endParaRPr lang="en-GB" sz="1400" dirty="0"/>
          </a:p>
        </p:txBody>
      </p:sp>
    </p:spTree>
    <p:extLst>
      <p:ext uri="{BB962C8B-B14F-4D97-AF65-F5344CB8AC3E}">
        <p14:creationId xmlns:p14="http://schemas.microsoft.com/office/powerpoint/2010/main" val="1274770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198" y="316082"/>
            <a:ext cx="9110172" cy="965963"/>
          </a:xfrm>
        </p:spPr>
        <p:txBody>
          <a:bodyPr>
            <a:normAutofit fontScale="90000"/>
          </a:bodyPr>
          <a:lstStyle/>
          <a:p>
            <a:r>
              <a:rPr lang="en-GB" dirty="0">
                <a:latin typeface="Arial" charset="0"/>
                <a:ea typeface="ヒラギノ角ゴ Pro W3" charset="-128"/>
                <a:cs typeface="ヒラギノ角ゴ Pro W3" charset="-128"/>
              </a:rPr>
              <a:t>MMR and MMRV vaccination </a:t>
            </a:r>
            <a:br>
              <a:rPr lang="en-GB" dirty="0">
                <a:latin typeface="Arial" charset="0"/>
                <a:ea typeface="ヒラギノ角ゴ Pro W3" charset="-128"/>
                <a:cs typeface="ヒラギノ角ゴ Pro W3" charset="-128"/>
              </a:rPr>
            </a:br>
            <a:r>
              <a:rPr lang="en-GB" dirty="0">
                <a:latin typeface="Arial" charset="0"/>
                <a:ea typeface="ヒラギノ角ゴ Pro W3" charset="-128"/>
                <a:cs typeface="ヒラギノ角ゴ Pro W3" charset="-128"/>
              </a:rPr>
              <a:t>programme overview</a:t>
            </a:r>
            <a:br>
              <a:rPr lang="en-GB" dirty="0">
                <a:latin typeface="Arial" charset="0"/>
                <a:ea typeface="ヒラギノ角ゴ Pro W3" charset="-128"/>
                <a:cs typeface="ヒラギノ角ゴ Pro W3" charset="-128"/>
              </a:rPr>
            </a:br>
            <a:endParaRPr lang="en-GB" dirty="0"/>
          </a:p>
        </p:txBody>
      </p:sp>
      <p:sp>
        <p:nvSpPr>
          <p:cNvPr id="20483" name="Rectangle 3"/>
          <p:cNvSpPr>
            <a:spLocks noGrp="1" noChangeArrowheads="1"/>
          </p:cNvSpPr>
          <p:nvPr>
            <p:ph idx="1"/>
          </p:nvPr>
        </p:nvSpPr>
        <p:spPr>
          <a:xfrm>
            <a:off x="130629" y="1429994"/>
            <a:ext cx="11117682" cy="4860907"/>
          </a:xfrm>
        </p:spPr>
        <p:txBody>
          <a:bodyPr>
            <a:normAutofit lnSpcReduction="10000"/>
          </a:bodyPr>
          <a:lstStyle/>
          <a:p>
            <a:pPr>
              <a:lnSpc>
                <a:spcPct val="110000"/>
              </a:lnSpc>
              <a:spcBef>
                <a:spcPct val="0"/>
              </a:spcBef>
            </a:pPr>
            <a:r>
              <a:rPr lang="en-GB" sz="2000" dirty="0">
                <a:latin typeface="Arial" charset="0"/>
                <a:ea typeface="ヒラギノ角ゴ Pro W3" charset="-128"/>
              </a:rPr>
              <a:t>MMR vaccine was introduced as a routine single dose schedule in 1988 and became a two-dose schedule in 1996 </a:t>
            </a:r>
          </a:p>
          <a:p>
            <a:pPr marL="0" indent="0">
              <a:lnSpc>
                <a:spcPct val="110000"/>
              </a:lnSpc>
              <a:spcBef>
                <a:spcPct val="0"/>
              </a:spcBef>
              <a:buNone/>
            </a:pPr>
            <a:endParaRPr lang="en-GB" sz="2000" dirty="0">
              <a:latin typeface="Arial" charset="0"/>
              <a:ea typeface="ヒラギノ角ゴ Pro W3" charset="-128"/>
            </a:endParaRPr>
          </a:p>
          <a:p>
            <a:pPr>
              <a:lnSpc>
                <a:spcPct val="110000"/>
              </a:lnSpc>
              <a:spcBef>
                <a:spcPct val="0"/>
              </a:spcBef>
            </a:pPr>
            <a:r>
              <a:rPr lang="en-GB" sz="2000" dirty="0">
                <a:latin typeface="Arial" charset="0"/>
                <a:ea typeface="ヒラギノ角ゴ Pro W3" charset="-128"/>
              </a:rPr>
              <a:t>from 1996, the first dose of MMR vaccine was offered to children from 12 months of age with a second dose offered at 3 years and 4 months</a:t>
            </a:r>
          </a:p>
          <a:p>
            <a:pPr>
              <a:lnSpc>
                <a:spcPct val="110000"/>
              </a:lnSpc>
              <a:spcBef>
                <a:spcPct val="0"/>
              </a:spcBef>
            </a:pPr>
            <a:endParaRPr lang="en-GB" sz="2000" dirty="0">
              <a:latin typeface="Arial" charset="0"/>
              <a:ea typeface="ヒラギノ角ゴ Pro W3" charset="-128"/>
            </a:endParaRPr>
          </a:p>
          <a:p>
            <a:pPr>
              <a:lnSpc>
                <a:spcPct val="110000"/>
              </a:lnSpc>
              <a:spcBef>
                <a:spcPct val="0"/>
              </a:spcBef>
            </a:pPr>
            <a:r>
              <a:rPr lang="en-GB" sz="2000" dirty="0">
                <a:latin typeface="Arial" charset="0"/>
                <a:ea typeface="ヒラギノ角ゴ Pro W3" charset="-128"/>
              </a:rPr>
              <a:t>over the last 30 years, uptake of the MMR vaccine varied substantially</a:t>
            </a:r>
          </a:p>
          <a:p>
            <a:pPr>
              <a:lnSpc>
                <a:spcPct val="110000"/>
              </a:lnSpc>
              <a:spcBef>
                <a:spcPct val="0"/>
              </a:spcBef>
            </a:pPr>
            <a:endParaRPr lang="en-GB" sz="2000" dirty="0">
              <a:latin typeface="Arial" charset="0"/>
              <a:ea typeface="ヒラギノ角ゴ Pro W3" charset="-128"/>
            </a:endParaRPr>
          </a:p>
          <a:p>
            <a:pPr>
              <a:lnSpc>
                <a:spcPct val="110000"/>
              </a:lnSpc>
              <a:spcBef>
                <a:spcPct val="0"/>
              </a:spcBef>
            </a:pPr>
            <a:r>
              <a:rPr lang="en-GB" sz="2000" dirty="0">
                <a:latin typeface="Arial" charset="0"/>
                <a:ea typeface="ヒラギノ角ゴ Pro W3" charset="-128"/>
              </a:rPr>
              <a:t>low uptake of the MMR vaccine has resulted in numerous outbreaks of measles and mumps which, as well as affecting young children, have often affected older children and young adults, who missed out on MMR vaccination as a child</a:t>
            </a:r>
          </a:p>
          <a:p>
            <a:pPr>
              <a:lnSpc>
                <a:spcPct val="110000"/>
              </a:lnSpc>
              <a:spcBef>
                <a:spcPct val="0"/>
              </a:spcBef>
            </a:pPr>
            <a:endParaRPr lang="en-GB" sz="2000" dirty="0">
              <a:latin typeface="Arial" charset="0"/>
              <a:ea typeface="ヒラギノ角ゴ Pro W3" charset="-128"/>
            </a:endParaRPr>
          </a:p>
          <a:p>
            <a:pPr>
              <a:lnSpc>
                <a:spcPct val="110000"/>
              </a:lnSpc>
              <a:spcBef>
                <a:spcPct val="0"/>
              </a:spcBef>
            </a:pPr>
            <a:r>
              <a:rPr lang="en-GB" sz="2000" dirty="0">
                <a:latin typeface="Arial" charset="0"/>
                <a:ea typeface="ヒラギノ角ゴ Pro W3" charset="-128"/>
              </a:rPr>
              <a:t>as a result of this low uptake, in addition to the routine programme, there have been many selective campaigns which have targeted individuals who have an incomplete MMR vaccination history</a:t>
            </a:r>
          </a:p>
        </p:txBody>
      </p:sp>
      <p:sp>
        <p:nvSpPr>
          <p:cNvPr id="4" name="Footer Placeholder 3">
            <a:extLst>
              <a:ext uri="{FF2B5EF4-FFF2-40B4-BE49-F238E27FC236}">
                <a16:creationId xmlns:a16="http://schemas.microsoft.com/office/drawing/2014/main" id="{6364BD27-1C07-4152-96D4-816B6741086E}"/>
              </a:ext>
            </a:extLst>
          </p:cNvPr>
          <p:cNvSpPr>
            <a:spLocks noGrp="1"/>
          </p:cNvSpPr>
          <p:nvPr>
            <p:ph type="ftr" sz="quarter" idx="10"/>
          </p:nvPr>
        </p:nvSpPr>
        <p:spPr/>
        <p:txBody>
          <a:bodyPr/>
          <a:lstStyle/>
          <a:p>
            <a:r>
              <a:rPr lang="en-GB" sz="1400" dirty="0"/>
              <a:t>Vaccination against measles, mumps, rubella and varicella </a:t>
            </a:r>
          </a:p>
        </p:txBody>
      </p:sp>
      <p:sp>
        <p:nvSpPr>
          <p:cNvPr id="3" name="Slide Number Placeholder 2">
            <a:extLst>
              <a:ext uri="{FF2B5EF4-FFF2-40B4-BE49-F238E27FC236}">
                <a16:creationId xmlns:a16="http://schemas.microsoft.com/office/drawing/2014/main" id="{7DA87938-888E-E177-1A78-99CF4217DB72}"/>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6632010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6383B-E8C1-A752-A7AD-DA4F9415DDFF}"/>
              </a:ext>
            </a:extLst>
          </p:cNvPr>
          <p:cNvSpPr>
            <a:spLocks noGrp="1"/>
          </p:cNvSpPr>
          <p:nvPr>
            <p:ph type="title"/>
          </p:nvPr>
        </p:nvSpPr>
        <p:spPr/>
        <p:txBody>
          <a:bodyPr/>
          <a:lstStyle/>
          <a:p>
            <a:r>
              <a:rPr lang="en-GB" dirty="0"/>
              <a:t>Post-vaccination varicella rash</a:t>
            </a:r>
          </a:p>
        </p:txBody>
      </p:sp>
      <p:sp>
        <p:nvSpPr>
          <p:cNvPr id="3" name="Content Placeholder 2">
            <a:extLst>
              <a:ext uri="{FF2B5EF4-FFF2-40B4-BE49-F238E27FC236}">
                <a16:creationId xmlns:a16="http://schemas.microsoft.com/office/drawing/2014/main" id="{F73F8E8B-7E82-115F-38EA-A474904F0B17}"/>
              </a:ext>
            </a:extLst>
          </p:cNvPr>
          <p:cNvSpPr>
            <a:spLocks noGrp="1"/>
          </p:cNvSpPr>
          <p:nvPr>
            <p:ph idx="1"/>
          </p:nvPr>
        </p:nvSpPr>
        <p:spPr/>
        <p:txBody>
          <a:bodyPr>
            <a:normAutofit fontScale="92500" lnSpcReduction="10000"/>
          </a:bodyPr>
          <a:lstStyle/>
          <a:p>
            <a:r>
              <a:rPr lang="en-GB" sz="1800" dirty="0"/>
              <a:t>some individuals may develop a varicella vaccine-associated rash around the site of the injection</a:t>
            </a:r>
          </a:p>
          <a:p>
            <a:r>
              <a:rPr lang="en-GB" sz="1800" dirty="0"/>
              <a:t>children can attend childcare and educational settings but vesicles should be kept covered as a precaution  </a:t>
            </a:r>
          </a:p>
          <a:p>
            <a:r>
              <a:rPr lang="en-GB" sz="1800" dirty="0"/>
              <a:t>very rarely, children may develop a varicella-like rash either disseminated or localised away from the site of the injection within 1 month of vaccination</a:t>
            </a:r>
          </a:p>
          <a:p>
            <a:r>
              <a:rPr lang="en-GB" sz="1800" dirty="0"/>
              <a:t>a disseminated rash is more likely to be due to natural varicella infection than the vaccine virus; children should be reviewed by a clinician and recent exposure considered</a:t>
            </a:r>
          </a:p>
          <a:p>
            <a:pPr marL="0" indent="0">
              <a:buNone/>
            </a:pPr>
            <a:r>
              <a:rPr lang="en-GB" sz="1800" b="1" dirty="0"/>
              <a:t>Transmission</a:t>
            </a:r>
          </a:p>
          <a:p>
            <a:r>
              <a:rPr lang="en-GB" sz="1800" dirty="0"/>
              <a:t>transmission of varicella vaccine virus from immunocompetent vaccinees to susceptible close contacts is possible but the risk is very low</a:t>
            </a:r>
          </a:p>
          <a:p>
            <a:r>
              <a:rPr lang="en-GB" sz="1800" dirty="0"/>
              <a:t>transmission of vaccine virus in absence of a post-vaccination rash has not been documented </a:t>
            </a:r>
          </a:p>
          <a:p>
            <a:r>
              <a:rPr lang="en-GB" sz="1800" dirty="0"/>
              <a:t>if a localised vaccine-related rash develops away from the site of injection, lesions should be covered to further reduce the risk of transmission</a:t>
            </a:r>
          </a:p>
          <a:p>
            <a:r>
              <a:rPr lang="en-GB" sz="1800" dirty="0"/>
              <a:t>if rash is disseminated, the risk is higher, and immunosuppressed people with significant exposure to the vaccinated child should be offered post-exposure prophylaxis in line with </a:t>
            </a:r>
            <a:r>
              <a:rPr lang="en-GB" sz="1800" dirty="0">
                <a:hlinkClick r:id="rId3"/>
              </a:rPr>
              <a:t>guidance</a:t>
            </a:r>
            <a:endParaRPr lang="en-GB" sz="1800" dirty="0"/>
          </a:p>
          <a:p>
            <a:r>
              <a:rPr lang="en-GB" sz="1800" dirty="0"/>
              <a:t>immunocompetent pregnant contacts can be reassured that the risk of infection is very low</a:t>
            </a:r>
          </a:p>
        </p:txBody>
      </p:sp>
      <p:sp>
        <p:nvSpPr>
          <p:cNvPr id="4" name="Footer Placeholder 3">
            <a:extLst>
              <a:ext uri="{FF2B5EF4-FFF2-40B4-BE49-F238E27FC236}">
                <a16:creationId xmlns:a16="http://schemas.microsoft.com/office/drawing/2014/main" id="{696317BB-AD26-E787-05CE-F5766880AB81}"/>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7D8BA83B-A650-EE9E-3A8E-5E1E2D44991A}"/>
              </a:ext>
            </a:extLst>
          </p:cNvPr>
          <p:cNvSpPr>
            <a:spLocks noGrp="1"/>
          </p:cNvSpPr>
          <p:nvPr>
            <p:ph type="sldNum" sz="quarter" idx="11"/>
          </p:nvPr>
        </p:nvSpPr>
        <p:spPr/>
        <p:txBody>
          <a:bodyPr/>
          <a:lstStyle/>
          <a:p>
            <a:fld id="{344369E4-5DE7-46E5-874E-4FD437973785}" type="slidenum">
              <a:rPr lang="en-GB" smtClean="0"/>
              <a:pPr/>
              <a:t>60</a:t>
            </a:fld>
            <a:endParaRPr lang="en-GB" sz="1400" dirty="0"/>
          </a:p>
        </p:txBody>
      </p:sp>
    </p:spTree>
    <p:extLst>
      <p:ext uri="{BB962C8B-B14F-4D97-AF65-F5344CB8AC3E}">
        <p14:creationId xmlns:p14="http://schemas.microsoft.com/office/powerpoint/2010/main" val="5593413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B36A8-C6DC-26BD-41D7-010A799DC6EE}"/>
              </a:ext>
            </a:extLst>
          </p:cNvPr>
          <p:cNvSpPr>
            <a:spLocks noGrp="1"/>
          </p:cNvSpPr>
          <p:nvPr>
            <p:ph type="title"/>
          </p:nvPr>
        </p:nvSpPr>
        <p:spPr/>
        <p:txBody>
          <a:bodyPr/>
          <a:lstStyle/>
          <a:p>
            <a:r>
              <a:rPr lang="en-GB" dirty="0"/>
              <a:t>Febrile convulsions</a:t>
            </a:r>
          </a:p>
        </p:txBody>
      </p:sp>
      <p:sp>
        <p:nvSpPr>
          <p:cNvPr id="3" name="Content Placeholder 2">
            <a:extLst>
              <a:ext uri="{FF2B5EF4-FFF2-40B4-BE49-F238E27FC236}">
                <a16:creationId xmlns:a16="http://schemas.microsoft.com/office/drawing/2014/main" id="{36A56FD2-B1D1-0B5C-EED6-B4E82C63DE27}"/>
              </a:ext>
            </a:extLst>
          </p:cNvPr>
          <p:cNvSpPr>
            <a:spLocks noGrp="1"/>
          </p:cNvSpPr>
          <p:nvPr>
            <p:ph idx="1"/>
          </p:nvPr>
        </p:nvSpPr>
        <p:spPr>
          <a:xfrm>
            <a:off x="330205" y="1600200"/>
            <a:ext cx="11123857" cy="4705350"/>
          </a:xfrm>
        </p:spPr>
        <p:txBody>
          <a:bodyPr>
            <a:normAutofit fontScale="85000" lnSpcReduction="20000"/>
          </a:bodyPr>
          <a:lstStyle/>
          <a:p>
            <a:pPr marL="0" indent="0">
              <a:lnSpc>
                <a:spcPct val="110000"/>
              </a:lnSpc>
              <a:buNone/>
            </a:pPr>
            <a:r>
              <a:rPr lang="en-GB" sz="1800" b="1" kern="100" dirty="0">
                <a:effectLst/>
                <a:latin typeface="Arial" panose="020B0604020202020204" pitchFamily="34" charset="0"/>
                <a:ea typeface="Aptos" panose="020B0004020202020204" pitchFamily="34" charset="0"/>
              </a:rPr>
              <a:t>Febrile convulsions</a:t>
            </a:r>
            <a:r>
              <a:rPr lang="en-GB" sz="1800" kern="100" dirty="0">
                <a:effectLst/>
                <a:latin typeface="Arial" panose="020B0604020202020204" pitchFamily="34" charset="0"/>
                <a:ea typeface="Aptos" panose="020B0004020202020204" pitchFamily="34" charset="0"/>
              </a:rPr>
              <a:t> </a:t>
            </a:r>
          </a:p>
          <a:p>
            <a:pPr>
              <a:lnSpc>
                <a:spcPct val="110000"/>
              </a:lnSpc>
            </a:pPr>
            <a:r>
              <a:rPr lang="en-GB" sz="1800" kern="100" dirty="0">
                <a:effectLst/>
                <a:latin typeface="Arial" panose="020B0604020202020204" pitchFamily="34" charset="0"/>
                <a:ea typeface="Aptos" panose="020B0004020202020204" pitchFamily="34" charset="0"/>
              </a:rPr>
              <a:t>can occur </a:t>
            </a:r>
            <a:r>
              <a:rPr lang="en-GB" sz="1800" dirty="0">
                <a:effectLst/>
                <a:latin typeface="Arial" panose="020B0604020202020204" pitchFamily="34" charset="0"/>
                <a:ea typeface="Aptos" panose="020B0004020202020204" pitchFamily="34" charset="0"/>
              </a:rPr>
              <a:t>when a child develops a high temperature </a:t>
            </a:r>
            <a:r>
              <a:rPr lang="en-GB" sz="1800" kern="100" dirty="0">
                <a:effectLst/>
                <a:latin typeface="Arial" panose="020B0604020202020204" pitchFamily="34" charset="0"/>
                <a:ea typeface="Aptos" panose="020B0004020202020204" pitchFamily="34" charset="0"/>
              </a:rPr>
              <a:t>caused by any typical childhood illness; </a:t>
            </a:r>
          </a:p>
          <a:p>
            <a:pPr>
              <a:lnSpc>
                <a:spcPct val="110000"/>
              </a:lnSpc>
            </a:pPr>
            <a:r>
              <a:rPr lang="en-GB" sz="1800" dirty="0">
                <a:effectLst/>
                <a:latin typeface="Arial" panose="020B0604020202020204" pitchFamily="34" charset="0"/>
                <a:ea typeface="Aptos" panose="020B0004020202020204" pitchFamily="34" charset="0"/>
              </a:rPr>
              <a:t>are self-limiting with no long-term consequences</a:t>
            </a:r>
            <a:endParaRPr lang="en-GB" sz="1800" kern="100" dirty="0">
              <a:effectLst/>
              <a:latin typeface="Arial" panose="020B0604020202020204" pitchFamily="34" charset="0"/>
              <a:ea typeface="Aptos" panose="020B0004020202020204" pitchFamily="34" charset="0"/>
            </a:endParaRPr>
          </a:p>
          <a:p>
            <a:pPr>
              <a:lnSpc>
                <a:spcPct val="110000"/>
              </a:lnSpc>
            </a:pPr>
            <a:r>
              <a:rPr lang="en-GB" sz="1800" kern="100" dirty="0">
                <a:effectLst/>
                <a:latin typeface="Arial" panose="020B0604020202020204" pitchFamily="34" charset="0"/>
                <a:ea typeface="Aptos" panose="020B0004020202020204" pitchFamily="34" charset="0"/>
              </a:rPr>
              <a:t>most common </a:t>
            </a:r>
            <a:r>
              <a:rPr lang="en-GB" sz="1800" dirty="0">
                <a:effectLst/>
                <a:latin typeface="Arial" panose="020B0604020202020204" pitchFamily="34" charset="0"/>
                <a:ea typeface="Aptos" panose="020B0004020202020204" pitchFamily="34" charset="0"/>
              </a:rPr>
              <a:t>between 6 months to 6 years of age; </a:t>
            </a:r>
            <a:r>
              <a:rPr lang="en-GB" sz="1800" dirty="0">
                <a:effectLst/>
                <a:latin typeface="Arial" panose="020B0604020202020204" pitchFamily="34" charset="0"/>
                <a:ea typeface="Arial" panose="020B0604020202020204" pitchFamily="34" charset="0"/>
              </a:rPr>
              <a:t>2 to 5% of children will experience febrile convulsions before the age of 5</a:t>
            </a:r>
          </a:p>
          <a:p>
            <a:pPr marL="0" indent="0">
              <a:lnSpc>
                <a:spcPct val="110000"/>
              </a:lnSpc>
              <a:buNone/>
            </a:pPr>
            <a:endParaRPr lang="en-GB" sz="1200" dirty="0">
              <a:effectLst/>
              <a:latin typeface="Arial" panose="020B0604020202020204" pitchFamily="34" charset="0"/>
              <a:ea typeface="Arial" panose="020B0604020202020204" pitchFamily="34" charset="0"/>
            </a:endParaRPr>
          </a:p>
          <a:p>
            <a:pPr marL="0" indent="0">
              <a:lnSpc>
                <a:spcPct val="110000"/>
              </a:lnSpc>
              <a:buNone/>
            </a:pPr>
            <a:r>
              <a:rPr lang="en-GB" sz="1800" b="1" dirty="0">
                <a:effectLst/>
                <a:latin typeface="Arial" panose="020B0604020202020204" pitchFamily="34" charset="0"/>
                <a:ea typeface="Arial" panose="020B0604020202020204" pitchFamily="34" charset="0"/>
              </a:rPr>
              <a:t>Risk following MMRV</a:t>
            </a:r>
          </a:p>
          <a:p>
            <a:pPr>
              <a:lnSpc>
                <a:spcPct val="110000"/>
              </a:lnSpc>
              <a:spcBef>
                <a:spcPts val="600"/>
              </a:spcBef>
            </a:pPr>
            <a:r>
              <a:rPr lang="en-GB" sz="1800" dirty="0">
                <a:ea typeface="Arial" panose="020B0604020202020204" pitchFamily="34" charset="0"/>
              </a:rPr>
              <a:t>s</a:t>
            </a:r>
            <a:r>
              <a:rPr lang="en-GB" sz="1800" dirty="0">
                <a:effectLst/>
                <a:latin typeface="Arial" panose="020B0604020202020204" pitchFamily="34" charset="0"/>
                <a:ea typeface="Arial" panose="020B0604020202020204" pitchFamily="34" charset="0"/>
              </a:rPr>
              <a:t>mall increase in risk of febrile convulsions in the 5 to 10 days following </a:t>
            </a:r>
            <a:r>
              <a:rPr lang="en-GB" sz="1800" dirty="0">
                <a:ea typeface="Arial" panose="020B0604020202020204" pitchFamily="34" charset="0"/>
              </a:rPr>
              <a:t>1</a:t>
            </a:r>
            <a:r>
              <a:rPr lang="en-GB" sz="1800" baseline="30000" dirty="0">
                <a:ea typeface="Arial" panose="020B0604020202020204" pitchFamily="34" charset="0"/>
              </a:rPr>
              <a:t>st</a:t>
            </a:r>
            <a:r>
              <a:rPr lang="en-GB" sz="1800" dirty="0">
                <a:ea typeface="Arial" panose="020B0604020202020204" pitchFamily="34" charset="0"/>
              </a:rPr>
              <a:t> </a:t>
            </a:r>
            <a:r>
              <a:rPr lang="en-GB" sz="1800" dirty="0">
                <a:effectLst/>
                <a:latin typeface="Arial" panose="020B0604020202020204" pitchFamily="34" charset="0"/>
                <a:ea typeface="Arial" panose="020B0604020202020204" pitchFamily="34" charset="0"/>
              </a:rPr>
              <a:t>dose of MMRV </a:t>
            </a:r>
          </a:p>
          <a:p>
            <a:pPr>
              <a:lnSpc>
                <a:spcPct val="110000"/>
              </a:lnSpc>
              <a:spcBef>
                <a:spcPts val="600"/>
              </a:spcBef>
            </a:pPr>
            <a:r>
              <a:rPr lang="en-GB" sz="1800" dirty="0">
                <a:effectLst/>
                <a:latin typeface="Arial" panose="020B0604020202020204" pitchFamily="34" charset="0"/>
                <a:ea typeface="Arial" panose="020B0604020202020204" pitchFamily="34" charset="0"/>
              </a:rPr>
              <a:t>risk estimated to be approximately 1 per 1,000 doses in the 7 to 10 days following vaccination; this is slightly higher than following the first dose of MMR</a:t>
            </a:r>
            <a:endParaRPr lang="en-GB" sz="1800" dirty="0">
              <a:ea typeface="Arial" panose="020B0604020202020204" pitchFamily="34" charset="0"/>
              <a:cs typeface="Times New Roman" panose="02020603050405020304" pitchFamily="18" charset="0"/>
            </a:endParaRPr>
          </a:p>
          <a:p>
            <a:pPr>
              <a:lnSpc>
                <a:spcPct val="110000"/>
              </a:lnSpc>
              <a:spcBef>
                <a:spcPts val="600"/>
              </a:spcBef>
            </a:pPr>
            <a:r>
              <a:rPr lang="en-GB" sz="1800" dirty="0">
                <a:ea typeface="Times New Roman" panose="02020603050405020304" pitchFamily="18" charset="0"/>
                <a:cs typeface="Times New Roman" panose="02020603050405020304" pitchFamily="18" charset="0"/>
              </a:rPr>
              <a:t>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isk following vaccination is much lower than the risk following measles infection (1 </a:t>
            </a:r>
            <a:r>
              <a:rPr lang="en-GB" sz="1800" dirty="0">
                <a:ea typeface="Times New Roman" panose="02020603050405020304" pitchFamily="18" charset="0"/>
                <a:cs typeface="Times New Roman" panose="02020603050405020304" pitchFamily="18" charset="0"/>
              </a:rPr>
              <a:t>per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43 cases)</a:t>
            </a:r>
          </a:p>
          <a:p>
            <a:pPr>
              <a:lnSpc>
                <a:spcPct val="1100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parents should be advised of this low but </a:t>
            </a:r>
            <a:r>
              <a:rPr lang="en-GB" sz="1800" dirty="0">
                <a:ea typeface="Times New Roman" panose="02020603050405020304" pitchFamily="18" charset="0"/>
                <a:cs typeface="Times New Roman" panose="02020603050405020304" pitchFamily="18" charset="0"/>
              </a:rPr>
              <a:t>possible risk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and advised to seek medical attention if their child has a febrile convulsion </a:t>
            </a:r>
          </a:p>
          <a:p>
            <a:pPr>
              <a:lnSpc>
                <a:spcPct val="110000"/>
              </a:lnSpc>
              <a:spcBef>
                <a:spcPts val="600"/>
              </a:spcBef>
            </a:pPr>
            <a:r>
              <a:rPr lang="en-GB" sz="1800" dirty="0">
                <a:ea typeface="Times New Roman" panose="02020603050405020304" pitchFamily="18" charset="0"/>
                <a:cs typeface="Times New Roman" panose="02020603050405020304" pitchFamily="18" charset="0"/>
              </a:rPr>
              <a:t>a</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s fever following vaccination with MMRV vaccine may occur at any point within 2 weeks of vaccination, there is no need for the child to be offered prophylactic paracetamol prior to administration of the MMRV vaccine</a:t>
            </a:r>
          </a:p>
          <a:p>
            <a:pPr>
              <a:lnSpc>
                <a:spcPct val="1100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children can receive paracetamol if they develop any post-vaccine related symptoms </a:t>
            </a:r>
          </a:p>
          <a:p>
            <a:pPr>
              <a:lnSpc>
                <a:spcPct val="110000"/>
              </a:lnSpc>
              <a:spcBef>
                <a:spcPts val="600"/>
              </a:spcBef>
            </a:pPr>
            <a:r>
              <a:rPr lang="en-GB" sz="1800" dirty="0">
                <a:effectLst/>
                <a:latin typeface="Arial" panose="020B0604020202020204" pitchFamily="34" charset="0"/>
                <a:ea typeface="Arial" panose="020B0604020202020204" pitchFamily="34" charset="0"/>
              </a:rPr>
              <a:t>no increased risk of febrile convulsions associated with 2</a:t>
            </a:r>
            <a:r>
              <a:rPr lang="en-GB" sz="1800" baseline="30000" dirty="0">
                <a:effectLst/>
                <a:latin typeface="Arial" panose="020B0604020202020204" pitchFamily="34" charset="0"/>
                <a:ea typeface="Arial" panose="020B0604020202020204" pitchFamily="34" charset="0"/>
              </a:rPr>
              <a:t>nd</a:t>
            </a:r>
            <a:r>
              <a:rPr lang="en-GB" sz="1800" dirty="0">
                <a:effectLst/>
                <a:latin typeface="Arial" panose="020B0604020202020204" pitchFamily="34" charset="0"/>
                <a:ea typeface="Arial" panose="020B0604020202020204" pitchFamily="34" charset="0"/>
              </a:rPr>
              <a:t> dose</a:t>
            </a:r>
            <a:endParaRPr lang="en-GB" sz="1800" dirty="0">
              <a:effectLst/>
            </a:endParaRPr>
          </a:p>
        </p:txBody>
      </p:sp>
      <p:sp>
        <p:nvSpPr>
          <p:cNvPr id="4" name="Footer Placeholder 3">
            <a:extLst>
              <a:ext uri="{FF2B5EF4-FFF2-40B4-BE49-F238E27FC236}">
                <a16:creationId xmlns:a16="http://schemas.microsoft.com/office/drawing/2014/main" id="{89546B8D-EBD6-3DE7-1F79-AD1D8C788197}"/>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5E3F269D-0C9B-4ECC-50A0-2E11E3C1F3AA}"/>
              </a:ext>
            </a:extLst>
          </p:cNvPr>
          <p:cNvSpPr>
            <a:spLocks noGrp="1"/>
          </p:cNvSpPr>
          <p:nvPr>
            <p:ph type="sldNum" sz="quarter" idx="11"/>
          </p:nvPr>
        </p:nvSpPr>
        <p:spPr/>
        <p:txBody>
          <a:bodyPr/>
          <a:lstStyle/>
          <a:p>
            <a:fld id="{344369E4-5DE7-46E5-874E-4FD437973785}" type="slidenum">
              <a:rPr lang="en-GB" smtClean="0"/>
              <a:pPr/>
              <a:t>61</a:t>
            </a:fld>
            <a:endParaRPr lang="en-GB" sz="1400" dirty="0"/>
          </a:p>
        </p:txBody>
      </p:sp>
    </p:spTree>
    <p:extLst>
      <p:ext uri="{BB962C8B-B14F-4D97-AF65-F5344CB8AC3E}">
        <p14:creationId xmlns:p14="http://schemas.microsoft.com/office/powerpoint/2010/main" val="26782432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742E7-3EAA-872F-D640-E5703AF00103}"/>
              </a:ext>
            </a:extLst>
          </p:cNvPr>
          <p:cNvSpPr>
            <a:spLocks noGrp="1"/>
          </p:cNvSpPr>
          <p:nvPr>
            <p:ph type="title"/>
          </p:nvPr>
        </p:nvSpPr>
        <p:spPr/>
        <p:txBody>
          <a:bodyPr/>
          <a:lstStyle/>
          <a:p>
            <a:r>
              <a:rPr lang="en-GB" dirty="0"/>
              <a:t>Encephalitis</a:t>
            </a:r>
          </a:p>
        </p:txBody>
      </p:sp>
      <p:sp>
        <p:nvSpPr>
          <p:cNvPr id="3" name="Content Placeholder 2">
            <a:extLst>
              <a:ext uri="{FF2B5EF4-FFF2-40B4-BE49-F238E27FC236}">
                <a16:creationId xmlns:a16="http://schemas.microsoft.com/office/drawing/2014/main" id="{BF5C90E7-2A4F-D627-DA92-CB1AAA665B89}"/>
              </a:ext>
            </a:extLst>
          </p:cNvPr>
          <p:cNvSpPr>
            <a:spLocks noGrp="1"/>
          </p:cNvSpPr>
          <p:nvPr>
            <p:ph idx="1"/>
          </p:nvPr>
        </p:nvSpPr>
        <p:spPr/>
        <p:txBody>
          <a:bodyPr>
            <a:normAutofit fontScale="92500"/>
          </a:bodyPr>
          <a:lstStyle/>
          <a:p>
            <a:r>
              <a:rPr lang="en-GB" dirty="0"/>
              <a:t>encephalitis is a known complication of wild-type varicella and measles infections, associated with approximately 2 to 3 in 100,000 cases and 100 in 100,000 cases respectively</a:t>
            </a:r>
          </a:p>
          <a:p>
            <a:r>
              <a:rPr lang="en-GB" dirty="0"/>
              <a:t>post-marketing surveillance of varicella-containing vaccines has found a small number of cases of encephalitis which occurred after vaccination but an association has not been quantified   </a:t>
            </a:r>
          </a:p>
          <a:p>
            <a:pPr>
              <a:lnSpc>
                <a:spcPct val="110000"/>
              </a:lnSpc>
            </a:pPr>
            <a:r>
              <a:rPr lang="en-GB" dirty="0"/>
              <a:t>15 years of surveillance of adverse events following varicella vaccination in the USA recorded 22 cases of encephalitis following MMRV: 0.06 cases per 100,000 doses </a:t>
            </a:r>
          </a:p>
          <a:p>
            <a:pPr>
              <a:lnSpc>
                <a:spcPct val="110000"/>
              </a:lnSpc>
            </a:pPr>
            <a:r>
              <a:rPr lang="en-GB" dirty="0"/>
              <a:t>varicella zoster virus was detected in 1 of these cases, but was not strain-typed </a:t>
            </a:r>
          </a:p>
          <a:p>
            <a:r>
              <a:rPr lang="en-GB" dirty="0"/>
              <a:t>the risk of encephalitis associated with natural varicella and measles infections is far greater than the risk following vaccination </a:t>
            </a:r>
          </a:p>
        </p:txBody>
      </p:sp>
      <p:sp>
        <p:nvSpPr>
          <p:cNvPr id="4" name="Footer Placeholder 3">
            <a:extLst>
              <a:ext uri="{FF2B5EF4-FFF2-40B4-BE49-F238E27FC236}">
                <a16:creationId xmlns:a16="http://schemas.microsoft.com/office/drawing/2014/main" id="{846D3DD6-9641-6A0B-1E0E-770FEA662459}"/>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3955F64A-E5DF-A81A-18A2-59104E93224C}"/>
              </a:ext>
            </a:extLst>
          </p:cNvPr>
          <p:cNvSpPr>
            <a:spLocks noGrp="1"/>
          </p:cNvSpPr>
          <p:nvPr>
            <p:ph type="sldNum" sz="quarter" idx="11"/>
          </p:nvPr>
        </p:nvSpPr>
        <p:spPr/>
        <p:txBody>
          <a:bodyPr/>
          <a:lstStyle/>
          <a:p>
            <a:fld id="{344369E4-5DE7-46E5-874E-4FD437973785}" type="slidenum">
              <a:rPr lang="en-GB" smtClean="0"/>
              <a:pPr/>
              <a:t>62</a:t>
            </a:fld>
            <a:endParaRPr lang="en-GB" sz="1400" dirty="0"/>
          </a:p>
        </p:txBody>
      </p:sp>
    </p:spTree>
    <p:extLst>
      <p:ext uri="{BB962C8B-B14F-4D97-AF65-F5344CB8AC3E}">
        <p14:creationId xmlns:p14="http://schemas.microsoft.com/office/powerpoint/2010/main" val="26184427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A63B3-97A8-12E5-6021-06196CFDD936}"/>
              </a:ext>
            </a:extLst>
          </p:cNvPr>
          <p:cNvSpPr>
            <a:spLocks noGrp="1"/>
          </p:cNvSpPr>
          <p:nvPr>
            <p:ph type="title"/>
          </p:nvPr>
        </p:nvSpPr>
        <p:spPr/>
        <p:txBody>
          <a:bodyPr/>
          <a:lstStyle/>
          <a:p>
            <a:r>
              <a:rPr lang="en-GB" dirty="0"/>
              <a:t>Idiopathic thrombocytopenic purpura (ITP)</a:t>
            </a:r>
          </a:p>
        </p:txBody>
      </p:sp>
      <p:sp>
        <p:nvSpPr>
          <p:cNvPr id="3" name="Content Placeholder 2">
            <a:extLst>
              <a:ext uri="{FF2B5EF4-FFF2-40B4-BE49-F238E27FC236}">
                <a16:creationId xmlns:a16="http://schemas.microsoft.com/office/drawing/2014/main" id="{D82B93CB-85A7-6307-128C-6E155003022B}"/>
              </a:ext>
            </a:extLst>
          </p:cNvPr>
          <p:cNvSpPr>
            <a:spLocks noGrp="1"/>
          </p:cNvSpPr>
          <p:nvPr>
            <p:ph idx="1"/>
          </p:nvPr>
        </p:nvSpPr>
        <p:spPr>
          <a:xfrm>
            <a:off x="330205" y="1435100"/>
            <a:ext cx="11123857" cy="4889500"/>
          </a:xfrm>
        </p:spPr>
        <p:txBody>
          <a:bodyPr>
            <a:normAutofit fontScale="85000" lnSpcReduction="10000"/>
          </a:bodyPr>
          <a:lstStyle/>
          <a:p>
            <a:pPr>
              <a:lnSpc>
                <a:spcPct val="120000"/>
              </a:lnSpc>
            </a:pPr>
            <a:r>
              <a:rPr lang="en-GB" sz="1800" dirty="0"/>
              <a:t>ITP is a blood disorder when the immune system attacks and destroys platelets (which are required for blood clotting)</a:t>
            </a:r>
          </a:p>
          <a:p>
            <a:pPr>
              <a:lnSpc>
                <a:spcPct val="120000"/>
              </a:lnSpc>
            </a:pPr>
            <a:r>
              <a:rPr lang="en-GB" sz="1800" dirty="0"/>
              <a:t>ITP may occur following MMRV vaccination and is most likely due to the rubella component</a:t>
            </a:r>
          </a:p>
          <a:p>
            <a:pPr>
              <a:lnSpc>
                <a:spcPct val="120000"/>
              </a:lnSpc>
            </a:pPr>
            <a:r>
              <a:rPr lang="en-GB" sz="1800" dirty="0"/>
              <a:t>this usually occurs within six weeks and resolves spontaneously</a:t>
            </a:r>
          </a:p>
          <a:p>
            <a:pPr>
              <a:lnSpc>
                <a:spcPct val="120000"/>
              </a:lnSpc>
            </a:pPr>
            <a:r>
              <a:rPr lang="en-GB" sz="1800" dirty="0"/>
              <a:t>ITP occurs in about 1 in 22,300 children who are given a first dose of MMR in the second year of life and this is likely to be similar following MMRV</a:t>
            </a:r>
          </a:p>
          <a:p>
            <a:pPr>
              <a:lnSpc>
                <a:spcPct val="120000"/>
              </a:lnSpc>
            </a:pPr>
            <a:r>
              <a:rPr lang="en-GB" sz="1800" dirty="0"/>
              <a:t>the risk of developing ITP after MMRV vaccination is much less than the risk of developing it after infection with wild measles or rubella virus</a:t>
            </a:r>
          </a:p>
          <a:p>
            <a:pPr>
              <a:lnSpc>
                <a:spcPct val="120000"/>
              </a:lnSpc>
            </a:pPr>
            <a:r>
              <a:rPr lang="en-GB" sz="1800" dirty="0"/>
              <a:t>children with previously diagnosed ITP do not have an increased risk of ITP following MMR-containing vaccination</a:t>
            </a:r>
          </a:p>
          <a:p>
            <a:pPr>
              <a:lnSpc>
                <a:spcPct val="120000"/>
              </a:lnSpc>
            </a:pPr>
            <a:r>
              <a:rPr lang="en-GB" sz="1800" dirty="0"/>
              <a:t>there is no evidence of an association between ITP and the second MMR dose; there is insufficient data on outcomes following the second dose for children who experienced ITP following the first dose</a:t>
            </a:r>
          </a:p>
          <a:p>
            <a:pPr>
              <a:lnSpc>
                <a:spcPct val="120000"/>
              </a:lnSpc>
            </a:pPr>
            <a:r>
              <a:rPr lang="en-GB" sz="1800" dirty="0"/>
              <a:t>if ITP occurs following the first dose of MMRV then blood should be tested for measles antibodies before a second dose is given </a:t>
            </a:r>
          </a:p>
          <a:p>
            <a:pPr>
              <a:lnSpc>
                <a:spcPct val="120000"/>
              </a:lnSpc>
            </a:pPr>
            <a:r>
              <a:rPr lang="en-GB" sz="1800" dirty="0"/>
              <a:t>if the results suggest a lack of protection against measles, then a second dose of MMRV is recommended</a:t>
            </a:r>
          </a:p>
          <a:p>
            <a:pPr>
              <a:lnSpc>
                <a:spcPct val="120000"/>
              </a:lnSpc>
            </a:pPr>
            <a:r>
              <a:rPr lang="en-GB" sz="1800" dirty="0"/>
              <a:t>serological testing for the mumps, rubella, and varicella components is not recommended</a:t>
            </a:r>
          </a:p>
        </p:txBody>
      </p:sp>
      <p:sp>
        <p:nvSpPr>
          <p:cNvPr id="4" name="Footer Placeholder 3">
            <a:extLst>
              <a:ext uri="{FF2B5EF4-FFF2-40B4-BE49-F238E27FC236}">
                <a16:creationId xmlns:a16="http://schemas.microsoft.com/office/drawing/2014/main" id="{CBBA4C1E-134E-46E3-CB24-AD12FEA59CB6}"/>
              </a:ext>
            </a:extLst>
          </p:cNvPr>
          <p:cNvSpPr>
            <a:spLocks noGrp="1"/>
          </p:cNvSpPr>
          <p:nvPr>
            <p:ph type="ftr" sz="quarter" idx="10"/>
          </p:nvPr>
        </p:nvSpPr>
        <p:spPr/>
        <p:txBody>
          <a:bodyPr/>
          <a:lstStyle/>
          <a:p>
            <a:r>
              <a:rPr lang="en-GB" dirty="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23617C21-3239-A158-F15D-ED61C5AC39F0}"/>
              </a:ext>
            </a:extLst>
          </p:cNvPr>
          <p:cNvSpPr>
            <a:spLocks noGrp="1"/>
          </p:cNvSpPr>
          <p:nvPr>
            <p:ph type="sldNum" sz="quarter" idx="11"/>
          </p:nvPr>
        </p:nvSpPr>
        <p:spPr/>
        <p:txBody>
          <a:bodyPr/>
          <a:lstStyle/>
          <a:p>
            <a:fld id="{344369E4-5DE7-46E5-874E-4FD437973785}" type="slidenum">
              <a:rPr lang="en-GB" smtClean="0"/>
              <a:pPr/>
              <a:t>63</a:t>
            </a:fld>
            <a:endParaRPr lang="en-GB" sz="1400" dirty="0"/>
          </a:p>
        </p:txBody>
      </p:sp>
    </p:spTree>
    <p:extLst>
      <p:ext uri="{BB962C8B-B14F-4D97-AF65-F5344CB8AC3E}">
        <p14:creationId xmlns:p14="http://schemas.microsoft.com/office/powerpoint/2010/main" val="36025676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MMR vaccine COVER data</a:t>
            </a:r>
          </a:p>
        </p:txBody>
      </p:sp>
    </p:spTree>
    <p:extLst>
      <p:ext uri="{BB962C8B-B14F-4D97-AF65-F5344CB8AC3E}">
        <p14:creationId xmlns:p14="http://schemas.microsoft.com/office/powerpoint/2010/main" val="18585904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BA5E8D-59EA-B807-2A06-529B706DF997}"/>
              </a:ext>
            </a:extLst>
          </p:cNvPr>
          <p:cNvSpPr>
            <a:spLocks noGrp="1"/>
          </p:cNvSpPr>
          <p:nvPr>
            <p:ph type="title"/>
          </p:nvPr>
        </p:nvSpPr>
        <p:spPr/>
        <p:txBody>
          <a:bodyPr>
            <a:normAutofit fontScale="90000"/>
          </a:bodyPr>
          <a:lstStyle/>
          <a:p>
            <a:r>
              <a:rPr lang="en-GB" b="1" dirty="0"/>
              <a:t>Data collection: C</a:t>
            </a:r>
            <a:r>
              <a:rPr lang="en-GB" dirty="0"/>
              <a:t>overage </a:t>
            </a:r>
            <a:r>
              <a:rPr lang="en-GB" b="1" dirty="0"/>
              <a:t>o</a:t>
            </a:r>
            <a:r>
              <a:rPr lang="en-GB" dirty="0"/>
              <a:t>f </a:t>
            </a:r>
            <a:r>
              <a:rPr lang="en-GB" b="1" dirty="0"/>
              <a:t>V</a:t>
            </a:r>
            <a:r>
              <a:rPr lang="en-GB" dirty="0"/>
              <a:t>accination </a:t>
            </a:r>
            <a:r>
              <a:rPr lang="en-GB" b="1" dirty="0"/>
              <a:t>E</a:t>
            </a:r>
            <a:r>
              <a:rPr lang="en-GB" dirty="0"/>
              <a:t>valuated </a:t>
            </a:r>
            <a:r>
              <a:rPr lang="en-GB" b="1" dirty="0"/>
              <a:t>R</a:t>
            </a:r>
            <a:r>
              <a:rPr lang="en-GB" dirty="0"/>
              <a:t>apidly (COVER)</a:t>
            </a:r>
          </a:p>
        </p:txBody>
      </p:sp>
      <p:sp>
        <p:nvSpPr>
          <p:cNvPr id="7" name="Content Placeholder 6">
            <a:extLst>
              <a:ext uri="{FF2B5EF4-FFF2-40B4-BE49-F238E27FC236}">
                <a16:creationId xmlns:a16="http://schemas.microsoft.com/office/drawing/2014/main" id="{D95CAD70-FEED-6F22-289F-A945CF2C5892}"/>
              </a:ext>
            </a:extLst>
          </p:cNvPr>
          <p:cNvSpPr>
            <a:spLocks noGrp="1"/>
          </p:cNvSpPr>
          <p:nvPr>
            <p:ph idx="1"/>
          </p:nvPr>
        </p:nvSpPr>
        <p:spPr>
          <a:xfrm>
            <a:off x="330206" y="1466066"/>
            <a:ext cx="11023594" cy="5154584"/>
          </a:xfrm>
        </p:spPr>
        <p:txBody>
          <a:bodyPr>
            <a:normAutofit fontScale="92500" lnSpcReduction="20000"/>
          </a:bodyPr>
          <a:lstStyle/>
          <a:p>
            <a:r>
              <a:rPr lang="en-GB" sz="1600" dirty="0"/>
              <a:t>“the ability to reliably measure vaccine coverage plays an essential role in evaluating the success of a vaccination programme, identifying susceptible populations for further interventions and informing future vaccine policy decisions; this is dependent on having an accurate estimate for the eligible population (denominator) and a robust method of ascertaining the number of those eligible individuals who have received a particular vaccine dose (numerator).” (</a:t>
            </a:r>
            <a:r>
              <a:rPr lang="en-GB" sz="1600" i="1" dirty="0"/>
              <a:t>Amirthalingam, G. et al 2012)</a:t>
            </a:r>
            <a:endParaRPr lang="en-GB" sz="1600" dirty="0"/>
          </a:p>
          <a:p>
            <a:r>
              <a:rPr lang="en-GB" sz="1600" dirty="0"/>
              <a:t>the COVER data collection and analysis programme has operated in the UK since 1987 and is nationally mandated</a:t>
            </a:r>
          </a:p>
          <a:p>
            <a:r>
              <a:rPr lang="en-GB" sz="1600" dirty="0"/>
              <a:t>local authority and GP practice level immunisation coverage data for the pre-school vaccination programmes are extracted from Child Health Information Systems (CHISs) and submitted to NHS Digital’s Strategic Data Collection Service (SDCS) on a quarterly basis</a:t>
            </a:r>
          </a:p>
          <a:p>
            <a:r>
              <a:rPr lang="en-GB" sz="1600" dirty="0"/>
              <a:t>the UKHSA analyses this data and produces/publishes quarterly (official statistic) and, jointly with NHS Digital, annual (national statistic) reports </a:t>
            </a:r>
          </a:p>
          <a:p>
            <a:r>
              <a:rPr lang="en-GB" sz="1600" dirty="0"/>
              <a:t>COVER measures “the proportion of children aged </a:t>
            </a:r>
            <a:r>
              <a:rPr lang="en-GB" sz="1600" b="1" dirty="0"/>
              <a:t>12 months</a:t>
            </a:r>
            <a:r>
              <a:rPr lang="en-GB" sz="1600" dirty="0"/>
              <a:t>, </a:t>
            </a:r>
            <a:r>
              <a:rPr lang="en-GB" sz="1600" b="1" dirty="0"/>
              <a:t>24 months </a:t>
            </a:r>
            <a:r>
              <a:rPr lang="en-GB" sz="1600" dirty="0"/>
              <a:t>and </a:t>
            </a:r>
            <a:r>
              <a:rPr lang="en-GB" sz="1600" b="1" dirty="0"/>
              <a:t>5 years </a:t>
            </a:r>
            <a:r>
              <a:rPr lang="en-GB" sz="1600" dirty="0"/>
              <a:t>who have </a:t>
            </a:r>
            <a:r>
              <a:rPr lang="en-GB" sz="1600" b="1" dirty="0"/>
              <a:t>completed</a:t>
            </a:r>
            <a:r>
              <a:rPr lang="en-GB" sz="1600" dirty="0"/>
              <a:t> courses of each routine childhood immunisation” </a:t>
            </a:r>
          </a:p>
          <a:p>
            <a:pPr marL="0" indent="0">
              <a:buNone/>
            </a:pPr>
            <a:r>
              <a:rPr lang="en-GB" sz="1600" dirty="0">
                <a:solidFill>
                  <a:srgbClr val="00AE9E"/>
                </a:solidFill>
              </a:rPr>
              <a:t>How COVER works (with specific reference to MMR): </a:t>
            </a:r>
          </a:p>
          <a:p>
            <a:r>
              <a:rPr lang="en-GB" sz="1600" dirty="0"/>
              <a:t>first dose coverage is measured at age 2 years and again at age 5 years, and second dose coverage is measured at age 5 years</a:t>
            </a:r>
            <a:endParaRPr lang="en-GB" sz="1600" dirty="0">
              <a:solidFill>
                <a:srgbClr val="00AE9E"/>
              </a:solidFill>
            </a:endParaRPr>
          </a:p>
          <a:p>
            <a:pPr marL="0" indent="0">
              <a:buNone/>
            </a:pPr>
            <a:r>
              <a:rPr lang="en-GB" sz="1600" dirty="0">
                <a:solidFill>
                  <a:srgbClr val="00AE9E"/>
                </a:solidFill>
              </a:rPr>
              <a:t>Denominator: </a:t>
            </a:r>
            <a:r>
              <a:rPr lang="en-GB" sz="1600" dirty="0"/>
              <a:t>Total number of children for whom the local healthcare system/Local Authority is responsible on the last day of a defined quarter whose second or fifth birthday falls within that quarter</a:t>
            </a:r>
          </a:p>
          <a:p>
            <a:pPr marL="0" indent="0">
              <a:buNone/>
            </a:pPr>
            <a:r>
              <a:rPr lang="en-GB" sz="1600" dirty="0">
                <a:solidFill>
                  <a:srgbClr val="00AE9E"/>
                </a:solidFill>
              </a:rPr>
              <a:t>Numerator: </a:t>
            </a:r>
            <a:r>
              <a:rPr lang="en-GB" sz="1600" dirty="0"/>
              <a:t>Total number of children who have completed immunisation at any time by their second or fifth birthday</a:t>
            </a:r>
          </a:p>
          <a:p>
            <a:pPr marL="0" indent="0">
              <a:buNone/>
            </a:pPr>
            <a:r>
              <a:rPr lang="en-GB" sz="1600" dirty="0">
                <a:solidFill>
                  <a:srgbClr val="00AE9E"/>
                </a:solidFill>
              </a:rPr>
              <a:t>Tightly defined dose/course: </a:t>
            </a:r>
            <a:r>
              <a:rPr lang="en-GB" sz="1600" dirty="0"/>
              <a:t>one dose of MMR/MMRV by 24 months; one and two doses of MMR/MMRV by five years</a:t>
            </a:r>
          </a:p>
          <a:p>
            <a:pPr marL="0" indent="0">
              <a:buNone/>
            </a:pPr>
            <a:r>
              <a:rPr lang="en-GB" sz="1600" u="sng" dirty="0"/>
              <a:t>Important</a:t>
            </a:r>
            <a:r>
              <a:rPr lang="en-GB" sz="1600" dirty="0"/>
              <a:t>: 1</a:t>
            </a:r>
            <a:r>
              <a:rPr lang="en-GB" sz="1600" baseline="30000" dirty="0"/>
              <a:t>st</a:t>
            </a:r>
            <a:r>
              <a:rPr lang="en-GB" sz="1600" dirty="0"/>
              <a:t> doses given before age 1 year (too early) and after the 2</a:t>
            </a:r>
            <a:r>
              <a:rPr lang="en-GB" sz="1600" baseline="30000" dirty="0"/>
              <a:t>nd</a:t>
            </a:r>
            <a:r>
              <a:rPr lang="en-GB" sz="1600" dirty="0"/>
              <a:t> and 5</a:t>
            </a:r>
            <a:r>
              <a:rPr lang="en-GB" sz="1600" baseline="30000" dirty="0"/>
              <a:t>th</a:t>
            </a:r>
            <a:r>
              <a:rPr lang="en-GB" sz="1600" dirty="0"/>
              <a:t> birthday, and 2nd doses given after the 5</a:t>
            </a:r>
            <a:r>
              <a:rPr lang="en-GB" sz="1600" baseline="30000" dirty="0"/>
              <a:t>th</a:t>
            </a:r>
            <a:r>
              <a:rPr lang="en-GB" sz="1600" dirty="0"/>
              <a:t> birthday are not included, </a:t>
            </a:r>
            <a:r>
              <a:rPr lang="en-GB" sz="1600" b="1" dirty="0"/>
              <a:t>however, two doses of MMR-containing vaccine are required for full, long-term protection and children should continue to receive any missed dose(s)</a:t>
            </a:r>
          </a:p>
        </p:txBody>
      </p:sp>
      <p:sp>
        <p:nvSpPr>
          <p:cNvPr id="2" name="Footer Placeholder 1">
            <a:extLst>
              <a:ext uri="{FF2B5EF4-FFF2-40B4-BE49-F238E27FC236}">
                <a16:creationId xmlns:a16="http://schemas.microsoft.com/office/drawing/2014/main" id="{DE458391-4985-E2C3-1BA9-56671A91BD0D}"/>
              </a:ext>
            </a:extLst>
          </p:cNvPr>
          <p:cNvSpPr>
            <a:spLocks noGrp="1"/>
          </p:cNvSpPr>
          <p:nvPr>
            <p:ph type="ftr" sz="quarter" idx="10"/>
          </p:nvPr>
        </p:nvSpPr>
        <p:spPr/>
        <p:txBody>
          <a:bodyPr/>
          <a:lstStyle/>
          <a:p>
            <a:r>
              <a:rPr lang="en-GB" sz="1400" dirty="0"/>
              <a:t>Vaccination against measles, mumps, rubella and varicella </a:t>
            </a:r>
          </a:p>
        </p:txBody>
      </p:sp>
      <p:sp>
        <p:nvSpPr>
          <p:cNvPr id="3" name="Slide Number Placeholder 2">
            <a:extLst>
              <a:ext uri="{FF2B5EF4-FFF2-40B4-BE49-F238E27FC236}">
                <a16:creationId xmlns:a16="http://schemas.microsoft.com/office/drawing/2014/main" id="{74BBC038-4060-3228-5A13-58A0234CB6B3}"/>
              </a:ext>
            </a:extLst>
          </p:cNvPr>
          <p:cNvSpPr>
            <a:spLocks noGrp="1"/>
          </p:cNvSpPr>
          <p:nvPr>
            <p:ph type="sldNum" sz="quarter" idx="11"/>
          </p:nvPr>
        </p:nvSpPr>
        <p:spPr/>
        <p:txBody>
          <a:bodyPr/>
          <a:lstStyle/>
          <a:p>
            <a:fld id="{344369E4-5DE7-46E5-874E-4FD437973785}" type="slidenum">
              <a:rPr lang="en-GB" smtClean="0"/>
              <a:pPr/>
              <a:t>65</a:t>
            </a:fld>
            <a:endParaRPr lang="en-GB" sz="1400" dirty="0"/>
          </a:p>
        </p:txBody>
      </p:sp>
    </p:spTree>
    <p:extLst>
      <p:ext uri="{BB962C8B-B14F-4D97-AF65-F5344CB8AC3E}">
        <p14:creationId xmlns:p14="http://schemas.microsoft.com/office/powerpoint/2010/main" val="16991003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5C1BB-1AA6-68DE-533A-2B95B18C02C0}"/>
              </a:ext>
            </a:extLst>
          </p:cNvPr>
          <p:cNvSpPr>
            <a:spLocks noGrp="1"/>
          </p:cNvSpPr>
          <p:nvPr>
            <p:ph type="title"/>
          </p:nvPr>
        </p:nvSpPr>
        <p:spPr/>
        <p:txBody>
          <a:bodyPr>
            <a:noAutofit/>
          </a:bodyPr>
          <a:lstStyle/>
          <a:p>
            <a:r>
              <a:rPr lang="en-GB" sz="2800" dirty="0"/>
              <a:t>Coverage of two doses of MMR vaccine in England in children aged 5 years March 2016 to March 2025</a:t>
            </a:r>
          </a:p>
        </p:txBody>
      </p:sp>
      <p:pic>
        <p:nvPicPr>
          <p:cNvPr id="8" name="Content Placeholder 7" descr="A graph showing the growth of a company&#10;&#10;AI-generated content may be incorrect.">
            <a:extLst>
              <a:ext uri="{FF2B5EF4-FFF2-40B4-BE49-F238E27FC236}">
                <a16:creationId xmlns:a16="http://schemas.microsoft.com/office/drawing/2014/main" id="{C11A4055-8D87-D3DE-2490-71BC559DEAD3}"/>
              </a:ext>
            </a:extLst>
          </p:cNvPr>
          <p:cNvPicPr>
            <a:picLocks noGrp="1" noChangeAspect="1"/>
          </p:cNvPicPr>
          <p:nvPr>
            <p:ph idx="1"/>
          </p:nvPr>
        </p:nvPicPr>
        <p:blipFill>
          <a:blip r:embed="rId2"/>
          <a:stretch>
            <a:fillRect/>
          </a:stretch>
        </p:blipFill>
        <p:spPr>
          <a:xfrm>
            <a:off x="223831" y="1774825"/>
            <a:ext cx="6427466" cy="4351338"/>
          </a:xfrm>
          <a:prstGeom prst="rect">
            <a:avLst/>
          </a:prstGeom>
        </p:spPr>
      </p:pic>
      <p:sp>
        <p:nvSpPr>
          <p:cNvPr id="4" name="Footer Placeholder 3">
            <a:extLst>
              <a:ext uri="{FF2B5EF4-FFF2-40B4-BE49-F238E27FC236}">
                <a16:creationId xmlns:a16="http://schemas.microsoft.com/office/drawing/2014/main" id="{0F379328-A725-9BF0-CF17-187AE407D0C3}"/>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52676A62-DAB4-5F02-80E5-36DE27A92166}"/>
              </a:ext>
            </a:extLst>
          </p:cNvPr>
          <p:cNvSpPr>
            <a:spLocks noGrp="1"/>
          </p:cNvSpPr>
          <p:nvPr>
            <p:ph type="sldNum" sz="quarter" idx="11"/>
          </p:nvPr>
        </p:nvSpPr>
        <p:spPr/>
        <p:txBody>
          <a:bodyPr/>
          <a:lstStyle/>
          <a:p>
            <a:fld id="{344369E4-5DE7-46E5-874E-4FD437973785}" type="slidenum">
              <a:rPr lang="en-GB" smtClean="0"/>
              <a:pPr/>
              <a:t>66</a:t>
            </a:fld>
            <a:endParaRPr lang="en-GB" sz="1400" dirty="0"/>
          </a:p>
        </p:txBody>
      </p:sp>
      <p:sp>
        <p:nvSpPr>
          <p:cNvPr id="12" name="TextBox 11">
            <a:extLst>
              <a:ext uri="{FF2B5EF4-FFF2-40B4-BE49-F238E27FC236}">
                <a16:creationId xmlns:a16="http://schemas.microsoft.com/office/drawing/2014/main" id="{AE2A3DC9-2A86-29C2-510F-57D73D97918E}"/>
              </a:ext>
            </a:extLst>
          </p:cNvPr>
          <p:cNvSpPr txBox="1"/>
          <p:nvPr/>
        </p:nvSpPr>
        <p:spPr>
          <a:xfrm>
            <a:off x="6922784" y="1464710"/>
            <a:ext cx="4788569" cy="4801314"/>
          </a:xfrm>
          <a:prstGeom prst="rect">
            <a:avLst/>
          </a:prstGeom>
          <a:noFill/>
        </p:spPr>
        <p:txBody>
          <a:bodyPr wrap="square">
            <a:spAutoFit/>
          </a:bodyPr>
          <a:lstStyle/>
          <a:p>
            <a:r>
              <a:rPr lang="en-GB" dirty="0"/>
              <a:t>In England over the last 10 years:</a:t>
            </a:r>
          </a:p>
          <a:p>
            <a:pPr marL="285750" indent="-285750">
              <a:buFont typeface="Arial" panose="020B0604020202020204" pitchFamily="34" charset="0"/>
              <a:buChar char="•"/>
            </a:pPr>
            <a:r>
              <a:rPr lang="en-GB" dirty="0"/>
              <a:t>coverage for the 1</a:t>
            </a:r>
            <a:r>
              <a:rPr lang="en-GB" baseline="30000" dirty="0"/>
              <a:t>st</a:t>
            </a:r>
            <a:r>
              <a:rPr lang="en-GB" dirty="0"/>
              <a:t> dose of MMR vaccine by 5 years of age peaked at 91.9% in 2015 to 2016, falling to 88.9% in 2024 to 2025</a:t>
            </a:r>
          </a:p>
          <a:p>
            <a:pPr marL="285750" indent="-285750">
              <a:buFont typeface="Arial" panose="020B0604020202020204" pitchFamily="34" charset="0"/>
              <a:buChar char="•"/>
            </a:pPr>
            <a:r>
              <a:rPr lang="en-GB" dirty="0"/>
              <a:t>coverage for the 2</a:t>
            </a:r>
            <a:r>
              <a:rPr lang="en-GB" baseline="30000" dirty="0"/>
              <a:t>nd</a:t>
            </a:r>
            <a:r>
              <a:rPr lang="en-GB" dirty="0"/>
              <a:t> dose of MMR vaccine by 5 years of age peaked at 88.2% in 2015 to 2016 and has continued to fall since then to 83.7% in 2024 to 2025</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measles is so highly infectious that a 95% vaccination rate is required to achieve herd immunity and prevent outbreaks</a:t>
            </a:r>
          </a:p>
          <a:p>
            <a:endParaRPr lang="en-GB" dirty="0"/>
          </a:p>
          <a:p>
            <a:pPr marL="285750" indent="-285750">
              <a:buFont typeface="Arial" panose="020B0604020202020204" pitchFamily="34" charset="0"/>
              <a:buChar char="•"/>
            </a:pPr>
            <a:r>
              <a:rPr lang="en-GB" dirty="0"/>
              <a:t>uptake in England is below the level required to stop transmission and protect individuals who cannot be vaccinated</a:t>
            </a:r>
          </a:p>
        </p:txBody>
      </p:sp>
    </p:spTree>
    <p:extLst>
      <p:ext uri="{BB962C8B-B14F-4D97-AF65-F5344CB8AC3E}">
        <p14:creationId xmlns:p14="http://schemas.microsoft.com/office/powerpoint/2010/main" val="26228316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7F198-C2AD-7302-4671-D42363B923E2}"/>
              </a:ext>
            </a:extLst>
          </p:cNvPr>
          <p:cNvSpPr>
            <a:spLocks noGrp="1"/>
          </p:cNvSpPr>
          <p:nvPr>
            <p:ph type="title"/>
          </p:nvPr>
        </p:nvSpPr>
        <p:spPr/>
        <p:txBody>
          <a:bodyPr>
            <a:noAutofit/>
          </a:bodyPr>
          <a:lstStyle/>
          <a:p>
            <a:r>
              <a:rPr lang="en-GB" sz="3600" dirty="0"/>
              <a:t>Geographical variation</a:t>
            </a:r>
          </a:p>
        </p:txBody>
      </p:sp>
      <p:pic>
        <p:nvPicPr>
          <p:cNvPr id="7" name="Content Placeholder 6" descr="A map of england with different colored regions&#10;&#10;AI-generated content may be incorrect.">
            <a:extLst>
              <a:ext uri="{FF2B5EF4-FFF2-40B4-BE49-F238E27FC236}">
                <a16:creationId xmlns:a16="http://schemas.microsoft.com/office/drawing/2014/main" id="{C13D4267-18E9-A043-86F3-829FED12AAFB}"/>
              </a:ext>
            </a:extLst>
          </p:cNvPr>
          <p:cNvPicPr>
            <a:picLocks noGrp="1" noChangeAspect="1"/>
          </p:cNvPicPr>
          <p:nvPr>
            <p:ph idx="1"/>
          </p:nvPr>
        </p:nvPicPr>
        <p:blipFill>
          <a:blip r:embed="rId3"/>
          <a:stretch>
            <a:fillRect/>
          </a:stretch>
        </p:blipFill>
        <p:spPr>
          <a:xfrm>
            <a:off x="0" y="1859046"/>
            <a:ext cx="7429506" cy="4351338"/>
          </a:xfrm>
          <a:prstGeom prst="rect">
            <a:avLst/>
          </a:prstGeom>
        </p:spPr>
      </p:pic>
      <p:sp>
        <p:nvSpPr>
          <p:cNvPr id="4" name="Footer Placeholder 3">
            <a:extLst>
              <a:ext uri="{FF2B5EF4-FFF2-40B4-BE49-F238E27FC236}">
                <a16:creationId xmlns:a16="http://schemas.microsoft.com/office/drawing/2014/main" id="{45BE63EF-1C30-111E-463A-051990132B18}"/>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E5650A33-1D71-DBED-D0E5-855CF0F501F2}"/>
              </a:ext>
            </a:extLst>
          </p:cNvPr>
          <p:cNvSpPr>
            <a:spLocks noGrp="1"/>
          </p:cNvSpPr>
          <p:nvPr>
            <p:ph type="sldNum" sz="quarter" idx="11"/>
          </p:nvPr>
        </p:nvSpPr>
        <p:spPr/>
        <p:txBody>
          <a:bodyPr/>
          <a:lstStyle/>
          <a:p>
            <a:fld id="{344369E4-5DE7-46E5-874E-4FD437973785}" type="slidenum">
              <a:rPr lang="en-GB" smtClean="0"/>
              <a:pPr/>
              <a:t>67</a:t>
            </a:fld>
            <a:endParaRPr lang="en-GB" sz="1400" dirty="0"/>
          </a:p>
        </p:txBody>
      </p:sp>
      <p:sp>
        <p:nvSpPr>
          <p:cNvPr id="8" name="TextBox 7">
            <a:extLst>
              <a:ext uri="{FF2B5EF4-FFF2-40B4-BE49-F238E27FC236}">
                <a16:creationId xmlns:a16="http://schemas.microsoft.com/office/drawing/2014/main" id="{64C1C588-5821-8339-118F-FD7236E403AC}"/>
              </a:ext>
            </a:extLst>
          </p:cNvPr>
          <p:cNvSpPr txBox="1"/>
          <p:nvPr/>
        </p:nvSpPr>
        <p:spPr>
          <a:xfrm>
            <a:off x="7929905" y="1810277"/>
            <a:ext cx="2516423" cy="3970318"/>
          </a:xfrm>
          <a:prstGeom prst="rect">
            <a:avLst/>
          </a:prstGeom>
          <a:noFill/>
        </p:spPr>
        <p:txBody>
          <a:bodyPr wrap="square" rtlCol="0">
            <a:spAutoFit/>
          </a:bodyPr>
          <a:lstStyle/>
          <a:p>
            <a:r>
              <a:rPr lang="en-GB" dirty="0"/>
              <a:t>The infographic shows coverage of the 1</a:t>
            </a:r>
            <a:r>
              <a:rPr lang="en-GB" baseline="30000" dirty="0"/>
              <a:t>st</a:t>
            </a:r>
            <a:r>
              <a:rPr lang="en-GB" dirty="0"/>
              <a:t> dose of MMR vaccine in children aged 24 months in England for 2024 to 2025 by upper-tier local authority</a:t>
            </a:r>
          </a:p>
          <a:p>
            <a:endParaRPr lang="en-GB" dirty="0"/>
          </a:p>
          <a:p>
            <a:r>
              <a:rPr lang="en-GB" dirty="0"/>
              <a:t>Coverage varies by geography – it is consistently lowest in London</a:t>
            </a:r>
          </a:p>
          <a:p>
            <a:endParaRPr lang="en-GB" dirty="0"/>
          </a:p>
        </p:txBody>
      </p:sp>
    </p:spTree>
    <p:extLst>
      <p:ext uri="{BB962C8B-B14F-4D97-AF65-F5344CB8AC3E}">
        <p14:creationId xmlns:p14="http://schemas.microsoft.com/office/powerpoint/2010/main" val="9791055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F2B3-7FAE-CEB3-EFFD-C2CC02465825}"/>
              </a:ext>
            </a:extLst>
          </p:cNvPr>
          <p:cNvSpPr>
            <a:spLocks noGrp="1"/>
          </p:cNvSpPr>
          <p:nvPr>
            <p:ph type="title"/>
          </p:nvPr>
        </p:nvSpPr>
        <p:spPr/>
        <p:txBody>
          <a:bodyPr>
            <a:normAutofit fontScale="90000"/>
          </a:bodyPr>
          <a:lstStyle/>
          <a:p>
            <a:r>
              <a:rPr lang="en-GB" dirty="0"/>
              <a:t>Impact of the COVID-19 pandemic: population immunity gaps</a:t>
            </a:r>
          </a:p>
        </p:txBody>
      </p:sp>
      <p:sp>
        <p:nvSpPr>
          <p:cNvPr id="3" name="Content Placeholder 2">
            <a:extLst>
              <a:ext uri="{FF2B5EF4-FFF2-40B4-BE49-F238E27FC236}">
                <a16:creationId xmlns:a16="http://schemas.microsoft.com/office/drawing/2014/main" id="{2A3B99CB-2998-A6ED-878A-A6123E2D105F}"/>
              </a:ext>
            </a:extLst>
          </p:cNvPr>
          <p:cNvSpPr>
            <a:spLocks noGrp="1"/>
          </p:cNvSpPr>
          <p:nvPr>
            <p:ph idx="1"/>
          </p:nvPr>
        </p:nvSpPr>
        <p:spPr>
          <a:xfrm>
            <a:off x="330205" y="1578279"/>
            <a:ext cx="11123857" cy="4547885"/>
          </a:xfrm>
        </p:spPr>
        <p:txBody>
          <a:bodyPr>
            <a:normAutofit fontScale="85000" lnSpcReduction="10000"/>
          </a:bodyPr>
          <a:lstStyle/>
          <a:p>
            <a:r>
              <a:rPr lang="en-GB" dirty="0"/>
              <a:t>due to the COVID-19 pandemic, vaccine uptake rates for routine childhood programmes have fallen globally </a:t>
            </a:r>
          </a:p>
          <a:p>
            <a:r>
              <a:rPr lang="en-GB" dirty="0"/>
              <a:t>coverage for the measles, mumps and rubella (MMR) vaccination programme in the UK has also fallen to the lowest level in a decade:</a:t>
            </a:r>
          </a:p>
          <a:p>
            <a:pPr lvl="1"/>
            <a:r>
              <a:rPr lang="en-GB" sz="1800" dirty="0"/>
              <a:t>uptake for the first dose of the MMR vaccine in children aged 2 years in England is 85.6%</a:t>
            </a:r>
          </a:p>
          <a:p>
            <a:pPr lvl="1"/>
            <a:r>
              <a:rPr lang="en-GB" sz="1800" dirty="0"/>
              <a:t>uptake of 2 MMR doses at age 5 years is 85.5%</a:t>
            </a:r>
          </a:p>
          <a:p>
            <a:pPr lvl="1"/>
            <a:r>
              <a:rPr lang="en-GB" sz="1800" dirty="0"/>
              <a:t>this is below the 95% target set by the World Health Organization (WHO) as necessary to achieve and maintain elimination</a:t>
            </a:r>
            <a:endParaRPr lang="en-GB" dirty="0"/>
          </a:p>
          <a:p>
            <a:r>
              <a:rPr lang="en-GB" dirty="0"/>
              <a:t>UKHSA has been working closely with the NHS and other partners to support the recovery of the routine childhood immunisation programme and to catch-up children who missed out on their vaccinations during the COVID-19 pandemic. </a:t>
            </a:r>
          </a:p>
          <a:p>
            <a:r>
              <a:rPr lang="en-GB" dirty="0"/>
              <a:t>the UK Measles and Rubella Elimination Strategy sets out key recommendations for action including the development of local action plans that address specific population needs</a:t>
            </a:r>
          </a:p>
          <a:p>
            <a:r>
              <a:rPr lang="en-GB" dirty="0"/>
              <a:t>in London, a polio and MMR catch-up campaign targeting unvaccinated or partially vaccinated children aged 1 to 11 years is being rolled out through GP practices, primary schools and community vaccination clinics</a:t>
            </a:r>
          </a:p>
          <a:p>
            <a:endParaRPr lang="en-GB" dirty="0"/>
          </a:p>
          <a:p>
            <a:endParaRPr lang="en-GB" dirty="0"/>
          </a:p>
          <a:p>
            <a:endParaRPr lang="en-GB" dirty="0"/>
          </a:p>
        </p:txBody>
      </p:sp>
      <p:sp>
        <p:nvSpPr>
          <p:cNvPr id="6" name="Footer Placeholder 5">
            <a:extLst>
              <a:ext uri="{FF2B5EF4-FFF2-40B4-BE49-F238E27FC236}">
                <a16:creationId xmlns:a16="http://schemas.microsoft.com/office/drawing/2014/main" id="{6B86417F-488D-3E1C-2B82-3500B73CA514}"/>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D743A2C5-A499-94D1-92E5-6E78CC5F08FA}"/>
              </a:ext>
            </a:extLst>
          </p:cNvPr>
          <p:cNvSpPr>
            <a:spLocks noGrp="1"/>
          </p:cNvSpPr>
          <p:nvPr>
            <p:ph type="sldNum" sz="quarter" idx="11"/>
          </p:nvPr>
        </p:nvSpPr>
        <p:spPr/>
        <p:txBody>
          <a:bodyPr/>
          <a:lstStyle/>
          <a:p>
            <a:fld id="{344369E4-5DE7-46E5-874E-4FD437973785}" type="slidenum">
              <a:rPr lang="en-GB" smtClean="0"/>
              <a:pPr/>
              <a:t>68</a:t>
            </a:fld>
            <a:endParaRPr lang="en-GB" sz="1400" dirty="0"/>
          </a:p>
        </p:txBody>
      </p:sp>
    </p:spTree>
    <p:extLst>
      <p:ext uri="{BB962C8B-B14F-4D97-AF65-F5344CB8AC3E}">
        <p14:creationId xmlns:p14="http://schemas.microsoft.com/office/powerpoint/2010/main" val="34131191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40B9E-8166-CA7E-03D2-1513A42EAF30}"/>
              </a:ext>
            </a:extLst>
          </p:cNvPr>
          <p:cNvSpPr>
            <a:spLocks noGrp="1"/>
          </p:cNvSpPr>
          <p:nvPr>
            <p:ph type="title"/>
          </p:nvPr>
        </p:nvSpPr>
        <p:spPr/>
        <p:txBody>
          <a:bodyPr/>
          <a:lstStyle/>
          <a:p>
            <a:r>
              <a:rPr lang="en-GB" dirty="0"/>
              <a:t>Your role in improving data quality </a:t>
            </a:r>
            <a:endParaRPr lang="en-US" dirty="0"/>
          </a:p>
        </p:txBody>
      </p:sp>
      <p:sp>
        <p:nvSpPr>
          <p:cNvPr id="3" name="Content Placeholder 2">
            <a:extLst>
              <a:ext uri="{FF2B5EF4-FFF2-40B4-BE49-F238E27FC236}">
                <a16:creationId xmlns:a16="http://schemas.microsoft.com/office/drawing/2014/main" id="{017CAB0B-97E4-81BA-9F0E-ACBF0F3FED3E}"/>
              </a:ext>
            </a:extLst>
          </p:cNvPr>
          <p:cNvSpPr>
            <a:spLocks noGrp="1"/>
          </p:cNvSpPr>
          <p:nvPr>
            <p:ph idx="1"/>
          </p:nvPr>
        </p:nvSpPr>
        <p:spPr>
          <a:xfrm>
            <a:off x="330205" y="1526292"/>
            <a:ext cx="11123857" cy="4599872"/>
          </a:xfrm>
        </p:spPr>
        <p:txBody>
          <a:bodyPr/>
          <a:lstStyle/>
          <a:p>
            <a:r>
              <a:rPr lang="en-GB" dirty="0"/>
              <a:t>we all have a role to play in improving data quality which helps ensure we can generate more accurate estimates of vaccine coverage and public health risk</a:t>
            </a:r>
          </a:p>
          <a:p>
            <a:r>
              <a:rPr lang="en-GB" dirty="0"/>
              <a:t>it is important that all vaccines are recorded in the GP record and for children also in the Child Health Information System (CHIS) record accurately </a:t>
            </a:r>
          </a:p>
          <a:p>
            <a:r>
              <a:rPr lang="en-GB" dirty="0"/>
              <a:t>using the correct SNOMED codes will ensure the individual is categorised as immunised, fully immunised or partially immunised for age correctly on a data extract </a:t>
            </a:r>
          </a:p>
          <a:p>
            <a:r>
              <a:rPr lang="en-GB" dirty="0"/>
              <a:t>this is especially important for movers in and newly registered patients, particularly new migrants coming into the country </a:t>
            </a:r>
          </a:p>
        </p:txBody>
      </p:sp>
      <p:sp>
        <p:nvSpPr>
          <p:cNvPr id="6" name="Footer Placeholder 5">
            <a:extLst>
              <a:ext uri="{FF2B5EF4-FFF2-40B4-BE49-F238E27FC236}">
                <a16:creationId xmlns:a16="http://schemas.microsoft.com/office/drawing/2014/main" id="{85CBBD3F-BE3C-667E-A72B-87C060A95636}"/>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7B1A6754-011F-89C6-EFDE-93209059A941}"/>
              </a:ext>
            </a:extLst>
          </p:cNvPr>
          <p:cNvSpPr>
            <a:spLocks noGrp="1"/>
          </p:cNvSpPr>
          <p:nvPr>
            <p:ph type="sldNum" sz="quarter" idx="11"/>
          </p:nvPr>
        </p:nvSpPr>
        <p:spPr/>
        <p:txBody>
          <a:bodyPr/>
          <a:lstStyle/>
          <a:p>
            <a:fld id="{344369E4-5DE7-46E5-874E-4FD437973785}" type="slidenum">
              <a:rPr lang="en-GB" smtClean="0"/>
              <a:pPr/>
              <a:t>69</a:t>
            </a:fld>
            <a:endParaRPr lang="en-GB" sz="1400" dirty="0"/>
          </a:p>
        </p:txBody>
      </p:sp>
    </p:spTree>
    <p:extLst>
      <p:ext uri="{BB962C8B-B14F-4D97-AF65-F5344CB8AC3E}">
        <p14:creationId xmlns:p14="http://schemas.microsoft.com/office/powerpoint/2010/main" val="118100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68ED2-B7F2-B7C5-45E7-BC0E581ECC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3CC63-D339-2570-1141-F15C0484C144}"/>
              </a:ext>
            </a:extLst>
          </p:cNvPr>
          <p:cNvSpPr>
            <a:spLocks noGrp="1"/>
          </p:cNvSpPr>
          <p:nvPr>
            <p:ph type="title"/>
          </p:nvPr>
        </p:nvSpPr>
        <p:spPr>
          <a:xfrm>
            <a:off x="428795" y="220453"/>
            <a:ext cx="8028000" cy="693292"/>
          </a:xfrm>
        </p:spPr>
        <p:txBody>
          <a:bodyPr>
            <a:normAutofit fontScale="90000"/>
          </a:bodyPr>
          <a:lstStyle/>
          <a:p>
            <a:r>
              <a:rPr lang="en-GB" dirty="0">
                <a:latin typeface="Arial" charset="0"/>
                <a:ea typeface="ヒラギノ角ゴ Pro W3" charset="-128"/>
                <a:cs typeface="ヒラギノ角ゴ Pro W3" charset="-128"/>
              </a:rPr>
              <a:t>MMR and MMRV vaccination programme overview (continued)</a:t>
            </a:r>
            <a:br>
              <a:rPr lang="en-GB" dirty="0">
                <a:latin typeface="Arial" charset="0"/>
                <a:ea typeface="ヒラギノ角ゴ Pro W3" charset="-128"/>
                <a:cs typeface="ヒラギノ角ゴ Pro W3" charset="-128"/>
              </a:rPr>
            </a:br>
            <a:endParaRPr lang="en-GB" dirty="0"/>
          </a:p>
        </p:txBody>
      </p:sp>
      <p:sp>
        <p:nvSpPr>
          <p:cNvPr id="20483" name="Rectangle 3">
            <a:extLst>
              <a:ext uri="{FF2B5EF4-FFF2-40B4-BE49-F238E27FC236}">
                <a16:creationId xmlns:a16="http://schemas.microsoft.com/office/drawing/2014/main" id="{E6CCE47C-A1FD-D286-6633-0E8044BF157E}"/>
              </a:ext>
            </a:extLst>
          </p:cNvPr>
          <p:cNvSpPr>
            <a:spLocks noGrp="1" noChangeArrowheads="1"/>
          </p:cNvSpPr>
          <p:nvPr>
            <p:ph idx="1"/>
          </p:nvPr>
        </p:nvSpPr>
        <p:spPr>
          <a:xfrm>
            <a:off x="130629" y="1429994"/>
            <a:ext cx="11117682" cy="4860907"/>
          </a:xfrm>
        </p:spPr>
        <p:txBody>
          <a:bodyPr>
            <a:normAutofit fontScale="92500"/>
          </a:bodyPr>
          <a:lstStyle/>
          <a:p>
            <a:pPr>
              <a:lnSpc>
                <a:spcPct val="110000"/>
              </a:lnSpc>
              <a:spcBef>
                <a:spcPct val="0"/>
              </a:spcBef>
            </a:pPr>
            <a:r>
              <a:rPr lang="en-GB" sz="1800" dirty="0">
                <a:latin typeface="Arial" charset="0"/>
                <a:ea typeface="ヒラギノ角ゴ Pro W3" charset="-128"/>
              </a:rPr>
              <a:t>from 1 July 2025 major changes were made to the childhood vaccination programme, introduced in two phases</a:t>
            </a:r>
          </a:p>
          <a:p>
            <a:pPr marL="0" indent="0">
              <a:lnSpc>
                <a:spcPct val="110000"/>
              </a:lnSpc>
              <a:spcBef>
                <a:spcPct val="0"/>
              </a:spcBef>
              <a:buNone/>
            </a:pPr>
            <a:endParaRPr lang="en-GB" sz="1800" dirty="0">
              <a:latin typeface="Arial" charset="0"/>
              <a:ea typeface="ヒラギノ角ゴ Pro W3" charset="-128"/>
            </a:endParaRPr>
          </a:p>
          <a:p>
            <a:pPr>
              <a:lnSpc>
                <a:spcPct val="110000"/>
              </a:lnSpc>
              <a:spcBef>
                <a:spcPct val="0"/>
              </a:spcBef>
            </a:pPr>
            <a:r>
              <a:rPr lang="en-GB" sz="1800" dirty="0">
                <a:latin typeface="Arial" charset="0"/>
                <a:ea typeface="ヒラギノ角ゴ Pro W3" charset="-128"/>
              </a:rPr>
              <a:t>the changes in phase two, starting from 1 January 2026, involved a change in timing to when the second dose of an MMR-containing vaccine is administered from 3 years and 4 months to 18 months of age</a:t>
            </a:r>
          </a:p>
          <a:p>
            <a:pPr marL="0" indent="0">
              <a:lnSpc>
                <a:spcPct val="110000"/>
              </a:lnSpc>
              <a:spcBef>
                <a:spcPct val="0"/>
              </a:spcBef>
              <a:buNone/>
            </a:pPr>
            <a:endParaRPr lang="en-GB" sz="1800" dirty="0">
              <a:latin typeface="Arial" charset="0"/>
              <a:ea typeface="ヒラギノ角ゴ Pro W3" charset="-128"/>
            </a:endParaRPr>
          </a:p>
          <a:p>
            <a:pPr>
              <a:lnSpc>
                <a:spcPct val="110000"/>
              </a:lnSpc>
              <a:spcBef>
                <a:spcPct val="0"/>
              </a:spcBef>
            </a:pPr>
            <a:r>
              <a:rPr lang="en-GB" sz="1800" dirty="0">
                <a:latin typeface="Arial" charset="0"/>
                <a:ea typeface="ヒラギノ角ゴ Pro W3" charset="-128"/>
              </a:rPr>
              <a:t>in addition, the vaccine used for protection against measles, mumps and rubella changed to the quadrivalent MMRV vaccine to also offer protection against varicella (chickenpox)</a:t>
            </a:r>
          </a:p>
          <a:p>
            <a:pPr marL="0" indent="0">
              <a:lnSpc>
                <a:spcPct val="110000"/>
              </a:lnSpc>
              <a:spcBef>
                <a:spcPct val="0"/>
              </a:spcBef>
              <a:buNone/>
            </a:pPr>
            <a:endParaRPr lang="en-GB" sz="1800" dirty="0">
              <a:latin typeface="Arial" charset="0"/>
              <a:ea typeface="ヒラギノ角ゴ Pro W3" charset="-128"/>
            </a:endParaRPr>
          </a:p>
          <a:p>
            <a:pPr>
              <a:lnSpc>
                <a:spcPct val="110000"/>
              </a:lnSpc>
              <a:spcBef>
                <a:spcPct val="0"/>
              </a:spcBef>
            </a:pPr>
            <a:r>
              <a:rPr lang="en-US" sz="1800" dirty="0">
                <a:latin typeface="Arial" charset="0"/>
                <a:ea typeface="ヒラギノ角ゴ Pro W3" charset="-128"/>
              </a:rPr>
              <a:t>from 1 January 2026, all children are being offered the combined MMRV vaccine at 12 and 18 months of age </a:t>
            </a:r>
          </a:p>
          <a:p>
            <a:pPr>
              <a:lnSpc>
                <a:spcPct val="110000"/>
              </a:lnSpc>
              <a:spcBef>
                <a:spcPct val="0"/>
              </a:spcBef>
            </a:pPr>
            <a:endParaRPr lang="en-US" sz="1800" dirty="0">
              <a:latin typeface="Arial" charset="0"/>
              <a:ea typeface="ヒラギノ角ゴ Pro W3" charset="-128"/>
            </a:endParaRPr>
          </a:p>
          <a:p>
            <a:r>
              <a:rPr lang="en-US" sz="1800" dirty="0">
                <a:ea typeface="Times New Roman" panose="02020603050405020304" pitchFamily="18" charset="0"/>
                <a:cs typeface="Times New Roman" panose="02020603050405020304" pitchFamily="18" charset="0"/>
              </a:rPr>
              <a:t>older children born from 1 January 2020 without a history of chickenpox will be offered a dose of MMRV in a catch-up programme </a:t>
            </a:r>
            <a:r>
              <a:rPr lang="en-GB" sz="1800" dirty="0">
                <a:ea typeface="Times New Roman" panose="02020603050405020304" pitchFamily="18" charset="0"/>
              </a:rPr>
              <a:t>to help accelerate control and further reduce transmission of chickenpox in the population</a:t>
            </a:r>
          </a:p>
          <a:p>
            <a:pPr marL="0" indent="0">
              <a:lnSpc>
                <a:spcPct val="110000"/>
              </a:lnSpc>
              <a:spcBef>
                <a:spcPct val="0"/>
              </a:spcBef>
              <a:buNone/>
            </a:pPr>
            <a:endParaRPr lang="en-US" sz="1800" dirty="0">
              <a:latin typeface="Arial" charset="0"/>
              <a:ea typeface="ヒラギノ角ゴ Pro W3" charset="-128"/>
            </a:endParaRPr>
          </a:p>
          <a:p>
            <a:pPr>
              <a:lnSpc>
                <a:spcPct val="110000"/>
              </a:lnSpc>
              <a:spcBef>
                <a:spcPct val="0"/>
              </a:spcBef>
            </a:pPr>
            <a:r>
              <a:rPr lang="en-US" sz="1800" dirty="0">
                <a:latin typeface="Arial" charset="0"/>
                <a:ea typeface="ヒラギノ角ゴ Pro W3" charset="-128"/>
              </a:rPr>
              <a:t>for children born before 1 January 2020 and adults who have an incomplete measles, mumps and rubella vaccination history, MMR should be offered</a:t>
            </a:r>
            <a:endParaRPr lang="en-GB" sz="18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64258259-1F09-4103-648A-E52341E63887}"/>
              </a:ext>
            </a:extLst>
          </p:cNvPr>
          <p:cNvSpPr>
            <a:spLocks noGrp="1"/>
          </p:cNvSpPr>
          <p:nvPr>
            <p:ph type="ftr" sz="quarter" idx="10"/>
          </p:nvPr>
        </p:nvSpPr>
        <p:spPr/>
        <p:txBody>
          <a:bodyPr/>
          <a:lstStyle/>
          <a:p>
            <a:r>
              <a:rPr lang="en-GB" sz="1400" dirty="0"/>
              <a:t>Vaccination against measles, mumps, rubella and varicella </a:t>
            </a:r>
          </a:p>
        </p:txBody>
      </p:sp>
      <p:sp>
        <p:nvSpPr>
          <p:cNvPr id="3" name="Slide Number Placeholder 2">
            <a:extLst>
              <a:ext uri="{FF2B5EF4-FFF2-40B4-BE49-F238E27FC236}">
                <a16:creationId xmlns:a16="http://schemas.microsoft.com/office/drawing/2014/main" id="{FBF0050A-B255-12D5-9934-2F0F70FD204E}"/>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35381418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Measles and rubella elimination in the UK</a:t>
            </a:r>
            <a:br>
              <a:rPr lang="en-GB" dirty="0"/>
            </a:br>
            <a:br>
              <a:rPr lang="en-GB" dirty="0"/>
            </a:br>
            <a:endParaRPr lang="en-GB" dirty="0"/>
          </a:p>
        </p:txBody>
      </p:sp>
    </p:spTree>
    <p:extLst>
      <p:ext uri="{BB962C8B-B14F-4D97-AF65-F5344CB8AC3E}">
        <p14:creationId xmlns:p14="http://schemas.microsoft.com/office/powerpoint/2010/main" val="26381398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4F12D-607C-466E-8E59-56F4ED7A8997}"/>
              </a:ext>
            </a:extLst>
          </p:cNvPr>
          <p:cNvSpPr>
            <a:spLocks noGrp="1"/>
          </p:cNvSpPr>
          <p:nvPr>
            <p:ph type="title"/>
          </p:nvPr>
        </p:nvSpPr>
        <p:spPr/>
        <p:txBody>
          <a:bodyPr>
            <a:normAutofit/>
          </a:bodyPr>
          <a:lstStyle/>
          <a:p>
            <a:r>
              <a:rPr lang="en-GB" dirty="0"/>
              <a:t>Measles and rubella elimination in the UK</a:t>
            </a:r>
          </a:p>
        </p:txBody>
      </p:sp>
      <p:sp>
        <p:nvSpPr>
          <p:cNvPr id="3" name="Content Placeholder 2">
            <a:extLst>
              <a:ext uri="{FF2B5EF4-FFF2-40B4-BE49-F238E27FC236}">
                <a16:creationId xmlns:a16="http://schemas.microsoft.com/office/drawing/2014/main" id="{D7BE1F80-096E-426F-9CD2-97140919365C}"/>
              </a:ext>
            </a:extLst>
          </p:cNvPr>
          <p:cNvSpPr>
            <a:spLocks noGrp="1"/>
          </p:cNvSpPr>
          <p:nvPr>
            <p:ph idx="1"/>
          </p:nvPr>
        </p:nvSpPr>
        <p:spPr>
          <a:xfrm>
            <a:off x="330205" y="1491343"/>
            <a:ext cx="11123857" cy="4789714"/>
          </a:xfrm>
        </p:spPr>
        <p:txBody>
          <a:bodyPr>
            <a:noAutofit/>
          </a:bodyPr>
          <a:lstStyle/>
          <a:p>
            <a:r>
              <a:rPr lang="en-GB" sz="1800" dirty="0">
                <a:latin typeface="Arial" charset="0"/>
                <a:ea typeface="ヒラギノ角ゴ Pro W3" charset="-128"/>
              </a:rPr>
              <a:t>all member states of the European region of the World Health Organisation (WHO), including the UK, are committed to eliminating measles and rubella from their countries</a:t>
            </a:r>
          </a:p>
          <a:p>
            <a:r>
              <a:rPr lang="en-GB" sz="1800" dirty="0">
                <a:latin typeface="Arial" charset="0"/>
                <a:ea typeface="ヒラギノ角ゴ Pro W3" charset="-128"/>
              </a:rPr>
              <a:t>elimination is </a:t>
            </a:r>
            <a:r>
              <a:rPr lang="en-GB" sz="1800" dirty="0"/>
              <a:t>the absence of endemic measles and rubella cases for a period of at least 12 months from the last known case, due to complete interruption of endemic virus transmission, in the presence of a high-quality surveillance system that is sensitive and specific enough to detect, confirm and classify all suspected cases, and genotyping evidence that supports the interruption of endemic transmission</a:t>
            </a:r>
          </a:p>
          <a:p>
            <a:pPr>
              <a:lnSpc>
                <a:spcPct val="120000"/>
              </a:lnSpc>
              <a:spcBef>
                <a:spcPct val="0"/>
              </a:spcBef>
            </a:pPr>
            <a:endParaRPr lang="en-GB" sz="1800" dirty="0">
              <a:latin typeface="Arial" charset="0"/>
              <a:ea typeface="ヒラギノ角ゴ Pro W3" charset="-128"/>
            </a:endParaRPr>
          </a:p>
          <a:p>
            <a:pPr lvl="1">
              <a:lnSpc>
                <a:spcPct val="120000"/>
              </a:lnSpc>
              <a:spcBef>
                <a:spcPct val="0"/>
              </a:spcBef>
            </a:pPr>
            <a:r>
              <a:rPr lang="en-GB" sz="1800" dirty="0">
                <a:latin typeface="Arial" charset="0"/>
                <a:ea typeface="ヒラギノ角ゴ Pro W3" charset="-128"/>
              </a:rPr>
              <a:t>in 2015, the UK achieved elimination status for rubella</a:t>
            </a:r>
          </a:p>
          <a:p>
            <a:pPr lvl="1">
              <a:lnSpc>
                <a:spcPct val="120000"/>
              </a:lnSpc>
              <a:spcBef>
                <a:spcPct val="0"/>
              </a:spcBef>
            </a:pPr>
            <a:r>
              <a:rPr lang="en-GB" sz="1800" dirty="0">
                <a:latin typeface="Arial" charset="0"/>
                <a:ea typeface="ヒラギノ角ゴ Pro W3" charset="-128"/>
              </a:rPr>
              <a:t>in 2016, the UK had eliminated measles based on data from 2014-2016</a:t>
            </a:r>
          </a:p>
          <a:p>
            <a:pPr lvl="1">
              <a:lnSpc>
                <a:spcPct val="120000"/>
              </a:lnSpc>
              <a:spcBef>
                <a:spcPct val="0"/>
              </a:spcBef>
            </a:pPr>
            <a:r>
              <a:rPr lang="en-GB" sz="1800" dirty="0">
                <a:latin typeface="Arial" charset="0"/>
                <a:ea typeface="ヒラギノ角ゴ Pro W3" charset="-128"/>
              </a:rPr>
              <a:t>in 2018, the UK lost its measles elimination status when re-establishment of virus transmission occurred</a:t>
            </a:r>
          </a:p>
          <a:p>
            <a:pPr lvl="1">
              <a:lnSpc>
                <a:spcPct val="120000"/>
              </a:lnSpc>
              <a:spcBef>
                <a:spcPct val="0"/>
              </a:spcBef>
            </a:pPr>
            <a:r>
              <a:rPr lang="en-GB" sz="1800" dirty="0">
                <a:latin typeface="Arial" charset="0"/>
                <a:ea typeface="ヒラギノ角ゴ Pro W3" charset="-128"/>
              </a:rPr>
              <a:t>in 2021, the UK regained elimination status based on the interruption of transmission of measles during the COVID-19 pandemic </a:t>
            </a:r>
          </a:p>
          <a:p>
            <a:pPr lvl="1">
              <a:lnSpc>
                <a:spcPct val="120000"/>
              </a:lnSpc>
              <a:spcBef>
                <a:spcPct val="0"/>
              </a:spcBef>
            </a:pPr>
            <a:r>
              <a:rPr lang="en-GB" sz="1800" dirty="0">
                <a:latin typeface="Arial" charset="0"/>
                <a:ea typeface="ヒラギノ角ゴ Pro W3" charset="-128"/>
              </a:rPr>
              <a:t>in 2024, the UK lost its measles elimination status when re-establishment of virus transmission occurred</a:t>
            </a:r>
          </a:p>
          <a:p>
            <a:pPr marL="457200" lvl="1" indent="0">
              <a:lnSpc>
                <a:spcPct val="120000"/>
              </a:lnSpc>
              <a:spcBef>
                <a:spcPct val="0"/>
              </a:spcBef>
              <a:buNone/>
            </a:pPr>
            <a:endParaRPr lang="en-GB" sz="1800" strike="sngStrike"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8EFD6F5E-48A2-B763-E881-42C4B1E6D7B9}"/>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DF517A73-E977-A0CF-ED63-4842E01EFC97}"/>
              </a:ext>
            </a:extLst>
          </p:cNvPr>
          <p:cNvSpPr>
            <a:spLocks noGrp="1"/>
          </p:cNvSpPr>
          <p:nvPr>
            <p:ph type="sldNum" sz="quarter" idx="11"/>
          </p:nvPr>
        </p:nvSpPr>
        <p:spPr/>
        <p:txBody>
          <a:bodyPr/>
          <a:lstStyle/>
          <a:p>
            <a:fld id="{344369E4-5DE7-46E5-874E-4FD437973785}" type="slidenum">
              <a:rPr lang="en-GB" smtClean="0"/>
              <a:pPr/>
              <a:t>71</a:t>
            </a:fld>
            <a:endParaRPr lang="en-GB" sz="1400" dirty="0"/>
          </a:p>
        </p:txBody>
      </p:sp>
    </p:spTree>
    <p:extLst>
      <p:ext uri="{BB962C8B-B14F-4D97-AF65-F5344CB8AC3E}">
        <p14:creationId xmlns:p14="http://schemas.microsoft.com/office/powerpoint/2010/main" val="5010690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A9CFA-3B7C-4101-B1C0-2DE708D22A7B}"/>
              </a:ext>
            </a:extLst>
          </p:cNvPr>
          <p:cNvSpPr>
            <a:spLocks noGrp="1"/>
          </p:cNvSpPr>
          <p:nvPr>
            <p:ph type="title"/>
          </p:nvPr>
        </p:nvSpPr>
        <p:spPr/>
        <p:txBody>
          <a:bodyPr/>
          <a:lstStyle/>
          <a:p>
            <a:r>
              <a:rPr lang="en-GB" dirty="0"/>
              <a:t>Achieving and maintaining elimination status</a:t>
            </a:r>
          </a:p>
        </p:txBody>
      </p:sp>
      <p:sp>
        <p:nvSpPr>
          <p:cNvPr id="3" name="Content Placeholder 2">
            <a:extLst>
              <a:ext uri="{FF2B5EF4-FFF2-40B4-BE49-F238E27FC236}">
                <a16:creationId xmlns:a16="http://schemas.microsoft.com/office/drawing/2014/main" id="{56518EFB-77FD-4312-B4EC-2082C3F4E9CF}"/>
              </a:ext>
            </a:extLst>
          </p:cNvPr>
          <p:cNvSpPr>
            <a:spLocks noGrp="1"/>
          </p:cNvSpPr>
          <p:nvPr>
            <p:ph idx="1"/>
          </p:nvPr>
        </p:nvSpPr>
        <p:spPr>
          <a:xfrm>
            <a:off x="330205" y="1415143"/>
            <a:ext cx="11123857" cy="5023707"/>
          </a:xfrm>
        </p:spPr>
        <p:txBody>
          <a:bodyPr>
            <a:noAutofit/>
          </a:bodyPr>
          <a:lstStyle/>
          <a:p>
            <a:pPr>
              <a:lnSpc>
                <a:spcPct val="130000"/>
              </a:lnSpc>
              <a:spcBef>
                <a:spcPct val="0"/>
              </a:spcBef>
            </a:pPr>
            <a:r>
              <a:rPr lang="en-GB" sz="1800" dirty="0">
                <a:latin typeface="Arial" charset="0"/>
                <a:ea typeface="ヒラギノ角ゴ Pro W3" charset="-128"/>
              </a:rPr>
              <a:t>to achieve and maintain elimination status, the WHO recommends 95% vaccine uptake with two doses of an MMR- containing vaccine by 5 years of age </a:t>
            </a:r>
          </a:p>
          <a:p>
            <a:pPr>
              <a:lnSpc>
                <a:spcPct val="130000"/>
              </a:lnSpc>
              <a:spcBef>
                <a:spcPct val="0"/>
              </a:spcBef>
            </a:pPr>
            <a:r>
              <a:rPr lang="en-GB" sz="1800" dirty="0">
                <a:latin typeface="Arial" charset="0"/>
                <a:ea typeface="ヒラギノ角ゴ Pro W3" charset="-128"/>
              </a:rPr>
              <a:t>UKHSA analysis suggest that population immunity levels are well below those required to interrupt measles transmission in many birth cohorts</a:t>
            </a:r>
          </a:p>
          <a:p>
            <a:pPr lvl="1">
              <a:lnSpc>
                <a:spcPct val="130000"/>
              </a:lnSpc>
              <a:spcBef>
                <a:spcPct val="0"/>
              </a:spcBef>
            </a:pPr>
            <a:r>
              <a:rPr lang="en-GB" sz="1800" dirty="0">
                <a:latin typeface="Arial" charset="0"/>
                <a:ea typeface="ヒラギノ角ゴ Pro W3" charset="-128"/>
              </a:rPr>
              <a:t>the number of susceptible individuals is higher in young people born between 1998/99 and 2003/04</a:t>
            </a:r>
          </a:p>
          <a:p>
            <a:pPr>
              <a:lnSpc>
                <a:spcPct val="130000"/>
              </a:lnSpc>
              <a:spcBef>
                <a:spcPct val="0"/>
              </a:spcBef>
            </a:pPr>
            <a:r>
              <a:rPr lang="en-GB" sz="1800" dirty="0">
                <a:latin typeface="Arial" charset="0"/>
                <a:ea typeface="ヒラギノ角ゴ Pro W3" charset="-128"/>
              </a:rPr>
              <a:t>measles and rubella remain endemic in many other countries and, with large measles outbreaks occurring across Europe and in multiple countries in South Asia and Africa, imported infections pose a very real threat to the UK’s recent achievements (see slides 14 and 15 for the latest epidemiology)</a:t>
            </a:r>
          </a:p>
          <a:p>
            <a:pPr>
              <a:lnSpc>
                <a:spcPct val="130000"/>
              </a:lnSpc>
              <a:spcBef>
                <a:spcPct val="0"/>
              </a:spcBef>
            </a:pPr>
            <a:r>
              <a:rPr lang="en-GB" sz="1800" dirty="0">
                <a:latin typeface="Arial" charset="0"/>
                <a:ea typeface="ヒラギノ角ゴ Pro W3" charset="-128"/>
              </a:rPr>
              <a:t>current UK performance for the second dose needs to be improved to attain and maintain 95% uptake by age five years </a:t>
            </a:r>
          </a:p>
          <a:p>
            <a:pPr>
              <a:lnSpc>
                <a:spcPct val="130000"/>
              </a:lnSpc>
              <a:spcBef>
                <a:spcPct val="0"/>
              </a:spcBef>
            </a:pPr>
            <a:r>
              <a:rPr lang="en-GB" sz="1800" dirty="0"/>
              <a:t>Recommendations on actions that need to be taken across the system to achieve and maintain measles elimination are captured in the UK Measles and Rubella elimination strategy published in 2019: </a:t>
            </a:r>
            <a:r>
              <a:rPr lang="en-GB" sz="1800" dirty="0">
                <a:hlinkClick r:id="rId3"/>
              </a:rPr>
              <a:t>Measles and rubella elimination UK strategy - GOV.UK (www.gov.uk)</a:t>
            </a:r>
            <a:endParaRPr lang="en-GB" sz="18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2D3E2310-B090-FFEB-0AAB-49BBC49FF03C}"/>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4F94033F-CF41-EC55-57F5-1209D4ADD6D9}"/>
              </a:ext>
            </a:extLst>
          </p:cNvPr>
          <p:cNvSpPr>
            <a:spLocks noGrp="1"/>
          </p:cNvSpPr>
          <p:nvPr>
            <p:ph type="sldNum" sz="quarter" idx="11"/>
          </p:nvPr>
        </p:nvSpPr>
        <p:spPr/>
        <p:txBody>
          <a:bodyPr/>
          <a:lstStyle/>
          <a:p>
            <a:fld id="{344369E4-5DE7-46E5-874E-4FD437973785}" type="slidenum">
              <a:rPr lang="en-GB" smtClean="0"/>
              <a:pPr/>
              <a:t>72</a:t>
            </a:fld>
            <a:endParaRPr lang="en-GB" sz="1400" dirty="0"/>
          </a:p>
        </p:txBody>
      </p:sp>
    </p:spTree>
    <p:extLst>
      <p:ext uri="{BB962C8B-B14F-4D97-AF65-F5344CB8AC3E}">
        <p14:creationId xmlns:p14="http://schemas.microsoft.com/office/powerpoint/2010/main" val="39337986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9FED-9B4B-4798-A842-DAAEB14E004E}"/>
              </a:ext>
            </a:extLst>
          </p:cNvPr>
          <p:cNvSpPr>
            <a:spLocks noGrp="1"/>
          </p:cNvSpPr>
          <p:nvPr>
            <p:ph type="title"/>
          </p:nvPr>
        </p:nvSpPr>
        <p:spPr/>
        <p:txBody>
          <a:bodyPr>
            <a:normAutofit/>
          </a:bodyPr>
          <a:lstStyle/>
          <a:p>
            <a:r>
              <a:rPr lang="en-GB" dirty="0"/>
              <a:t>Predicting outbreaks – UKHSA modelling</a:t>
            </a:r>
            <a:endParaRPr lang="en-US" dirty="0"/>
          </a:p>
        </p:txBody>
      </p:sp>
      <p:sp>
        <p:nvSpPr>
          <p:cNvPr id="3" name="Content Placeholder 2">
            <a:extLst>
              <a:ext uri="{FF2B5EF4-FFF2-40B4-BE49-F238E27FC236}">
                <a16:creationId xmlns:a16="http://schemas.microsoft.com/office/drawing/2014/main" id="{C20047C8-C4EE-4AE4-BE28-06AEEA26C563}"/>
              </a:ext>
            </a:extLst>
          </p:cNvPr>
          <p:cNvSpPr>
            <a:spLocks noGrp="1"/>
          </p:cNvSpPr>
          <p:nvPr>
            <p:ph idx="1"/>
          </p:nvPr>
        </p:nvSpPr>
        <p:spPr>
          <a:xfrm>
            <a:off x="130629" y="1584959"/>
            <a:ext cx="11609183" cy="4365611"/>
          </a:xfrm>
        </p:spPr>
        <p:txBody>
          <a:bodyPr>
            <a:normAutofit lnSpcReduction="10000"/>
          </a:bodyPr>
          <a:lstStyle/>
          <a:p>
            <a:r>
              <a:rPr lang="en-GB" dirty="0">
                <a:hlinkClick r:id="rId3"/>
              </a:rPr>
              <a:t>Risk assessment of measles resurgence in the UK – published July 2023</a:t>
            </a:r>
            <a:endParaRPr lang="en-GB" dirty="0"/>
          </a:p>
          <a:p>
            <a:pPr lvl="1"/>
            <a:r>
              <a:rPr lang="en-US" sz="2400" dirty="0">
                <a:latin typeface="+mn-lt"/>
              </a:rPr>
              <a:t>current MMR uptake levels lowest in a decade</a:t>
            </a:r>
          </a:p>
          <a:p>
            <a:pPr lvl="1"/>
            <a:r>
              <a:rPr lang="en-US" sz="2400" dirty="0">
                <a:latin typeface="+mn-lt"/>
              </a:rPr>
              <a:t>during pandemic - increased pool of susceptibles in younger children - </a:t>
            </a:r>
            <a:r>
              <a:rPr lang="en-US" sz="2400" b="1" u="sng" dirty="0">
                <a:latin typeface="+mn-lt"/>
              </a:rPr>
              <a:t>a</a:t>
            </a:r>
            <a:r>
              <a:rPr lang="en-US" sz="2400" b="1" u="sng" dirty="0">
                <a:solidFill>
                  <a:srgbClr val="0B0C0C"/>
                </a:solidFill>
                <a:latin typeface="+mn-lt"/>
              </a:rPr>
              <a:t>round 1 in 10 children starting school at risk of measles</a:t>
            </a:r>
          </a:p>
          <a:p>
            <a:pPr lvl="1"/>
            <a:r>
              <a:rPr lang="en-US" sz="2400" dirty="0">
                <a:latin typeface="+mn-lt"/>
              </a:rPr>
              <a:t>highest susceptibility in ‘Wakefield cohorts’ born between 1998-1999 and 2003-2004, now aged </a:t>
            </a:r>
            <a:r>
              <a:rPr lang="en-US" sz="2400" b="1" u="sng" dirty="0">
                <a:latin typeface="+mn-lt"/>
              </a:rPr>
              <a:t>19 to 25 years</a:t>
            </a:r>
            <a:endParaRPr lang="en-US" sz="2400" dirty="0">
              <a:latin typeface="+mn-lt"/>
            </a:endParaRPr>
          </a:p>
          <a:p>
            <a:pPr lvl="1"/>
            <a:r>
              <a:rPr lang="en-US" sz="2400" dirty="0">
                <a:latin typeface="+mn-lt"/>
              </a:rPr>
              <a:t>London remains most vulnerable region (also most likely to get importations) – </a:t>
            </a:r>
            <a:r>
              <a:rPr lang="en-US" sz="2400" b="1" u="sng" dirty="0">
                <a:latin typeface="+mn-lt"/>
              </a:rPr>
              <a:t>could sustain large outbreaks 40,000 - 160,000 cases</a:t>
            </a:r>
          </a:p>
          <a:p>
            <a:pPr lvl="1"/>
            <a:r>
              <a:rPr lang="en-US" sz="2400" dirty="0">
                <a:latin typeface="+mn-lt"/>
              </a:rPr>
              <a:t>high risk of imported cases leading to outbreaks in:</a:t>
            </a:r>
          </a:p>
          <a:p>
            <a:pPr lvl="2"/>
            <a:r>
              <a:rPr lang="en-US" sz="2400" b="1" dirty="0">
                <a:latin typeface="+mn-lt"/>
              </a:rPr>
              <a:t>under vaccinated communities </a:t>
            </a:r>
            <a:r>
              <a:rPr lang="en-US" sz="2400" dirty="0">
                <a:latin typeface="+mn-lt"/>
              </a:rPr>
              <a:t>e.g. migrant populations, traveller communities, and ultra-orthodox Jewish communities </a:t>
            </a:r>
          </a:p>
          <a:p>
            <a:pPr lvl="2"/>
            <a:r>
              <a:rPr lang="en-US" sz="2400" b="1" dirty="0">
                <a:latin typeface="+mn-lt"/>
              </a:rPr>
              <a:t>geographies</a:t>
            </a:r>
            <a:r>
              <a:rPr lang="en-US" sz="2400" dirty="0">
                <a:latin typeface="+mn-lt"/>
              </a:rPr>
              <a:t> (inner-city areas) with some risk of limited spread to the wider community</a:t>
            </a:r>
          </a:p>
          <a:p>
            <a:pPr marL="914400" lvl="2" indent="0">
              <a:buNone/>
            </a:pPr>
            <a:endParaRPr lang="en-US" sz="2400" dirty="0">
              <a:latin typeface="+mn-lt"/>
            </a:endParaRPr>
          </a:p>
          <a:p>
            <a:pPr marL="457200" lvl="1" indent="0">
              <a:buNone/>
            </a:pPr>
            <a:endParaRPr lang="en-US" sz="2600" b="1" dirty="0">
              <a:latin typeface="+mn-lt"/>
            </a:endParaRPr>
          </a:p>
          <a:p>
            <a:pPr lvl="1"/>
            <a:endParaRPr lang="en-US" sz="2400" b="1" u="sng" dirty="0">
              <a:latin typeface="+mn-lt"/>
            </a:endParaRPr>
          </a:p>
          <a:p>
            <a:pPr marL="914400" lvl="2" indent="0">
              <a:buNone/>
            </a:pPr>
            <a:endParaRPr lang="en-US" b="1" u="sng" dirty="0"/>
          </a:p>
        </p:txBody>
      </p:sp>
      <p:sp>
        <p:nvSpPr>
          <p:cNvPr id="6" name="Footer Placeholder 5">
            <a:extLst>
              <a:ext uri="{FF2B5EF4-FFF2-40B4-BE49-F238E27FC236}">
                <a16:creationId xmlns:a16="http://schemas.microsoft.com/office/drawing/2014/main" id="{B2F668CC-009D-A90F-43F9-C066F110CE95}"/>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CA4873E6-D58A-79F5-4F74-A143DD760FE0}"/>
              </a:ext>
            </a:extLst>
          </p:cNvPr>
          <p:cNvSpPr>
            <a:spLocks noGrp="1"/>
          </p:cNvSpPr>
          <p:nvPr>
            <p:ph type="sldNum" sz="quarter" idx="11"/>
          </p:nvPr>
        </p:nvSpPr>
        <p:spPr/>
        <p:txBody>
          <a:bodyPr/>
          <a:lstStyle/>
          <a:p>
            <a:fld id="{344369E4-5DE7-46E5-874E-4FD437973785}" type="slidenum">
              <a:rPr lang="en-GB" smtClean="0"/>
              <a:pPr/>
              <a:t>73</a:t>
            </a:fld>
            <a:endParaRPr lang="en-GB" sz="1400" dirty="0"/>
          </a:p>
        </p:txBody>
      </p:sp>
    </p:spTree>
    <p:extLst>
      <p:ext uri="{BB962C8B-B14F-4D97-AF65-F5344CB8AC3E}">
        <p14:creationId xmlns:p14="http://schemas.microsoft.com/office/powerpoint/2010/main" val="25127716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1456A-CA5A-2AEA-31E5-DA11C5800B8F}"/>
              </a:ext>
            </a:extLst>
          </p:cNvPr>
          <p:cNvSpPr>
            <a:spLocks noGrp="1"/>
          </p:cNvSpPr>
          <p:nvPr>
            <p:ph type="title"/>
          </p:nvPr>
        </p:nvSpPr>
        <p:spPr/>
        <p:txBody>
          <a:bodyPr/>
          <a:lstStyle/>
          <a:p>
            <a:r>
              <a:rPr lang="en-GB" dirty="0"/>
              <a:t>Measles resurgence from 2023</a:t>
            </a:r>
          </a:p>
        </p:txBody>
      </p:sp>
      <p:sp>
        <p:nvSpPr>
          <p:cNvPr id="3" name="Content Placeholder 2">
            <a:extLst>
              <a:ext uri="{FF2B5EF4-FFF2-40B4-BE49-F238E27FC236}">
                <a16:creationId xmlns:a16="http://schemas.microsoft.com/office/drawing/2014/main" id="{0C2CD078-D022-6F3A-1D87-05A4E1D5E9E9}"/>
              </a:ext>
            </a:extLst>
          </p:cNvPr>
          <p:cNvSpPr>
            <a:spLocks noGrp="1"/>
          </p:cNvSpPr>
          <p:nvPr>
            <p:ph idx="1"/>
          </p:nvPr>
        </p:nvSpPr>
        <p:spPr>
          <a:xfrm>
            <a:off x="330205" y="1484242"/>
            <a:ext cx="11318456" cy="5373758"/>
          </a:xfrm>
        </p:spPr>
        <p:txBody>
          <a:bodyPr>
            <a:normAutofit fontScale="25000" lnSpcReduction="20000"/>
          </a:bodyPr>
          <a:lstStyle/>
          <a:p>
            <a:r>
              <a:rPr lang="en-GB" sz="8000" dirty="0">
                <a:solidFill>
                  <a:srgbClr val="000000">
                    <a:alpha val="100000"/>
                  </a:srgbClr>
                </a:solidFill>
                <a:latin typeface="Arial"/>
                <a:cs typeface="Arial"/>
                <a:sym typeface="Arial"/>
              </a:rPr>
              <a:t>in 2023 a resurgence of measles in England was seen. From 1 January to 31 December 2023 there were 367 laboratory confirmed measles cases. The rapid increase in cases in late 2023 was driven by a large outbreak in Birmingham</a:t>
            </a:r>
          </a:p>
          <a:p>
            <a:r>
              <a:rPr lang="en-GB" sz="8000" dirty="0">
                <a:solidFill>
                  <a:srgbClr val="000000">
                    <a:alpha val="100000"/>
                  </a:srgbClr>
                </a:solidFill>
                <a:latin typeface="Arial"/>
                <a:cs typeface="Arial"/>
                <a:sym typeface="Arial"/>
              </a:rPr>
              <a:t>there were subsequent rises in London and small clusters in other regions in the first half of 2024. Case counts decreased from mid-July with small, localised outbreaks in the second half of the year. There were 2,911 laboratory confirmed measles cases in 2024</a:t>
            </a:r>
          </a:p>
          <a:p>
            <a:r>
              <a:rPr lang="en-GB" sz="8000" dirty="0">
                <a:solidFill>
                  <a:srgbClr val="000000">
                    <a:alpha val="100000"/>
                  </a:srgbClr>
                </a:solidFill>
                <a:latin typeface="Arial"/>
                <a:cs typeface="Arial"/>
                <a:sym typeface="Arial"/>
              </a:rPr>
              <a:t>between 1 January 2025 and 31 December 2025 there were 959 laboratory confirmed measles cases in England. </a:t>
            </a:r>
          </a:p>
          <a:p>
            <a:pPr lvl="1"/>
            <a:r>
              <a:rPr lang="en-GB" sz="7800" dirty="0">
                <a:solidFill>
                  <a:srgbClr val="000000">
                    <a:alpha val="100000"/>
                  </a:srgbClr>
                </a:solidFill>
                <a:latin typeface="Arial"/>
                <a:cs typeface="Arial"/>
                <a:sym typeface="Arial"/>
              </a:rPr>
              <a:t>51.4% (493/959) of these cases were in London, 14% (134/959) in the North West, and 7.9% (76/959) in the East of England</a:t>
            </a:r>
          </a:p>
          <a:p>
            <a:pPr lvl="1"/>
            <a:r>
              <a:rPr lang="en-GB" sz="7800" dirty="0">
                <a:solidFill>
                  <a:srgbClr val="000000">
                    <a:alpha val="100000"/>
                  </a:srgbClr>
                </a:solidFill>
                <a:latin typeface="Arial"/>
                <a:cs typeface="Arial"/>
                <a:sym typeface="Arial"/>
              </a:rPr>
              <a:t>the majority (655 of 959, 68.3%) of these cases were in children aged 10 years and under and 25.4% (244 of 959) in young people and adults aged 15 years and over. Median age was 5 years</a:t>
            </a:r>
          </a:p>
          <a:p>
            <a:pPr lvl="1"/>
            <a:r>
              <a:rPr lang="en-GB" sz="7800" dirty="0">
                <a:solidFill>
                  <a:srgbClr val="000000">
                    <a:alpha val="100000"/>
                  </a:srgbClr>
                </a:solidFill>
                <a:latin typeface="Arial"/>
                <a:cs typeface="Arial"/>
                <a:sym typeface="Arial"/>
              </a:rPr>
              <a:t>2.7% (26/959) were vaccinated with one dose and 1.9% (18/959) were vaccinated with two doses. The remaining cases either had no vaccination recorded, were too young to be vaccinated, or had MMR as pre or post exposure</a:t>
            </a:r>
          </a:p>
          <a:p>
            <a:pPr lvl="1"/>
            <a:r>
              <a:rPr lang="en-GB" sz="7800" dirty="0">
                <a:solidFill>
                  <a:srgbClr val="000000">
                    <a:alpha val="100000"/>
                  </a:srgbClr>
                </a:solidFill>
                <a:latin typeface="Arial"/>
                <a:cs typeface="Arial"/>
                <a:sym typeface="Arial"/>
              </a:rPr>
              <a:t>one acute measles death was reported</a:t>
            </a:r>
          </a:p>
          <a:p>
            <a:r>
              <a:rPr lang="en-GB" sz="8000" dirty="0">
                <a:solidFill>
                  <a:srgbClr val="000000">
                    <a:alpha val="100000"/>
                  </a:srgbClr>
                </a:solidFill>
                <a:latin typeface="Arial"/>
                <a:cs typeface="Arial"/>
                <a:sym typeface="Arial"/>
              </a:rPr>
              <a:t>in 2026, based on data submitted in 2024, the UK lost its measles elimination status</a:t>
            </a:r>
            <a:endParaRPr lang="en-GB" sz="8000" dirty="0">
              <a:solidFill>
                <a:srgbClr val="000000">
                  <a:alpha val="100000"/>
                </a:srgbClr>
              </a:solidFill>
              <a:latin typeface="Arial"/>
              <a:cs typeface="Arial"/>
            </a:endParaRPr>
          </a:p>
          <a:p>
            <a:pPr marL="457200" lvl="1" indent="0">
              <a:buNone/>
            </a:pPr>
            <a:endParaRPr lang="en-GB" sz="6200" dirty="0">
              <a:solidFill>
                <a:srgbClr val="0B0C0C"/>
              </a:solidFill>
              <a:latin typeface="GDS Transport"/>
            </a:endParaRPr>
          </a:p>
          <a:p>
            <a:endParaRPr lang="en-GB" b="0" i="0" dirty="0">
              <a:solidFill>
                <a:srgbClr val="0B0C0C"/>
              </a:solidFill>
              <a:effectLst/>
              <a:latin typeface="GDS Transport"/>
            </a:endParaRPr>
          </a:p>
          <a:p>
            <a:pPr marL="0" indent="0">
              <a:buNone/>
            </a:pPr>
            <a:r>
              <a:rPr lang="en-GB" b="0" i="0" dirty="0">
                <a:solidFill>
                  <a:srgbClr val="0B0C0C"/>
                </a:solidFill>
                <a:effectLst/>
                <a:latin typeface="GDS Transport"/>
              </a:rPr>
              <a:t> </a:t>
            </a:r>
          </a:p>
        </p:txBody>
      </p:sp>
      <p:sp>
        <p:nvSpPr>
          <p:cNvPr id="4" name="Footer Placeholder 3">
            <a:extLst>
              <a:ext uri="{FF2B5EF4-FFF2-40B4-BE49-F238E27FC236}">
                <a16:creationId xmlns:a16="http://schemas.microsoft.com/office/drawing/2014/main" id="{40F7800D-8BC8-6B65-1756-A81527C5D971}"/>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D4C01986-D071-EACA-B9D1-ADC7F5A8156F}"/>
              </a:ext>
            </a:extLst>
          </p:cNvPr>
          <p:cNvSpPr>
            <a:spLocks noGrp="1"/>
          </p:cNvSpPr>
          <p:nvPr>
            <p:ph type="sldNum" sz="quarter" idx="11"/>
          </p:nvPr>
        </p:nvSpPr>
        <p:spPr/>
        <p:txBody>
          <a:bodyPr/>
          <a:lstStyle/>
          <a:p>
            <a:fld id="{344369E4-5DE7-46E5-874E-4FD437973785}" type="slidenum">
              <a:rPr lang="en-GB" smtClean="0"/>
              <a:pPr/>
              <a:t>74</a:t>
            </a:fld>
            <a:endParaRPr lang="en-GB" sz="1400" dirty="0"/>
          </a:p>
        </p:txBody>
      </p:sp>
    </p:spTree>
    <p:extLst>
      <p:ext uri="{BB962C8B-B14F-4D97-AF65-F5344CB8AC3E}">
        <p14:creationId xmlns:p14="http://schemas.microsoft.com/office/powerpoint/2010/main" val="24693759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293" y="222295"/>
            <a:ext cx="11123856" cy="972607"/>
          </a:xfrm>
        </p:spPr>
        <p:txBody>
          <a:bodyPr>
            <a:noAutofit/>
          </a:bodyPr>
          <a:lstStyle/>
          <a:p>
            <a:pPr marL="0" marR="0" algn="l">
              <a:lnSpc>
                <a:spcPct val="100000"/>
              </a:lnSpc>
              <a:spcBef>
                <a:spcPts val="0"/>
              </a:spcBef>
              <a:spcAft>
                <a:spcPts val="0"/>
              </a:spcAft>
              <a:buNone/>
            </a:pPr>
            <a:r>
              <a:rPr lang="en-GB" sz="3000" b="0" i="0" u="none" strike="noStrike" cap="none" dirty="0">
                <a:latin typeface="Arial"/>
                <a:cs typeface="Arial"/>
                <a:sym typeface="Arial"/>
              </a:rPr>
              <a:t>Measles epidemiology</a:t>
            </a:r>
            <a:br>
              <a:rPr lang="en-GB" sz="3000" b="0" i="0" u="none" strike="noStrike" cap="none" dirty="0">
                <a:latin typeface="Arial"/>
                <a:cs typeface="Arial"/>
                <a:sym typeface="Arial"/>
              </a:rPr>
            </a:br>
            <a:r>
              <a:rPr lang="en-GB" sz="1800" b="0" i="0" u="none" strike="noStrike" cap="none" dirty="0">
                <a:latin typeface="Arial"/>
                <a:cs typeface="Arial"/>
                <a:sym typeface="Arial"/>
              </a:rPr>
              <a:t>Total laboratory confirmed measles cases in London and England, January 2006 to December 2025</a:t>
            </a:r>
            <a:endParaRPr sz="3000" b="0" i="0" u="none" strike="noStrike" cap="none" dirty="0">
              <a:latin typeface="Arial"/>
              <a:cs typeface="Arial"/>
              <a:sym typeface="Arial"/>
            </a:endParaRPr>
          </a:p>
        </p:txBody>
      </p:sp>
      <p:pic>
        <p:nvPicPr>
          <p:cNvPr id="5" name="Content Placeholder 4"/>
          <p:cNvPicPr>
            <a:picLocks noGrp="1"/>
          </p:cNvPicPr>
          <p:nvPr>
            <p:ph/>
          </p:nvPr>
        </p:nvPicPr>
        <p:blipFill>
          <a:blip r:embed="rId2"/>
          <a:stretch>
            <a:fillRect/>
          </a:stretch>
        </p:blipFill>
        <p:spPr>
          <a:xfrm>
            <a:off x="538480" y="1502959"/>
            <a:ext cx="10107168" cy="4806100"/>
          </a:xfrm>
          <a:prstGeom prst="rect">
            <a:avLst/>
          </a:prstGeom>
        </p:spPr>
      </p:pic>
      <p:sp>
        <p:nvSpPr>
          <p:cNvPr id="6" name="Content Placeholder 5"/>
          <p:cNvSpPr>
            <a:spLocks noGrp="1"/>
          </p:cNvSpPr>
          <p:nvPr>
            <p:ph/>
          </p:nvPr>
        </p:nvSpPr>
        <p:spPr>
          <a:xfrm>
            <a:off x="841248" y="6437376"/>
            <a:ext cx="2029968" cy="365760"/>
          </a:xfrm>
        </p:spPr>
        <p:txBody>
          <a:bodyPr/>
          <a:lstStyle/>
          <a:p>
            <a:pPr marL="0" marR="0" algn="l">
              <a:lnSpc>
                <a:spcPct val="100000"/>
              </a:lnSpc>
              <a:spcBef>
                <a:spcPts val="0"/>
              </a:spcBef>
              <a:spcAft>
                <a:spcPts val="0"/>
              </a:spcAft>
              <a:buNone/>
            </a:pPr>
            <a:r>
              <a:rPr sz="1400" b="0" i="0" u="none" strike="noStrike" cap="none">
                <a:solidFill>
                  <a:srgbClr val="007C91">
                    <a:alpha val="100000"/>
                  </a:srgbClr>
                </a:solidFill>
                <a:latin typeface="Arial"/>
                <a:cs typeface="Arial"/>
                <a:sym typeface="Arial"/>
              </a:rPr>
              <a:t>OFFICIAL SENSITIVE</a:t>
            </a:r>
          </a:p>
        </p:txBody>
      </p:sp>
      <p:sp>
        <p:nvSpPr>
          <p:cNvPr id="3" name="Content Placeholder 2"/>
          <p:cNvSpPr>
            <a:spLocks noGrp="1"/>
          </p:cNvSpPr>
          <p:nvPr>
            <p:ph/>
          </p:nvPr>
        </p:nvSpPr>
        <p:spPr>
          <a:xfrm>
            <a:off x="8294479" y="1502959"/>
            <a:ext cx="3657600" cy="457200"/>
          </a:xfrm>
        </p:spPr>
        <p:txBody>
          <a:bodyPr>
            <a:normAutofit lnSpcReduction="10000"/>
          </a:bodyPr>
          <a:lstStyle/>
          <a:p>
            <a:pPr>
              <a:lnSpc>
                <a:spcPct val="100000"/>
              </a:lnSpc>
              <a:spcBef>
                <a:spcPts val="0"/>
              </a:spcBef>
            </a:pPr>
            <a:r>
              <a:rPr lang="en-GB" sz="1300" dirty="0">
                <a:solidFill>
                  <a:schemeClr val="tx1"/>
                </a:solidFill>
                <a:latin typeface="Arial"/>
                <a:cs typeface="Arial"/>
                <a:sym typeface="Arial"/>
              </a:rPr>
              <a:t>Data extracted on 09/03/2026</a:t>
            </a:r>
          </a:p>
          <a:p>
            <a:pPr marL="0" marR="0" algn="l">
              <a:lnSpc>
                <a:spcPct val="100000"/>
              </a:lnSpc>
              <a:spcBef>
                <a:spcPts val="0"/>
              </a:spcBef>
              <a:spcAft>
                <a:spcPts val="0"/>
              </a:spcAft>
              <a:buNone/>
            </a:pPr>
            <a:r>
              <a:rPr sz="1300" b="0" i="0" u="none" strike="noStrike" cap="none" dirty="0">
                <a:solidFill>
                  <a:schemeClr val="tx1"/>
                </a:solidFill>
                <a:latin typeface="Arial"/>
                <a:cs typeface="Arial"/>
                <a:sym typeface="Arial"/>
              </a:rPr>
              <a:t>Source: Enhanced National Measles Linelist</a:t>
            </a:r>
          </a:p>
        </p:txBody>
      </p:sp>
      <p:sp>
        <p:nvSpPr>
          <p:cNvPr id="4" name="Footer Placeholder 3">
            <a:extLst>
              <a:ext uri="{FF2B5EF4-FFF2-40B4-BE49-F238E27FC236}">
                <a16:creationId xmlns:a16="http://schemas.microsoft.com/office/drawing/2014/main" id="{72993010-6719-3010-E49B-4FC804EC1F3A}"/>
              </a:ext>
            </a:extLst>
          </p:cNvPr>
          <p:cNvSpPr>
            <a:spLocks noGrp="1"/>
          </p:cNvSpPr>
          <p:nvPr>
            <p:ph type="ftr" sz="quarter" idx="10"/>
          </p:nvPr>
        </p:nvSpPr>
        <p:spPr/>
        <p:txBody>
          <a:bodyPr/>
          <a:lstStyle/>
          <a:p>
            <a:r>
              <a:rPr lang="en-GB" sz="1400"/>
              <a:t>Vaccination against measles, mumps, rubella and varicella </a:t>
            </a:r>
            <a:endParaRPr lang="en-GB" sz="1400" dirty="0"/>
          </a:p>
        </p:txBody>
      </p:sp>
      <p:sp>
        <p:nvSpPr>
          <p:cNvPr id="7" name="Slide Number Placeholder 6">
            <a:extLst>
              <a:ext uri="{FF2B5EF4-FFF2-40B4-BE49-F238E27FC236}">
                <a16:creationId xmlns:a16="http://schemas.microsoft.com/office/drawing/2014/main" id="{AFFC5FC5-1B1F-488F-2C95-83A6B9D79B30}"/>
              </a:ext>
            </a:extLst>
          </p:cNvPr>
          <p:cNvSpPr>
            <a:spLocks noGrp="1"/>
          </p:cNvSpPr>
          <p:nvPr>
            <p:ph type="sldNum" sz="quarter" idx="11"/>
          </p:nvPr>
        </p:nvSpPr>
        <p:spPr/>
        <p:txBody>
          <a:bodyPr/>
          <a:lstStyle/>
          <a:p>
            <a:fld id="{344369E4-5DE7-46E5-874E-4FD437973785}" type="slidenum">
              <a:rPr lang="en-GB" smtClean="0"/>
              <a:pPr/>
              <a:t>75</a:t>
            </a:fld>
            <a:endParaRPr lang="en-GB" sz="14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7AE3F-3213-E79C-1CD4-F84E46B03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B61E8-9EF0-7AFB-4812-F67F3A4D0985}"/>
              </a:ext>
            </a:extLst>
          </p:cNvPr>
          <p:cNvSpPr>
            <a:spLocks noGrp="1"/>
          </p:cNvSpPr>
          <p:nvPr>
            <p:ph type="title"/>
          </p:nvPr>
        </p:nvSpPr>
        <p:spPr>
          <a:xfrm>
            <a:off x="227293" y="222295"/>
            <a:ext cx="11123856" cy="972607"/>
          </a:xfrm>
        </p:spPr>
        <p:txBody>
          <a:bodyPr>
            <a:noAutofit/>
          </a:bodyPr>
          <a:lstStyle/>
          <a:p>
            <a:pPr>
              <a:lnSpc>
                <a:spcPct val="100000"/>
              </a:lnSpc>
              <a:spcBef>
                <a:spcPts val="0"/>
              </a:spcBef>
            </a:pPr>
            <a:r>
              <a:rPr lang="en-GB" sz="3000" b="0" i="0" u="none" strike="noStrike" cap="none" dirty="0">
                <a:latin typeface="Arial"/>
                <a:cs typeface="Arial"/>
                <a:sym typeface="Arial"/>
              </a:rPr>
              <a:t>Measles epidemiology</a:t>
            </a:r>
            <a:br>
              <a:rPr lang="en-GB" sz="3000" b="0" i="0" u="none" strike="noStrike" cap="none" dirty="0">
                <a:latin typeface="Arial"/>
                <a:cs typeface="Arial"/>
                <a:sym typeface="Arial"/>
              </a:rPr>
            </a:br>
            <a:r>
              <a:rPr lang="en-GB" sz="1800" dirty="0">
                <a:latin typeface="Arial"/>
                <a:cs typeface="Arial"/>
                <a:sym typeface="Arial"/>
              </a:rPr>
              <a:t>Weekly laboratory confirmed measles cases from 1 January 2024 to 31 December 2025, by week of onset and region, England</a:t>
            </a:r>
            <a:endParaRPr sz="3000" b="0" i="0" u="none" strike="noStrike" cap="none" dirty="0">
              <a:latin typeface="Arial"/>
              <a:cs typeface="Arial"/>
              <a:sym typeface="Arial"/>
            </a:endParaRPr>
          </a:p>
        </p:txBody>
      </p:sp>
      <p:sp>
        <p:nvSpPr>
          <p:cNvPr id="6" name="Content Placeholder 5">
            <a:extLst>
              <a:ext uri="{FF2B5EF4-FFF2-40B4-BE49-F238E27FC236}">
                <a16:creationId xmlns:a16="http://schemas.microsoft.com/office/drawing/2014/main" id="{DD2E1A69-E100-4008-C494-21452B999471}"/>
              </a:ext>
            </a:extLst>
          </p:cNvPr>
          <p:cNvSpPr>
            <a:spLocks noGrp="1"/>
          </p:cNvSpPr>
          <p:nvPr>
            <p:ph/>
          </p:nvPr>
        </p:nvSpPr>
        <p:spPr>
          <a:xfrm>
            <a:off x="841248" y="6437376"/>
            <a:ext cx="2029968" cy="365760"/>
          </a:xfrm>
        </p:spPr>
        <p:txBody>
          <a:bodyPr/>
          <a:lstStyle/>
          <a:p>
            <a:pPr marL="0" marR="0" algn="l">
              <a:lnSpc>
                <a:spcPct val="100000"/>
              </a:lnSpc>
              <a:spcBef>
                <a:spcPts val="0"/>
              </a:spcBef>
              <a:spcAft>
                <a:spcPts val="0"/>
              </a:spcAft>
              <a:buNone/>
            </a:pPr>
            <a:r>
              <a:rPr sz="1400" b="0" i="0" u="none" strike="noStrike" cap="none">
                <a:solidFill>
                  <a:srgbClr val="007C91">
                    <a:alpha val="100000"/>
                  </a:srgbClr>
                </a:solidFill>
                <a:latin typeface="Arial"/>
                <a:cs typeface="Arial"/>
                <a:sym typeface="Arial"/>
              </a:rPr>
              <a:t>OFFICIAL SENSITIVE</a:t>
            </a:r>
          </a:p>
        </p:txBody>
      </p:sp>
      <p:pic>
        <p:nvPicPr>
          <p:cNvPr id="8" name="Content Placeholder 4">
            <a:extLst>
              <a:ext uri="{FF2B5EF4-FFF2-40B4-BE49-F238E27FC236}">
                <a16:creationId xmlns:a16="http://schemas.microsoft.com/office/drawing/2014/main" id="{40BDA623-22BD-86D1-E08C-3B9F31B263CD}"/>
              </a:ext>
            </a:extLst>
          </p:cNvPr>
          <p:cNvPicPr>
            <a:picLocks/>
          </p:cNvPicPr>
          <p:nvPr/>
        </p:nvPicPr>
        <p:blipFill>
          <a:blip r:embed="rId2"/>
          <a:stretch>
            <a:fillRect/>
          </a:stretch>
        </p:blipFill>
        <p:spPr>
          <a:xfrm>
            <a:off x="485793" y="1502959"/>
            <a:ext cx="9637486" cy="4818743"/>
          </a:xfrm>
          <a:prstGeom prst="rect">
            <a:avLst/>
          </a:prstGeom>
        </p:spPr>
      </p:pic>
      <p:sp>
        <p:nvSpPr>
          <p:cNvPr id="3" name="Content Placeholder 2">
            <a:extLst>
              <a:ext uri="{FF2B5EF4-FFF2-40B4-BE49-F238E27FC236}">
                <a16:creationId xmlns:a16="http://schemas.microsoft.com/office/drawing/2014/main" id="{0F7814A4-C68C-6E22-B43E-3B501FC7444A}"/>
              </a:ext>
            </a:extLst>
          </p:cNvPr>
          <p:cNvSpPr>
            <a:spLocks noGrp="1"/>
          </p:cNvSpPr>
          <p:nvPr>
            <p:ph/>
          </p:nvPr>
        </p:nvSpPr>
        <p:spPr>
          <a:xfrm>
            <a:off x="8294479" y="1502959"/>
            <a:ext cx="3657600" cy="457200"/>
          </a:xfrm>
        </p:spPr>
        <p:txBody>
          <a:bodyPr>
            <a:normAutofit lnSpcReduction="10000"/>
          </a:bodyPr>
          <a:lstStyle/>
          <a:p>
            <a:pPr>
              <a:lnSpc>
                <a:spcPct val="100000"/>
              </a:lnSpc>
              <a:spcBef>
                <a:spcPts val="0"/>
              </a:spcBef>
            </a:pPr>
            <a:r>
              <a:rPr lang="en-GB" sz="1300" dirty="0">
                <a:solidFill>
                  <a:schemeClr val="tx1"/>
                </a:solidFill>
                <a:latin typeface="Arial"/>
                <a:cs typeface="Arial"/>
                <a:sym typeface="Arial"/>
              </a:rPr>
              <a:t>Data extracted on 09/03/2026</a:t>
            </a:r>
          </a:p>
          <a:p>
            <a:pPr marL="0" marR="0" algn="l">
              <a:lnSpc>
                <a:spcPct val="100000"/>
              </a:lnSpc>
              <a:spcBef>
                <a:spcPts val="0"/>
              </a:spcBef>
              <a:spcAft>
                <a:spcPts val="0"/>
              </a:spcAft>
              <a:buNone/>
            </a:pPr>
            <a:r>
              <a:rPr sz="1300" b="0" i="0" u="none" strike="noStrike" cap="none" dirty="0">
                <a:solidFill>
                  <a:schemeClr val="tx1"/>
                </a:solidFill>
                <a:latin typeface="Arial"/>
                <a:cs typeface="Arial"/>
                <a:sym typeface="Arial"/>
              </a:rPr>
              <a:t>Source: Enhanced National Measles Linelist</a:t>
            </a:r>
          </a:p>
        </p:txBody>
      </p:sp>
      <p:sp>
        <p:nvSpPr>
          <p:cNvPr id="4" name="Footer Placeholder 3">
            <a:extLst>
              <a:ext uri="{FF2B5EF4-FFF2-40B4-BE49-F238E27FC236}">
                <a16:creationId xmlns:a16="http://schemas.microsoft.com/office/drawing/2014/main" id="{B3A06CB2-0856-E0EC-05C2-32937BBB1523}"/>
              </a:ext>
            </a:extLst>
          </p:cNvPr>
          <p:cNvSpPr>
            <a:spLocks noGrp="1"/>
          </p:cNvSpPr>
          <p:nvPr>
            <p:ph type="ftr" sz="quarter" idx="10"/>
          </p:nvPr>
        </p:nvSpPr>
        <p:spPr/>
        <p:txBody>
          <a:bodyPr/>
          <a:lstStyle/>
          <a:p>
            <a:r>
              <a:rPr lang="en-GB" sz="140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8422AF8A-B383-70DA-7FFB-F878B474D9E7}"/>
              </a:ext>
            </a:extLst>
          </p:cNvPr>
          <p:cNvSpPr>
            <a:spLocks noGrp="1"/>
          </p:cNvSpPr>
          <p:nvPr>
            <p:ph type="sldNum" sz="quarter" idx="11"/>
          </p:nvPr>
        </p:nvSpPr>
        <p:spPr/>
        <p:txBody>
          <a:bodyPr/>
          <a:lstStyle/>
          <a:p>
            <a:fld id="{344369E4-5DE7-46E5-874E-4FD437973785}" type="slidenum">
              <a:rPr lang="en-GB" smtClean="0"/>
              <a:pPr/>
              <a:t>76</a:t>
            </a:fld>
            <a:endParaRPr lang="en-GB" sz="1400" dirty="0"/>
          </a:p>
        </p:txBody>
      </p:sp>
    </p:spTree>
    <p:extLst>
      <p:ext uri="{BB962C8B-B14F-4D97-AF65-F5344CB8AC3E}">
        <p14:creationId xmlns:p14="http://schemas.microsoft.com/office/powerpoint/2010/main" val="30352989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0DBE-9DE6-94CE-056E-919DF68CFFB7}"/>
              </a:ext>
            </a:extLst>
          </p:cNvPr>
          <p:cNvSpPr>
            <a:spLocks noGrp="1"/>
          </p:cNvSpPr>
          <p:nvPr>
            <p:ph type="title"/>
          </p:nvPr>
        </p:nvSpPr>
        <p:spPr/>
        <p:txBody>
          <a:bodyPr>
            <a:normAutofit fontScale="90000"/>
          </a:bodyPr>
          <a:lstStyle/>
          <a:p>
            <a:r>
              <a:rPr lang="en-GB" sz="3300" dirty="0">
                <a:latin typeface="Arial"/>
                <a:cs typeface="Arial"/>
                <a:sym typeface="Arial"/>
              </a:rPr>
              <a:t>Measles epidemiology</a:t>
            </a:r>
            <a:br>
              <a:rPr lang="en-GB" sz="3000" dirty="0">
                <a:latin typeface="Arial"/>
                <a:cs typeface="Arial"/>
                <a:sym typeface="Arial"/>
              </a:rPr>
            </a:br>
            <a:r>
              <a:rPr lang="en-GB" sz="2000" dirty="0">
                <a:latin typeface="Arial"/>
                <a:cs typeface="Arial"/>
                <a:sym typeface="Arial"/>
              </a:rPr>
              <a:t>Confirmed measles cases by age group (years), 1 January 2025 to 31 December 2025, England</a:t>
            </a:r>
            <a:endParaRPr lang="en-GB" sz="2000" dirty="0"/>
          </a:p>
        </p:txBody>
      </p:sp>
      <p:sp>
        <p:nvSpPr>
          <p:cNvPr id="4" name="Footer Placeholder 3">
            <a:extLst>
              <a:ext uri="{FF2B5EF4-FFF2-40B4-BE49-F238E27FC236}">
                <a16:creationId xmlns:a16="http://schemas.microsoft.com/office/drawing/2014/main" id="{DB9F830E-F615-B4B9-C387-50DF1574357F}"/>
              </a:ext>
            </a:extLst>
          </p:cNvPr>
          <p:cNvSpPr>
            <a:spLocks noGrp="1"/>
          </p:cNvSpPr>
          <p:nvPr>
            <p:ph type="ftr" sz="quarter" idx="10"/>
          </p:nvPr>
        </p:nvSpPr>
        <p:spPr/>
        <p:txBody>
          <a:bodyPr/>
          <a:lstStyle/>
          <a:p>
            <a:r>
              <a:rPr lang="en-GB" sz="1400"/>
              <a:t>Vaccination against measles, mumps, rubella and varicella </a:t>
            </a:r>
            <a:endParaRPr lang="en-GB" sz="1400" dirty="0"/>
          </a:p>
        </p:txBody>
      </p:sp>
      <p:sp>
        <p:nvSpPr>
          <p:cNvPr id="5" name="Slide Number Placeholder 4">
            <a:extLst>
              <a:ext uri="{FF2B5EF4-FFF2-40B4-BE49-F238E27FC236}">
                <a16:creationId xmlns:a16="http://schemas.microsoft.com/office/drawing/2014/main" id="{705C55C2-6576-B46E-131B-30AD42B52159}"/>
              </a:ext>
            </a:extLst>
          </p:cNvPr>
          <p:cNvSpPr>
            <a:spLocks noGrp="1"/>
          </p:cNvSpPr>
          <p:nvPr>
            <p:ph type="sldNum" sz="quarter" idx="11"/>
          </p:nvPr>
        </p:nvSpPr>
        <p:spPr/>
        <p:txBody>
          <a:bodyPr/>
          <a:lstStyle/>
          <a:p>
            <a:fld id="{344369E4-5DE7-46E5-874E-4FD437973785}" type="slidenum">
              <a:rPr lang="en-GB" smtClean="0"/>
              <a:pPr/>
              <a:t>77</a:t>
            </a:fld>
            <a:endParaRPr lang="en-GB" sz="1400" dirty="0"/>
          </a:p>
        </p:txBody>
      </p:sp>
      <p:sp>
        <p:nvSpPr>
          <p:cNvPr id="7" name="Content Placeholder 2">
            <a:extLst>
              <a:ext uri="{FF2B5EF4-FFF2-40B4-BE49-F238E27FC236}">
                <a16:creationId xmlns:a16="http://schemas.microsoft.com/office/drawing/2014/main" id="{C7D36519-75FB-4B3E-DF72-EE7680CF5AF4}"/>
              </a:ext>
            </a:extLst>
          </p:cNvPr>
          <p:cNvSpPr txBox="1">
            <a:spLocks/>
          </p:cNvSpPr>
          <p:nvPr/>
        </p:nvSpPr>
        <p:spPr>
          <a:xfrm>
            <a:off x="330206" y="1537039"/>
            <a:ext cx="11023593" cy="68487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a:lnSpc>
                <a:spcPct val="100000"/>
              </a:lnSpc>
              <a:spcBef>
                <a:spcPts val="0"/>
              </a:spcBef>
            </a:pPr>
            <a:r>
              <a:rPr lang="en-GB" sz="1200" dirty="0">
                <a:solidFill>
                  <a:srgbClr val="000000">
                    <a:alpha val="100000"/>
                  </a:srgbClr>
                </a:solidFill>
                <a:latin typeface="Arial"/>
                <a:cs typeface="Arial"/>
                <a:sym typeface="Arial"/>
              </a:rPr>
              <a:t>44.3% of the confirmed measles cases (with onset dates since 1 January 2024) were less than 5 years of age at time of illness, and 68.3% aged 10 years or younger. This age distribution is broadly seen across England, with over half of cases aged 10 years or younger seen across most regions, except South East (41.2% cases under 10 years).</a:t>
            </a:r>
          </a:p>
        </p:txBody>
      </p:sp>
      <p:pic>
        <p:nvPicPr>
          <p:cNvPr id="9" name="Content Placeholder 3">
            <a:extLst>
              <a:ext uri="{FF2B5EF4-FFF2-40B4-BE49-F238E27FC236}">
                <a16:creationId xmlns:a16="http://schemas.microsoft.com/office/drawing/2014/main" id="{A87BB841-9C7C-CFDE-F0A2-C7803EB6A1F5}"/>
              </a:ext>
            </a:extLst>
          </p:cNvPr>
          <p:cNvPicPr>
            <a:picLocks/>
          </p:cNvPicPr>
          <p:nvPr/>
        </p:nvPicPr>
        <p:blipFill>
          <a:blip r:embed="rId3"/>
          <a:stretch>
            <a:fillRect/>
          </a:stretch>
        </p:blipFill>
        <p:spPr>
          <a:xfrm>
            <a:off x="585205" y="2347472"/>
            <a:ext cx="9151881" cy="3965815"/>
          </a:xfrm>
          <a:prstGeom prst="rect">
            <a:avLst/>
          </a:prstGeom>
        </p:spPr>
      </p:pic>
      <p:sp>
        <p:nvSpPr>
          <p:cNvPr id="6" name="Content Placeholder 2">
            <a:extLst>
              <a:ext uri="{FF2B5EF4-FFF2-40B4-BE49-F238E27FC236}">
                <a16:creationId xmlns:a16="http://schemas.microsoft.com/office/drawing/2014/main" id="{D15C0A19-06F4-8963-9622-D55516243A65}"/>
              </a:ext>
            </a:extLst>
          </p:cNvPr>
          <p:cNvSpPr txBox="1">
            <a:spLocks/>
          </p:cNvSpPr>
          <p:nvPr/>
        </p:nvSpPr>
        <p:spPr>
          <a:xfrm>
            <a:off x="8050042" y="2244435"/>
            <a:ext cx="3657600" cy="457200"/>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a:lnSpc>
                <a:spcPct val="100000"/>
              </a:lnSpc>
              <a:spcBef>
                <a:spcPts val="0"/>
              </a:spcBef>
            </a:pPr>
            <a:r>
              <a:rPr lang="en-GB" sz="1300" dirty="0">
                <a:solidFill>
                  <a:schemeClr val="tx1"/>
                </a:solidFill>
                <a:latin typeface="Arial"/>
                <a:cs typeface="Arial"/>
                <a:sym typeface="Arial"/>
              </a:rPr>
              <a:t>Data extracted on 09/03/2026</a:t>
            </a:r>
          </a:p>
          <a:p>
            <a:pPr>
              <a:lnSpc>
                <a:spcPct val="100000"/>
              </a:lnSpc>
              <a:spcBef>
                <a:spcPts val="0"/>
              </a:spcBef>
            </a:pPr>
            <a:r>
              <a:rPr lang="en-GB" sz="1300" dirty="0">
                <a:solidFill>
                  <a:schemeClr val="tx1"/>
                </a:solidFill>
                <a:latin typeface="Arial"/>
                <a:cs typeface="Arial"/>
                <a:sym typeface="Arial"/>
              </a:rPr>
              <a:t>Source: Enhanced National Measles Linelist</a:t>
            </a:r>
          </a:p>
        </p:txBody>
      </p:sp>
    </p:spTree>
    <p:extLst>
      <p:ext uri="{BB962C8B-B14F-4D97-AF65-F5344CB8AC3E}">
        <p14:creationId xmlns:p14="http://schemas.microsoft.com/office/powerpoint/2010/main" val="33662815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Achieving high immunisation uptake and addressing health inequalities </a:t>
            </a:r>
          </a:p>
        </p:txBody>
      </p:sp>
    </p:spTree>
    <p:extLst>
      <p:ext uri="{BB962C8B-B14F-4D97-AF65-F5344CB8AC3E}">
        <p14:creationId xmlns:p14="http://schemas.microsoft.com/office/powerpoint/2010/main" val="19001502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19135-8935-3920-C7DF-14E99337589A}"/>
              </a:ext>
            </a:extLst>
          </p:cNvPr>
          <p:cNvSpPr>
            <a:spLocks noGrp="1"/>
          </p:cNvSpPr>
          <p:nvPr>
            <p:ph type="title"/>
          </p:nvPr>
        </p:nvSpPr>
        <p:spPr/>
        <p:txBody>
          <a:bodyPr/>
          <a:lstStyle/>
          <a:p>
            <a:r>
              <a:rPr lang="en-GB" dirty="0"/>
              <a:t>NICE guidance </a:t>
            </a:r>
          </a:p>
        </p:txBody>
      </p:sp>
      <p:sp>
        <p:nvSpPr>
          <p:cNvPr id="3" name="Content Placeholder 2">
            <a:extLst>
              <a:ext uri="{FF2B5EF4-FFF2-40B4-BE49-F238E27FC236}">
                <a16:creationId xmlns:a16="http://schemas.microsoft.com/office/drawing/2014/main" id="{79C67B58-CFA7-5648-829F-07592B7ABD08}"/>
              </a:ext>
            </a:extLst>
          </p:cNvPr>
          <p:cNvSpPr>
            <a:spLocks noGrp="1"/>
          </p:cNvSpPr>
          <p:nvPr>
            <p:ph idx="1"/>
          </p:nvPr>
        </p:nvSpPr>
        <p:spPr>
          <a:xfrm>
            <a:off x="330205" y="1556657"/>
            <a:ext cx="11123857" cy="4569507"/>
          </a:xfrm>
        </p:spPr>
        <p:txBody>
          <a:bodyPr>
            <a:normAutofit fontScale="70000" lnSpcReduction="20000"/>
          </a:bodyPr>
          <a:lstStyle/>
          <a:p>
            <a:pPr marL="0" indent="0">
              <a:buNone/>
            </a:pPr>
            <a:r>
              <a:rPr lang="en-GB" dirty="0">
                <a:hlinkClick r:id="rId3"/>
              </a:rPr>
              <a:t>NICE guideline 218 </a:t>
            </a:r>
            <a:r>
              <a:rPr lang="en-GB" dirty="0"/>
              <a:t> published 17 May 2022, includes recommendations on:</a:t>
            </a:r>
          </a:p>
          <a:p>
            <a:r>
              <a:rPr lang="en-GB" dirty="0"/>
              <a:t>service organisation</a:t>
            </a:r>
          </a:p>
          <a:p>
            <a:r>
              <a:rPr lang="en-GB" dirty="0"/>
              <a:t>identifying eligibility, giving vaccinations and recording vaccination status</a:t>
            </a:r>
          </a:p>
          <a:p>
            <a:r>
              <a:rPr lang="en-GB" dirty="0"/>
              <a:t>invitations, reminders and escalation of contact</a:t>
            </a:r>
          </a:p>
          <a:p>
            <a:pPr marL="0" indent="0">
              <a:buNone/>
            </a:pPr>
            <a:r>
              <a:rPr lang="en-GB" dirty="0"/>
              <a:t>and supports the aims of the NHS Long Term Plan, which includes actions to improve immunisation coverage by GPs and support a narrowing of health inequalities</a:t>
            </a:r>
          </a:p>
          <a:p>
            <a:pPr marL="0" indent="0">
              <a:buNone/>
            </a:pPr>
            <a:endParaRPr lang="en-GB" dirty="0"/>
          </a:p>
          <a:p>
            <a:pPr marL="0" indent="0">
              <a:buNone/>
            </a:pPr>
            <a:r>
              <a:rPr lang="en-GB" dirty="0"/>
              <a:t>supporting tools and resources include:</a:t>
            </a:r>
          </a:p>
          <a:p>
            <a:r>
              <a:rPr lang="en-GB" dirty="0"/>
              <a:t>visual summaries on the recommendations (identifying people eligible</a:t>
            </a:r>
          </a:p>
          <a:p>
            <a:pPr marL="0" indent="0">
              <a:buNone/>
            </a:pPr>
            <a:r>
              <a:rPr lang="en-GB" dirty="0"/>
              <a:t>    for vaccination and opportunistic vaccination; invitations, reminders</a:t>
            </a:r>
          </a:p>
          <a:p>
            <a:pPr marL="0" indent="0">
              <a:buNone/>
            </a:pPr>
            <a:r>
              <a:rPr lang="en-GB" dirty="0"/>
              <a:t>    and escalation of contact for different age-groups)</a:t>
            </a:r>
          </a:p>
          <a:p>
            <a:r>
              <a:rPr lang="en-GB" dirty="0"/>
              <a:t>Quality Standard Vaccine uptake in under 19s (QS145)</a:t>
            </a:r>
          </a:p>
          <a:p>
            <a:r>
              <a:rPr lang="en-GB" dirty="0"/>
              <a:t>audit template</a:t>
            </a:r>
          </a:p>
          <a:p>
            <a:endParaRPr lang="en-GB" dirty="0"/>
          </a:p>
          <a:p>
            <a:pPr marL="0" indent="0">
              <a:buNone/>
            </a:pPr>
            <a:r>
              <a:rPr lang="en-GB" dirty="0">
                <a:hlinkClick r:id="rId4"/>
              </a:rPr>
              <a:t>Immunisation | Topic | NICE</a:t>
            </a:r>
            <a:endParaRPr lang="en-GB" dirty="0"/>
          </a:p>
          <a:p>
            <a:pPr marL="0" indent="0">
              <a:buNone/>
            </a:pPr>
            <a:endParaRPr lang="en-GB" dirty="0"/>
          </a:p>
          <a:p>
            <a:endParaRPr lang="en-GB" dirty="0">
              <a:hlinkClick r:id="rId3"/>
            </a:endParaRPr>
          </a:p>
        </p:txBody>
      </p:sp>
      <p:pic>
        <p:nvPicPr>
          <p:cNvPr id="7" name="Picture 6">
            <a:extLst>
              <a:ext uri="{FF2B5EF4-FFF2-40B4-BE49-F238E27FC236}">
                <a16:creationId xmlns:a16="http://schemas.microsoft.com/office/drawing/2014/main" id="{F14E88C0-5F4D-89E9-3732-8985E05C5566}"/>
              </a:ext>
            </a:extLst>
          </p:cNvPr>
          <p:cNvPicPr>
            <a:picLocks noChangeAspect="1"/>
          </p:cNvPicPr>
          <p:nvPr/>
        </p:nvPicPr>
        <p:blipFill>
          <a:blip r:embed="rId5"/>
          <a:stretch>
            <a:fillRect/>
          </a:stretch>
        </p:blipFill>
        <p:spPr>
          <a:xfrm>
            <a:off x="7472775" y="3211286"/>
            <a:ext cx="3894202" cy="2736000"/>
          </a:xfrm>
          <a:prstGeom prst="rect">
            <a:avLst/>
          </a:prstGeom>
          <a:ln w="3175">
            <a:solidFill>
              <a:schemeClr val="tx1"/>
            </a:solidFill>
          </a:ln>
        </p:spPr>
      </p:pic>
      <p:sp>
        <p:nvSpPr>
          <p:cNvPr id="6" name="Footer Placeholder 5">
            <a:extLst>
              <a:ext uri="{FF2B5EF4-FFF2-40B4-BE49-F238E27FC236}">
                <a16:creationId xmlns:a16="http://schemas.microsoft.com/office/drawing/2014/main" id="{ABB5CF24-7924-2AD4-F77F-312C6091E4E2}"/>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62DC56F9-C3FA-EE70-D3FA-D1ADB615C7D9}"/>
              </a:ext>
            </a:extLst>
          </p:cNvPr>
          <p:cNvSpPr>
            <a:spLocks noGrp="1"/>
          </p:cNvSpPr>
          <p:nvPr>
            <p:ph type="sldNum" sz="quarter" idx="11"/>
          </p:nvPr>
        </p:nvSpPr>
        <p:spPr/>
        <p:txBody>
          <a:bodyPr/>
          <a:lstStyle/>
          <a:p>
            <a:fld id="{344369E4-5DE7-46E5-874E-4FD437973785}" type="slidenum">
              <a:rPr lang="en-GB" smtClean="0"/>
              <a:pPr/>
              <a:t>79</a:t>
            </a:fld>
            <a:endParaRPr lang="en-GB" sz="1400" dirty="0"/>
          </a:p>
        </p:txBody>
      </p:sp>
    </p:spTree>
    <p:extLst>
      <p:ext uri="{BB962C8B-B14F-4D97-AF65-F5344CB8AC3E}">
        <p14:creationId xmlns:p14="http://schemas.microsoft.com/office/powerpoint/2010/main" val="2780912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406" y="254216"/>
            <a:ext cx="8028000" cy="693292"/>
          </a:xfrm>
        </p:spPr>
        <p:txBody>
          <a:bodyPr>
            <a:normAutofit fontScale="90000"/>
          </a:bodyPr>
          <a:lstStyle/>
          <a:p>
            <a:r>
              <a:rPr lang="en-GB" dirty="0">
                <a:latin typeface="Arial" charset="0"/>
                <a:ea typeface="ヒラギノ角ゴ Pro W3" charset="-128"/>
                <a:cs typeface="ヒラギノ角ゴ Pro W3" charset="-128"/>
              </a:rPr>
              <a:t>Aims of MMR and MMRV vaccination</a:t>
            </a:r>
            <a:br>
              <a:rPr lang="en-GB" dirty="0">
                <a:latin typeface="Arial" charset="0"/>
                <a:ea typeface="ヒラギノ角ゴ Pro W3" charset="-128"/>
                <a:cs typeface="ヒラギノ角ゴ Pro W3" charset="-128"/>
              </a:rPr>
            </a:br>
            <a:endParaRPr lang="en-GB" dirty="0"/>
          </a:p>
        </p:txBody>
      </p:sp>
      <p:sp>
        <p:nvSpPr>
          <p:cNvPr id="20483" name="Rectangle 3"/>
          <p:cNvSpPr>
            <a:spLocks noGrp="1" noChangeArrowheads="1"/>
          </p:cNvSpPr>
          <p:nvPr>
            <p:ph idx="1"/>
          </p:nvPr>
        </p:nvSpPr>
        <p:spPr>
          <a:xfrm>
            <a:off x="635405" y="1480457"/>
            <a:ext cx="9675657" cy="4697319"/>
          </a:xfrm>
        </p:spPr>
        <p:txBody>
          <a:bodyPr>
            <a:normAutofit/>
          </a:bodyPr>
          <a:lstStyle/>
          <a:p>
            <a:pPr>
              <a:lnSpc>
                <a:spcPct val="110000"/>
              </a:lnSpc>
              <a:spcBef>
                <a:spcPct val="0"/>
              </a:spcBef>
            </a:pPr>
            <a:r>
              <a:rPr lang="en-GB" sz="1800" dirty="0">
                <a:latin typeface="Arial" charset="0"/>
                <a:ea typeface="ヒラギノ角ゴ Pro W3" charset="-128"/>
              </a:rPr>
              <a:t>the aims of the vaccinating with MMR and MMRV are to:</a:t>
            </a:r>
          </a:p>
          <a:p>
            <a:pPr lvl="1">
              <a:lnSpc>
                <a:spcPct val="110000"/>
              </a:lnSpc>
              <a:spcBef>
                <a:spcPct val="0"/>
              </a:spcBef>
            </a:pPr>
            <a:r>
              <a:rPr lang="en-GB" sz="1800" dirty="0">
                <a:latin typeface="Arial" charset="0"/>
                <a:ea typeface="ヒラギノ角ゴ Pro W3" charset="-128"/>
              </a:rPr>
              <a:t>interrupt the spread of measles, mumps, rubella and varicella</a:t>
            </a:r>
          </a:p>
          <a:p>
            <a:pPr lvl="1">
              <a:lnSpc>
                <a:spcPct val="110000"/>
              </a:lnSpc>
              <a:spcBef>
                <a:spcPct val="0"/>
              </a:spcBef>
            </a:pPr>
            <a:r>
              <a:rPr lang="en-GB" sz="1800" dirty="0">
                <a:latin typeface="Arial" charset="0"/>
                <a:ea typeface="ヒラギノ角ゴ Pro W3" charset="-128"/>
              </a:rPr>
              <a:t>reduce the incidence and severity of these diseases</a:t>
            </a:r>
          </a:p>
          <a:p>
            <a:pPr lvl="1">
              <a:lnSpc>
                <a:spcPct val="110000"/>
              </a:lnSpc>
              <a:spcBef>
                <a:spcPct val="0"/>
              </a:spcBef>
            </a:pPr>
            <a:r>
              <a:rPr lang="en-GB" sz="1800" dirty="0">
                <a:latin typeface="Arial" charset="0"/>
                <a:ea typeface="ヒラギノ角ゴ Pro W3" charset="-128"/>
              </a:rPr>
              <a:t>eliminate measles and rubella from the UK population</a:t>
            </a:r>
          </a:p>
          <a:p>
            <a:pPr marL="0" indent="0">
              <a:lnSpc>
                <a:spcPct val="110000"/>
              </a:lnSpc>
              <a:spcBef>
                <a:spcPct val="0"/>
              </a:spcBef>
              <a:buNone/>
            </a:pPr>
            <a:endParaRPr lang="en-GB" sz="1800" dirty="0">
              <a:latin typeface="Arial" charset="0"/>
              <a:ea typeface="ヒラギノ角ゴ Pro W3" charset="-128"/>
            </a:endParaRPr>
          </a:p>
          <a:p>
            <a:pPr>
              <a:lnSpc>
                <a:spcPct val="110000"/>
              </a:lnSpc>
              <a:spcBef>
                <a:spcPct val="0"/>
              </a:spcBef>
            </a:pPr>
            <a:r>
              <a:rPr lang="en-GB" sz="1800" dirty="0">
                <a:latin typeface="Arial" charset="0"/>
                <a:ea typeface="ヒラギノ角ゴ Pro W3" charset="-128"/>
              </a:rPr>
              <a:t>achieving high coverage of 2 doses of MMR-containing vaccine is the most effective way to control measles, mumps and rubella</a:t>
            </a:r>
          </a:p>
          <a:p>
            <a:pPr marL="0" indent="0">
              <a:lnSpc>
                <a:spcPct val="110000"/>
              </a:lnSpc>
              <a:spcBef>
                <a:spcPct val="0"/>
              </a:spcBef>
              <a:buNone/>
            </a:pPr>
            <a:endParaRPr lang="en-GB" sz="1800" dirty="0">
              <a:latin typeface="Arial" charset="0"/>
              <a:ea typeface="ヒラギノ角ゴ Pro W3" charset="-128"/>
            </a:endParaRPr>
          </a:p>
          <a:p>
            <a:pPr>
              <a:lnSpc>
                <a:spcPct val="110000"/>
              </a:lnSpc>
              <a:spcBef>
                <a:spcPct val="0"/>
              </a:spcBef>
            </a:pPr>
            <a:r>
              <a:rPr lang="en-US" sz="1800" dirty="0"/>
              <a:t>adding varicella protection by offering MMRV vaccine to eligible children should prevent severe cases of varicella and other serious complications from the infection, which while rare, may result in hospitalisation or other serious outcomes</a:t>
            </a:r>
          </a:p>
          <a:p>
            <a:pPr marL="0" indent="0">
              <a:lnSpc>
                <a:spcPct val="110000"/>
              </a:lnSpc>
              <a:spcBef>
                <a:spcPct val="0"/>
              </a:spcBef>
              <a:buNone/>
            </a:pPr>
            <a:endParaRPr lang="en-GB" sz="1800" dirty="0">
              <a:latin typeface="Arial" charset="0"/>
              <a:ea typeface="ヒラギノ角ゴ Pro W3" charset="-128"/>
            </a:endParaRPr>
          </a:p>
          <a:p>
            <a:pPr>
              <a:lnSpc>
                <a:spcPct val="110000"/>
              </a:lnSpc>
              <a:spcBef>
                <a:spcPct val="0"/>
              </a:spcBef>
            </a:pPr>
            <a:r>
              <a:rPr lang="en-GB" sz="1800" dirty="0">
                <a:latin typeface="Arial" charset="0"/>
                <a:ea typeface="ヒラギノ角ゴ Pro W3" charset="-128"/>
              </a:rPr>
              <a:t>the burden of these diseases fall disproportionately on under-served communities and addressing health inequalities is therefore a key element of any drive to improve uptake and eliminate measles and rubella</a:t>
            </a:r>
            <a:endParaRPr lang="en-GB" sz="1800" dirty="0">
              <a:latin typeface="Arial" charset="0"/>
              <a:ea typeface="ヒラギノ角ゴ Pro W3" charset="-128"/>
              <a:cs typeface="ヒラギノ角ゴ Pro W3" charset="-128"/>
            </a:endParaRPr>
          </a:p>
        </p:txBody>
      </p:sp>
      <p:sp>
        <p:nvSpPr>
          <p:cNvPr id="4" name="Footer Placeholder 3">
            <a:extLst>
              <a:ext uri="{FF2B5EF4-FFF2-40B4-BE49-F238E27FC236}">
                <a16:creationId xmlns:a16="http://schemas.microsoft.com/office/drawing/2014/main" id="{6364BD27-1C07-4152-96D4-816B6741086E}"/>
              </a:ext>
            </a:extLst>
          </p:cNvPr>
          <p:cNvSpPr>
            <a:spLocks noGrp="1"/>
          </p:cNvSpPr>
          <p:nvPr>
            <p:ph type="ftr" sz="quarter" idx="10"/>
          </p:nvPr>
        </p:nvSpPr>
        <p:spPr/>
        <p:txBody>
          <a:bodyPr/>
          <a:lstStyle/>
          <a:p>
            <a:r>
              <a:rPr lang="en-GB" sz="1400" dirty="0"/>
              <a:t>Vaccination against measles, mumps, rubella and varicella </a:t>
            </a:r>
          </a:p>
        </p:txBody>
      </p:sp>
      <p:sp>
        <p:nvSpPr>
          <p:cNvPr id="3" name="Slide Number Placeholder 2">
            <a:extLst>
              <a:ext uri="{FF2B5EF4-FFF2-40B4-BE49-F238E27FC236}">
                <a16:creationId xmlns:a16="http://schemas.microsoft.com/office/drawing/2014/main" id="{BDC71958-14A8-E1D1-99C1-7A641BEA73F2}"/>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30821050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58892-7AE1-4246-B394-868F5448DE47}"/>
              </a:ext>
            </a:extLst>
          </p:cNvPr>
          <p:cNvSpPr>
            <a:spLocks noGrp="1"/>
          </p:cNvSpPr>
          <p:nvPr>
            <p:ph type="title"/>
          </p:nvPr>
        </p:nvSpPr>
        <p:spPr/>
        <p:txBody>
          <a:bodyPr>
            <a:normAutofit fontScale="90000"/>
          </a:bodyPr>
          <a:lstStyle/>
          <a:p>
            <a:r>
              <a:rPr lang="en-GB" dirty="0"/>
              <a:t>Use every opportunity to identify eligible people: Schools</a:t>
            </a:r>
          </a:p>
        </p:txBody>
      </p:sp>
      <p:sp>
        <p:nvSpPr>
          <p:cNvPr id="3" name="Content Placeholder 2">
            <a:extLst>
              <a:ext uri="{FF2B5EF4-FFF2-40B4-BE49-F238E27FC236}">
                <a16:creationId xmlns:a16="http://schemas.microsoft.com/office/drawing/2014/main" id="{C8B2DDAA-D0D9-4E93-B59E-B928C117C4E0}"/>
              </a:ext>
            </a:extLst>
          </p:cNvPr>
          <p:cNvSpPr>
            <a:spLocks noGrp="1"/>
          </p:cNvSpPr>
          <p:nvPr>
            <p:ph idx="1"/>
          </p:nvPr>
        </p:nvSpPr>
        <p:spPr>
          <a:xfrm>
            <a:off x="330205" y="1556656"/>
            <a:ext cx="11123857" cy="4882193"/>
          </a:xfrm>
        </p:spPr>
        <p:txBody>
          <a:bodyPr>
            <a:noAutofit/>
          </a:bodyPr>
          <a:lstStyle/>
          <a:p>
            <a:pPr marL="0" indent="0">
              <a:buNone/>
            </a:pPr>
            <a:r>
              <a:rPr lang="en-GB" sz="1600" dirty="0"/>
              <a:t>remind/ discuss/ offer/ signpost:</a:t>
            </a:r>
          </a:p>
          <a:p>
            <a:pPr>
              <a:buFont typeface="Arial" panose="020B0604020202020204" pitchFamily="34" charset="0"/>
              <a:buChar char="•"/>
            </a:pPr>
            <a:r>
              <a:rPr lang="en-GB" sz="1600" dirty="0"/>
              <a:t>starting/returning to nursery</a:t>
            </a:r>
          </a:p>
          <a:p>
            <a:pPr>
              <a:buFont typeface="Arial" panose="020B0604020202020204" pitchFamily="34" charset="0"/>
              <a:buChar char="•"/>
            </a:pPr>
            <a:r>
              <a:rPr lang="en-GB" sz="1600" dirty="0"/>
              <a:t>before starting primary school </a:t>
            </a:r>
          </a:p>
          <a:p>
            <a:pPr>
              <a:buFont typeface="Arial" panose="020B0604020202020204" pitchFamily="34" charset="0"/>
              <a:buChar char="•"/>
            </a:pPr>
            <a:r>
              <a:rPr lang="en-GB" sz="1600" dirty="0"/>
              <a:t>school entry – reception/year 1 age 4 – 5</a:t>
            </a:r>
          </a:p>
          <a:p>
            <a:pPr>
              <a:buFont typeface="Arial" panose="020B0604020202020204" pitchFamily="34" charset="0"/>
              <a:buChar char="•"/>
            </a:pPr>
            <a:r>
              <a:rPr lang="en-GB" sz="1600" dirty="0"/>
              <a:t>school transition – year 6/7 age 10/11</a:t>
            </a:r>
          </a:p>
          <a:p>
            <a:pPr>
              <a:buFont typeface="Arial" panose="020B0604020202020204" pitchFamily="34" charset="0"/>
              <a:buChar char="•"/>
            </a:pPr>
            <a:r>
              <a:rPr lang="en-GB" sz="1600" dirty="0"/>
              <a:t>‘back to school’ – before each school year</a:t>
            </a:r>
          </a:p>
          <a:p>
            <a:pPr>
              <a:buFont typeface="Arial" panose="020B0604020202020204" pitchFamily="34" charset="0"/>
              <a:buChar char="•"/>
            </a:pPr>
            <a:r>
              <a:rPr lang="en-GB" sz="1600" dirty="0"/>
              <a:t>teen health review</a:t>
            </a:r>
          </a:p>
          <a:p>
            <a:pPr>
              <a:buFont typeface="Arial" panose="020B0604020202020204" pitchFamily="34" charset="0"/>
              <a:buChar char="•"/>
            </a:pPr>
            <a:r>
              <a:rPr lang="en-GB" sz="1600" dirty="0"/>
              <a:t>adolescent immunisation programme – HPV, MenACWY,</a:t>
            </a:r>
          </a:p>
          <a:p>
            <a:pPr marL="0" indent="0">
              <a:buNone/>
            </a:pPr>
            <a:r>
              <a:rPr lang="en-GB" sz="1600" dirty="0"/>
              <a:t>    Td/IPV (school leavers’ booster)</a:t>
            </a:r>
          </a:p>
          <a:p>
            <a:endParaRPr lang="en-GB" sz="1600" dirty="0"/>
          </a:p>
          <a:p>
            <a:pPr marL="0" indent="0">
              <a:buNone/>
            </a:pPr>
            <a:r>
              <a:rPr lang="en-GB" sz="1600" dirty="0"/>
              <a:t>Guidance: </a:t>
            </a:r>
            <a:r>
              <a:rPr lang="fr-FR" sz="1600" dirty="0">
                <a:hlinkClick r:id="rId3"/>
              </a:rPr>
              <a:t>Supporting immunisation programmes - GOV.UK (www.gov</a:t>
            </a:r>
            <a:r>
              <a:rPr lang="fr-FR" sz="1600" dirty="0">
                <a:latin typeface="+mn-lt"/>
                <a:hlinkClick r:id="rId3"/>
              </a:rPr>
              <a:t>.uk)</a:t>
            </a:r>
            <a:endParaRPr lang="fr-FR" sz="1600" dirty="0">
              <a:latin typeface="+mn-lt"/>
            </a:endParaRPr>
          </a:p>
          <a:p>
            <a:pPr marL="0" indent="0">
              <a:buNone/>
            </a:pPr>
            <a:r>
              <a:rPr lang="en-GB" sz="1600" b="0" i="0" u="none" strike="noStrike" dirty="0">
                <a:solidFill>
                  <a:srgbClr val="0B0C0C"/>
                </a:solidFill>
                <a:effectLst/>
                <a:latin typeface="+mn-lt"/>
                <a:hlinkClick r:id="rId4"/>
              </a:rPr>
              <a:t>Resources for starting or returning to nursery or school</a:t>
            </a:r>
            <a:r>
              <a:rPr lang="en-GB" sz="1600" b="0" i="0" u="none" strike="noStrike" dirty="0">
                <a:solidFill>
                  <a:srgbClr val="0B0C0C"/>
                </a:solidFill>
                <a:effectLst/>
                <a:latin typeface="+mn-lt"/>
              </a:rPr>
              <a:t> (postcards/posters as shown)</a:t>
            </a:r>
          </a:p>
          <a:p>
            <a:pPr marL="0" indent="0">
              <a:buNone/>
            </a:pPr>
            <a:r>
              <a:rPr lang="en-GB" sz="1600" dirty="0">
                <a:solidFill>
                  <a:srgbClr val="0B0C0C"/>
                </a:solidFill>
                <a:latin typeface="+mn-lt"/>
              </a:rPr>
              <a:t>see also: </a:t>
            </a:r>
            <a:r>
              <a:rPr lang="en-GB" sz="1600" dirty="0">
                <a:hlinkClick r:id="rId5"/>
              </a:rPr>
              <a:t>Immunisation - GOV.UK (www.gov.uk)</a:t>
            </a:r>
            <a:endParaRPr lang="en-GB" sz="1600" b="0" i="0" dirty="0">
              <a:solidFill>
                <a:srgbClr val="0B0C0C"/>
              </a:solidFill>
              <a:effectLst/>
              <a:latin typeface="+mn-lt"/>
            </a:endParaRPr>
          </a:p>
        </p:txBody>
      </p:sp>
      <p:pic>
        <p:nvPicPr>
          <p:cNvPr id="7" name="Picture 6">
            <a:extLst>
              <a:ext uri="{FF2B5EF4-FFF2-40B4-BE49-F238E27FC236}">
                <a16:creationId xmlns:a16="http://schemas.microsoft.com/office/drawing/2014/main" id="{7FA59B6E-E5CC-CDF5-931A-47257308C19A}"/>
              </a:ext>
            </a:extLst>
          </p:cNvPr>
          <p:cNvPicPr>
            <a:picLocks noChangeAspect="1"/>
          </p:cNvPicPr>
          <p:nvPr/>
        </p:nvPicPr>
        <p:blipFill>
          <a:blip r:embed="rId6"/>
          <a:stretch>
            <a:fillRect/>
          </a:stretch>
        </p:blipFill>
        <p:spPr>
          <a:xfrm>
            <a:off x="8884105" y="1434222"/>
            <a:ext cx="2254973" cy="1620000"/>
          </a:xfrm>
          <a:prstGeom prst="rect">
            <a:avLst/>
          </a:prstGeom>
          <a:ln w="3175">
            <a:solidFill>
              <a:schemeClr val="tx1"/>
            </a:solidFill>
          </a:ln>
        </p:spPr>
      </p:pic>
      <p:pic>
        <p:nvPicPr>
          <p:cNvPr id="9" name="Picture 8">
            <a:extLst>
              <a:ext uri="{FF2B5EF4-FFF2-40B4-BE49-F238E27FC236}">
                <a16:creationId xmlns:a16="http://schemas.microsoft.com/office/drawing/2014/main" id="{542DB5C7-DE1C-514F-F970-52F4E134EBA2}"/>
              </a:ext>
            </a:extLst>
          </p:cNvPr>
          <p:cNvPicPr>
            <a:picLocks noChangeAspect="1"/>
          </p:cNvPicPr>
          <p:nvPr/>
        </p:nvPicPr>
        <p:blipFill>
          <a:blip r:embed="rId7"/>
          <a:stretch>
            <a:fillRect/>
          </a:stretch>
        </p:blipFill>
        <p:spPr>
          <a:xfrm>
            <a:off x="6340248" y="1434222"/>
            <a:ext cx="2298435" cy="1620000"/>
          </a:xfrm>
          <a:prstGeom prst="rect">
            <a:avLst/>
          </a:prstGeom>
          <a:ln w="3175">
            <a:solidFill>
              <a:schemeClr val="tx1"/>
            </a:solidFill>
          </a:ln>
        </p:spPr>
      </p:pic>
      <p:pic>
        <p:nvPicPr>
          <p:cNvPr id="15" name="Picture 14">
            <a:extLst>
              <a:ext uri="{FF2B5EF4-FFF2-40B4-BE49-F238E27FC236}">
                <a16:creationId xmlns:a16="http://schemas.microsoft.com/office/drawing/2014/main" id="{93919F64-A690-2DE1-BE62-CE0D81201AAE}"/>
              </a:ext>
            </a:extLst>
          </p:cNvPr>
          <p:cNvPicPr>
            <a:picLocks noChangeAspect="1"/>
          </p:cNvPicPr>
          <p:nvPr/>
        </p:nvPicPr>
        <p:blipFill>
          <a:blip r:embed="rId8"/>
          <a:stretch>
            <a:fillRect/>
          </a:stretch>
        </p:blipFill>
        <p:spPr>
          <a:xfrm>
            <a:off x="8262248" y="3176657"/>
            <a:ext cx="2233749" cy="3132000"/>
          </a:xfrm>
          <a:prstGeom prst="rect">
            <a:avLst/>
          </a:prstGeom>
          <a:ln w="3175">
            <a:solidFill>
              <a:schemeClr val="tx1"/>
            </a:solidFill>
          </a:ln>
        </p:spPr>
      </p:pic>
      <p:sp>
        <p:nvSpPr>
          <p:cNvPr id="4" name="Footer Placeholder 3">
            <a:extLst>
              <a:ext uri="{FF2B5EF4-FFF2-40B4-BE49-F238E27FC236}">
                <a16:creationId xmlns:a16="http://schemas.microsoft.com/office/drawing/2014/main" id="{E5FD95FA-5449-ED8C-D5C8-5C5F8491C2B9}"/>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5499A31F-1FAB-CDFC-1386-7DBE891DB49C}"/>
              </a:ext>
            </a:extLst>
          </p:cNvPr>
          <p:cNvSpPr>
            <a:spLocks noGrp="1"/>
          </p:cNvSpPr>
          <p:nvPr>
            <p:ph type="sldNum" sz="quarter" idx="11"/>
          </p:nvPr>
        </p:nvSpPr>
        <p:spPr/>
        <p:txBody>
          <a:bodyPr/>
          <a:lstStyle/>
          <a:p>
            <a:fld id="{344369E4-5DE7-46E5-874E-4FD437973785}" type="slidenum">
              <a:rPr lang="en-GB" smtClean="0"/>
              <a:pPr/>
              <a:t>80</a:t>
            </a:fld>
            <a:endParaRPr lang="en-GB" sz="1400" dirty="0"/>
          </a:p>
        </p:txBody>
      </p:sp>
    </p:spTree>
    <p:extLst>
      <p:ext uri="{BB962C8B-B14F-4D97-AF65-F5344CB8AC3E}">
        <p14:creationId xmlns:p14="http://schemas.microsoft.com/office/powerpoint/2010/main" val="33863493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CAFEA-93D8-490C-B377-C2C736BE48CB}"/>
              </a:ext>
            </a:extLst>
          </p:cNvPr>
          <p:cNvSpPr>
            <a:spLocks noGrp="1"/>
          </p:cNvSpPr>
          <p:nvPr>
            <p:ph type="title"/>
          </p:nvPr>
        </p:nvSpPr>
        <p:spPr/>
        <p:txBody>
          <a:bodyPr>
            <a:normAutofit fontScale="90000"/>
          </a:bodyPr>
          <a:lstStyle/>
          <a:p>
            <a:r>
              <a:rPr lang="en-GB" dirty="0"/>
              <a:t>Achieving high MMR-containing vaccine uptake across the life course</a:t>
            </a:r>
          </a:p>
        </p:txBody>
      </p:sp>
      <p:sp>
        <p:nvSpPr>
          <p:cNvPr id="3" name="Content Placeholder 2">
            <a:extLst>
              <a:ext uri="{FF2B5EF4-FFF2-40B4-BE49-F238E27FC236}">
                <a16:creationId xmlns:a16="http://schemas.microsoft.com/office/drawing/2014/main" id="{BBEB4ADC-9A4E-49B3-BE04-DA33B1F47038}"/>
              </a:ext>
            </a:extLst>
          </p:cNvPr>
          <p:cNvSpPr>
            <a:spLocks noGrp="1"/>
          </p:cNvSpPr>
          <p:nvPr>
            <p:ph idx="1"/>
          </p:nvPr>
        </p:nvSpPr>
        <p:spPr>
          <a:xfrm>
            <a:off x="577516" y="1512112"/>
            <a:ext cx="10026316" cy="972607"/>
          </a:xfrm>
        </p:spPr>
        <p:txBody>
          <a:bodyPr>
            <a:normAutofit fontScale="92500" lnSpcReduction="20000"/>
          </a:bodyPr>
          <a:lstStyle/>
          <a:p>
            <a:pPr marL="0" indent="0">
              <a:buNone/>
            </a:pPr>
            <a:r>
              <a:rPr lang="en-GB" sz="2200" dirty="0"/>
              <a:t>a variety of measles and MMR leaflets, posters, social media banners and other digital resources are available free to order and/ or download in several different languages and for different eligible groups, see </a:t>
            </a:r>
            <a:r>
              <a:rPr lang="en-GB" sz="2200" dirty="0">
                <a:hlinkClick r:id="rId3"/>
              </a:rPr>
              <a:t>Immunisation - GOV.UK (www.gov.uk)</a:t>
            </a:r>
            <a:r>
              <a:rPr lang="en-GB" sz="2200" dirty="0"/>
              <a:t> and </a:t>
            </a:r>
            <a:r>
              <a:rPr lang="en-GB" sz="2000" dirty="0">
                <a:hlinkClick r:id="rId4"/>
              </a:rPr>
              <a:t>Find public health resources - GOV.UK</a:t>
            </a:r>
            <a:r>
              <a:rPr lang="en-GB" sz="2000" dirty="0"/>
              <a:t> </a:t>
            </a:r>
            <a:endParaRPr lang="en-GB" sz="2200" dirty="0"/>
          </a:p>
          <a:p>
            <a:pPr>
              <a:buFont typeface="Arial" panose="020B0604020202020204" pitchFamily="34" charset="0"/>
              <a:buChar char="•"/>
            </a:pPr>
            <a:endParaRPr lang="en-GB" dirty="0"/>
          </a:p>
          <a:p>
            <a:endParaRPr lang="en-GB" dirty="0"/>
          </a:p>
        </p:txBody>
      </p:sp>
      <p:sp>
        <p:nvSpPr>
          <p:cNvPr id="4" name="Footer Placeholder 3">
            <a:extLst>
              <a:ext uri="{FF2B5EF4-FFF2-40B4-BE49-F238E27FC236}">
                <a16:creationId xmlns:a16="http://schemas.microsoft.com/office/drawing/2014/main" id="{CD73F902-9A8D-9E36-5E9C-064A7DAA20D4}"/>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56394F97-261A-BBF9-EC0F-8C83A3F700F0}"/>
              </a:ext>
            </a:extLst>
          </p:cNvPr>
          <p:cNvSpPr>
            <a:spLocks noGrp="1"/>
          </p:cNvSpPr>
          <p:nvPr>
            <p:ph type="sldNum" sz="quarter" idx="11"/>
          </p:nvPr>
        </p:nvSpPr>
        <p:spPr/>
        <p:txBody>
          <a:bodyPr/>
          <a:lstStyle/>
          <a:p>
            <a:fld id="{344369E4-5DE7-46E5-874E-4FD437973785}" type="slidenum">
              <a:rPr lang="en-GB" smtClean="0"/>
              <a:pPr/>
              <a:t>81</a:t>
            </a:fld>
            <a:endParaRPr lang="en-GB" sz="1400" dirty="0"/>
          </a:p>
        </p:txBody>
      </p:sp>
      <p:pic>
        <p:nvPicPr>
          <p:cNvPr id="8" name="Picture 7" descr="A couple of women posing for a photo&#10;&#10;AI-generated content may be incorrect.">
            <a:extLst>
              <a:ext uri="{FF2B5EF4-FFF2-40B4-BE49-F238E27FC236}">
                <a16:creationId xmlns:a16="http://schemas.microsoft.com/office/drawing/2014/main" id="{1083E518-D5F6-EFD3-E088-1F5753F3339A}"/>
              </a:ext>
            </a:extLst>
          </p:cNvPr>
          <p:cNvPicPr>
            <a:picLocks noChangeAspect="1"/>
          </p:cNvPicPr>
          <p:nvPr/>
        </p:nvPicPr>
        <p:blipFill>
          <a:blip r:embed="rId5"/>
          <a:stretch>
            <a:fillRect/>
          </a:stretch>
        </p:blipFill>
        <p:spPr>
          <a:xfrm>
            <a:off x="577516" y="2562240"/>
            <a:ext cx="2314932" cy="3598898"/>
          </a:xfrm>
          <a:prstGeom prst="rect">
            <a:avLst/>
          </a:prstGeom>
          <a:ln>
            <a:solidFill>
              <a:schemeClr val="tx1"/>
            </a:solidFill>
          </a:ln>
        </p:spPr>
      </p:pic>
      <p:pic>
        <p:nvPicPr>
          <p:cNvPr id="10" name="Picture 9" descr="A poster of two people&#10;&#10;AI-generated content may be incorrect.">
            <a:extLst>
              <a:ext uri="{FF2B5EF4-FFF2-40B4-BE49-F238E27FC236}">
                <a16:creationId xmlns:a16="http://schemas.microsoft.com/office/drawing/2014/main" id="{3EA0EE90-1C9D-128D-3D20-77B7C06F7427}"/>
              </a:ext>
            </a:extLst>
          </p:cNvPr>
          <p:cNvPicPr>
            <a:picLocks noChangeAspect="1"/>
          </p:cNvPicPr>
          <p:nvPr/>
        </p:nvPicPr>
        <p:blipFill>
          <a:blip r:embed="rId6"/>
          <a:stretch>
            <a:fillRect/>
          </a:stretch>
        </p:blipFill>
        <p:spPr>
          <a:xfrm>
            <a:off x="6344430" y="2562239"/>
            <a:ext cx="2613108" cy="3598899"/>
          </a:xfrm>
          <a:prstGeom prst="rect">
            <a:avLst/>
          </a:prstGeom>
          <a:ln>
            <a:solidFill>
              <a:schemeClr val="tx1"/>
            </a:solidFill>
          </a:ln>
        </p:spPr>
      </p:pic>
      <p:pic>
        <p:nvPicPr>
          <p:cNvPr id="12" name="Picture 11" descr="A person looking at a poster&#10;&#10;AI-generated content may be incorrect.">
            <a:extLst>
              <a:ext uri="{FF2B5EF4-FFF2-40B4-BE49-F238E27FC236}">
                <a16:creationId xmlns:a16="http://schemas.microsoft.com/office/drawing/2014/main" id="{72408E0C-1A6B-77C8-BEF8-7B9B3A8812C1}"/>
              </a:ext>
            </a:extLst>
          </p:cNvPr>
          <p:cNvPicPr>
            <a:picLocks noChangeAspect="1"/>
          </p:cNvPicPr>
          <p:nvPr/>
        </p:nvPicPr>
        <p:blipFill>
          <a:blip r:embed="rId7"/>
          <a:stretch>
            <a:fillRect/>
          </a:stretch>
        </p:blipFill>
        <p:spPr>
          <a:xfrm>
            <a:off x="3412288" y="2562240"/>
            <a:ext cx="2435284" cy="3598898"/>
          </a:xfrm>
          <a:prstGeom prst="rect">
            <a:avLst/>
          </a:prstGeom>
          <a:ln>
            <a:solidFill>
              <a:schemeClr val="tx1"/>
            </a:solidFill>
          </a:ln>
        </p:spPr>
      </p:pic>
      <p:pic>
        <p:nvPicPr>
          <p:cNvPr id="15" name="Picture 14" descr="A person giving a thumbs up&#10;&#10;AI-generated content may be incorrect.">
            <a:extLst>
              <a:ext uri="{FF2B5EF4-FFF2-40B4-BE49-F238E27FC236}">
                <a16:creationId xmlns:a16="http://schemas.microsoft.com/office/drawing/2014/main" id="{62378960-6283-838D-1B3F-31258FD4FEE9}"/>
              </a:ext>
            </a:extLst>
          </p:cNvPr>
          <p:cNvPicPr>
            <a:picLocks noChangeAspect="1"/>
          </p:cNvPicPr>
          <p:nvPr/>
        </p:nvPicPr>
        <p:blipFill>
          <a:blip r:embed="rId8"/>
          <a:stretch>
            <a:fillRect/>
          </a:stretch>
        </p:blipFill>
        <p:spPr>
          <a:xfrm>
            <a:off x="9299554" y="2562239"/>
            <a:ext cx="2521781" cy="3598898"/>
          </a:xfrm>
          <a:prstGeom prst="rect">
            <a:avLst/>
          </a:prstGeom>
          <a:ln>
            <a:solidFill>
              <a:schemeClr val="tx1"/>
            </a:solidFill>
          </a:ln>
        </p:spPr>
      </p:pic>
    </p:spTree>
    <p:extLst>
      <p:ext uri="{BB962C8B-B14F-4D97-AF65-F5344CB8AC3E}">
        <p14:creationId xmlns:p14="http://schemas.microsoft.com/office/powerpoint/2010/main" val="23259332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F7857-B9FD-460A-BBA7-2977F7365199}"/>
              </a:ext>
            </a:extLst>
          </p:cNvPr>
          <p:cNvSpPr>
            <a:spLocks noGrp="1"/>
          </p:cNvSpPr>
          <p:nvPr>
            <p:ph type="title"/>
          </p:nvPr>
        </p:nvSpPr>
        <p:spPr/>
        <p:txBody>
          <a:bodyPr/>
          <a:lstStyle/>
          <a:p>
            <a:r>
              <a:rPr lang="en-GB" dirty="0"/>
              <a:t>Training for immunisers</a:t>
            </a:r>
          </a:p>
        </p:txBody>
      </p:sp>
      <p:sp>
        <p:nvSpPr>
          <p:cNvPr id="3" name="Content Placeholder 2">
            <a:extLst>
              <a:ext uri="{FF2B5EF4-FFF2-40B4-BE49-F238E27FC236}">
                <a16:creationId xmlns:a16="http://schemas.microsoft.com/office/drawing/2014/main" id="{0CB383FD-4AC0-4150-8E05-400EBC6B1BB0}"/>
              </a:ext>
            </a:extLst>
          </p:cNvPr>
          <p:cNvSpPr>
            <a:spLocks noGrp="1"/>
          </p:cNvSpPr>
          <p:nvPr>
            <p:ph idx="1"/>
          </p:nvPr>
        </p:nvSpPr>
        <p:spPr>
          <a:xfrm>
            <a:off x="330205" y="1676400"/>
            <a:ext cx="11123857" cy="4449764"/>
          </a:xfrm>
        </p:spPr>
        <p:txBody>
          <a:bodyPr>
            <a:normAutofit/>
          </a:bodyPr>
          <a:lstStyle/>
          <a:p>
            <a:r>
              <a:rPr lang="en-GB" dirty="0"/>
              <a:t>a high level of knowledge and a positive attitude to immunisation in healthcare practitioners are widely acknowledged as being important determinants in achieving and maintaining high vaccine uptake</a:t>
            </a:r>
          </a:p>
          <a:p>
            <a:r>
              <a:rPr lang="en-GB" dirty="0"/>
              <a:t>it is important that immunisers are confident, competent, knowledgeable and up to date</a:t>
            </a:r>
          </a:p>
          <a:p>
            <a:r>
              <a:rPr lang="en-GB" dirty="0"/>
              <a:t>UKHSA have published national training standards and a core curriculum for immunisers, which together with other resources published by the UKHSA – the Green Book, Vaccine Update, training slide sets and an e-learning module - support the delivery of a high quality programme</a:t>
            </a:r>
          </a:p>
          <a:p>
            <a:pPr marL="0" indent="0">
              <a:buNone/>
            </a:pPr>
            <a:r>
              <a:rPr lang="en-GB" dirty="0">
                <a:hlinkClick r:id="rId3"/>
              </a:rPr>
              <a:t>National Minimum Standards and Core Curriculum for Vaccination Training  </a:t>
            </a:r>
            <a:r>
              <a:rPr lang="en-GB" dirty="0">
                <a:hlinkClick r:id="rId4"/>
              </a:rPr>
              <a:t>Immunisation - GOV.UK (www.gov.uk)</a:t>
            </a:r>
            <a:endParaRPr lang="en-GB" dirty="0"/>
          </a:p>
        </p:txBody>
      </p:sp>
      <p:sp>
        <p:nvSpPr>
          <p:cNvPr id="6" name="Footer Placeholder 5">
            <a:extLst>
              <a:ext uri="{FF2B5EF4-FFF2-40B4-BE49-F238E27FC236}">
                <a16:creationId xmlns:a16="http://schemas.microsoft.com/office/drawing/2014/main" id="{7C0A261E-7BE4-1BBD-1FAE-85D3F5AC5D98}"/>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BDC083D2-9C59-5C19-23FF-0B62A264DF61}"/>
              </a:ext>
            </a:extLst>
          </p:cNvPr>
          <p:cNvSpPr>
            <a:spLocks noGrp="1"/>
          </p:cNvSpPr>
          <p:nvPr>
            <p:ph type="sldNum" sz="quarter" idx="11"/>
          </p:nvPr>
        </p:nvSpPr>
        <p:spPr/>
        <p:txBody>
          <a:bodyPr/>
          <a:lstStyle/>
          <a:p>
            <a:fld id="{344369E4-5DE7-46E5-874E-4FD437973785}" type="slidenum">
              <a:rPr lang="en-GB" smtClean="0"/>
              <a:pPr/>
              <a:t>82</a:t>
            </a:fld>
            <a:endParaRPr lang="en-GB" sz="1400" dirty="0"/>
          </a:p>
        </p:txBody>
      </p:sp>
    </p:spTree>
    <p:extLst>
      <p:ext uri="{BB962C8B-B14F-4D97-AF65-F5344CB8AC3E}">
        <p14:creationId xmlns:p14="http://schemas.microsoft.com/office/powerpoint/2010/main" val="2248949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CF930-74F8-9D78-AA3A-84786B06B0DF}"/>
              </a:ext>
            </a:extLst>
          </p:cNvPr>
          <p:cNvSpPr>
            <a:spLocks noGrp="1"/>
          </p:cNvSpPr>
          <p:nvPr>
            <p:ph type="title"/>
          </p:nvPr>
        </p:nvSpPr>
        <p:spPr/>
        <p:txBody>
          <a:bodyPr/>
          <a:lstStyle/>
          <a:p>
            <a:r>
              <a:rPr lang="en-GB" dirty="0"/>
              <a:t>Addressing health inequalities</a:t>
            </a:r>
          </a:p>
        </p:txBody>
      </p:sp>
      <p:sp>
        <p:nvSpPr>
          <p:cNvPr id="3" name="Content Placeholder 2">
            <a:extLst>
              <a:ext uri="{FF2B5EF4-FFF2-40B4-BE49-F238E27FC236}">
                <a16:creationId xmlns:a16="http://schemas.microsoft.com/office/drawing/2014/main" id="{AABB1EBD-9283-6945-4453-7F27B5DF325E}"/>
              </a:ext>
            </a:extLst>
          </p:cNvPr>
          <p:cNvSpPr>
            <a:spLocks noGrp="1"/>
          </p:cNvSpPr>
          <p:nvPr>
            <p:ph idx="1"/>
          </p:nvPr>
        </p:nvSpPr>
        <p:spPr>
          <a:xfrm>
            <a:off x="330205" y="1438396"/>
            <a:ext cx="11147921" cy="4974141"/>
          </a:xfrm>
        </p:spPr>
        <p:txBody>
          <a:bodyPr>
            <a:normAutofit fontScale="25000" lnSpcReduction="20000"/>
          </a:bodyPr>
          <a:lstStyle/>
          <a:p>
            <a:pPr>
              <a:lnSpc>
                <a:spcPct val="120000"/>
              </a:lnSpc>
            </a:pPr>
            <a:r>
              <a:rPr lang="en-GB" sz="6400" dirty="0"/>
              <a:t>there are inequalities in vaccine uptake by ethnicity, deprivation and geography and the burden of measles and varicella falls disproportionately on some communities</a:t>
            </a:r>
          </a:p>
          <a:p>
            <a:pPr>
              <a:lnSpc>
                <a:spcPct val="120000"/>
              </a:lnSpc>
            </a:pPr>
            <a:r>
              <a:rPr lang="en-GB" sz="6400" dirty="0"/>
              <a:t>UKHSA’s </a:t>
            </a:r>
            <a:r>
              <a:rPr lang="en-GB" sz="6400" dirty="0">
                <a:hlinkClick r:id="rId3"/>
              </a:rPr>
              <a:t>Immunisation Equity Strategy 2025-2030 </a:t>
            </a:r>
            <a:r>
              <a:rPr lang="en-GB" sz="6400" dirty="0"/>
              <a:t>aims to </a:t>
            </a:r>
            <a:r>
              <a:rPr lang="en-US" sz="6400" dirty="0" err="1"/>
              <a:t>maximise</a:t>
            </a:r>
            <a:r>
              <a:rPr lang="en-US" sz="6400" dirty="0"/>
              <a:t> vaccination uptake overall while closing the gap between different communities and across different vaccine-preventable disease programmes in line with the duties contained in The Health and Social Care Act of 2012 and using the Core20PLUS approach</a:t>
            </a:r>
          </a:p>
          <a:p>
            <a:pPr>
              <a:lnSpc>
                <a:spcPct val="120000"/>
              </a:lnSpc>
            </a:pPr>
            <a:r>
              <a:rPr lang="en-US" sz="6400" dirty="0"/>
              <a:t>UKHSA’s </a:t>
            </a:r>
            <a:r>
              <a:rPr lang="en-US" sz="6400" dirty="0">
                <a:hlinkClick r:id="rId4"/>
              </a:rPr>
              <a:t>Health Equity Audit for the National Immunisation Programme </a:t>
            </a:r>
            <a:r>
              <a:rPr lang="en-US" sz="6400" dirty="0"/>
              <a:t>was published in March 2026</a:t>
            </a:r>
          </a:p>
          <a:p>
            <a:pPr>
              <a:lnSpc>
                <a:spcPct val="120000"/>
              </a:lnSpc>
            </a:pPr>
            <a:r>
              <a:rPr lang="en-GB" sz="6400" dirty="0"/>
              <a:t>the UK Measles and Rubella elimination strategy was published in 2019 </a:t>
            </a:r>
            <a:r>
              <a:rPr lang="en-GB" sz="6400" dirty="0">
                <a:hlinkClick r:id="rId5"/>
              </a:rPr>
              <a:t>Measles and rubella elimination UK strategy - GOV.UK (www.gov.uk)</a:t>
            </a:r>
            <a:r>
              <a:rPr lang="en-GB" sz="6400" dirty="0"/>
              <a:t>; the document includes case-studies that highlight some of the issues and challenges faced by a number of under-vaccinated communities such as the Charedi Orthodox Jewish Community, the Anthroposophic Community, the Traveller community and new migrants</a:t>
            </a:r>
          </a:p>
          <a:p>
            <a:pPr>
              <a:lnSpc>
                <a:spcPct val="120000"/>
              </a:lnSpc>
              <a:spcBef>
                <a:spcPts val="600"/>
              </a:spcBef>
            </a:pPr>
            <a:r>
              <a:rPr lang="en-GB" sz="6400" dirty="0"/>
              <a:t>the WHO/Europe developed the Guide to Tailoring Immunization Programmes (TIP) </a:t>
            </a:r>
            <a:r>
              <a:rPr lang="en-GB" sz="6400" dirty="0">
                <a:hlinkClick r:id="rId6"/>
              </a:rPr>
              <a:t>TIP: tailoring immunization programmes (who.int) </a:t>
            </a:r>
            <a:r>
              <a:rPr lang="en-GB" sz="6400" dirty="0"/>
              <a:t>to assist health care professionals, public health authorities and decision-makers to better diagnose the factors influencing vaccination intentions, decisions and behaviours and to enable tailoring of services to optimise uptake in under-served communities. The TIP approach helps immunisation programme teams to:</a:t>
            </a:r>
          </a:p>
          <a:p>
            <a:pPr lvl="2">
              <a:lnSpc>
                <a:spcPct val="120000"/>
              </a:lnSpc>
            </a:pPr>
            <a:r>
              <a:rPr lang="en-GB" sz="6400" dirty="0"/>
              <a:t>identify populations susceptible to VPDs</a:t>
            </a:r>
          </a:p>
          <a:p>
            <a:pPr lvl="2">
              <a:lnSpc>
                <a:spcPct val="120000"/>
              </a:lnSpc>
            </a:pPr>
            <a:r>
              <a:rPr lang="en-GB" sz="6400" dirty="0"/>
              <a:t>diagnose supply- and demand-side barriers and motivators to vaccination</a:t>
            </a:r>
          </a:p>
          <a:p>
            <a:pPr lvl="2">
              <a:lnSpc>
                <a:spcPct val="120000"/>
              </a:lnSpc>
            </a:pPr>
            <a:r>
              <a:rPr lang="en-GB" sz="6400" dirty="0"/>
              <a:t>recommend evidence-informed responses to sustain vaccination</a:t>
            </a:r>
          </a:p>
          <a:p>
            <a:endParaRPr lang="en-GB" sz="2500" dirty="0"/>
          </a:p>
          <a:p>
            <a:endParaRPr lang="en-GB" dirty="0"/>
          </a:p>
        </p:txBody>
      </p:sp>
      <p:sp>
        <p:nvSpPr>
          <p:cNvPr id="6" name="Footer Placeholder 5">
            <a:extLst>
              <a:ext uri="{FF2B5EF4-FFF2-40B4-BE49-F238E27FC236}">
                <a16:creationId xmlns:a16="http://schemas.microsoft.com/office/drawing/2014/main" id="{B32B8923-3F93-83BD-E4C5-3004E59F1E1A}"/>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208197AB-6618-7A44-7D88-A8A35867FE09}"/>
              </a:ext>
            </a:extLst>
          </p:cNvPr>
          <p:cNvSpPr>
            <a:spLocks noGrp="1"/>
          </p:cNvSpPr>
          <p:nvPr>
            <p:ph type="sldNum" sz="quarter" idx="11"/>
          </p:nvPr>
        </p:nvSpPr>
        <p:spPr/>
        <p:txBody>
          <a:bodyPr/>
          <a:lstStyle/>
          <a:p>
            <a:fld id="{344369E4-5DE7-46E5-874E-4FD437973785}" type="slidenum">
              <a:rPr lang="en-GB" smtClean="0"/>
              <a:pPr/>
              <a:t>83</a:t>
            </a:fld>
            <a:endParaRPr lang="en-GB" sz="1400" dirty="0"/>
          </a:p>
        </p:txBody>
      </p:sp>
    </p:spTree>
    <p:extLst>
      <p:ext uri="{BB962C8B-B14F-4D97-AF65-F5344CB8AC3E}">
        <p14:creationId xmlns:p14="http://schemas.microsoft.com/office/powerpoint/2010/main" val="27644311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9C4CC-D2F8-0233-8924-55AF69C96844}"/>
              </a:ext>
            </a:extLst>
          </p:cNvPr>
          <p:cNvSpPr>
            <a:spLocks noGrp="1"/>
          </p:cNvSpPr>
          <p:nvPr>
            <p:ph type="title"/>
          </p:nvPr>
        </p:nvSpPr>
        <p:spPr/>
        <p:txBody>
          <a:bodyPr>
            <a:normAutofit fontScale="90000"/>
          </a:bodyPr>
          <a:lstStyle/>
          <a:p>
            <a:r>
              <a:rPr lang="en-US" dirty="0"/>
              <a:t>Findings from UKHSA health equity audit: </a:t>
            </a:r>
            <a:br>
              <a:rPr lang="en-US" dirty="0"/>
            </a:br>
            <a:r>
              <a:rPr lang="en-US" dirty="0"/>
              <a:t>MMR1 by deprivation</a:t>
            </a:r>
            <a:endParaRPr lang="en-GB" dirty="0"/>
          </a:p>
        </p:txBody>
      </p:sp>
      <p:sp>
        <p:nvSpPr>
          <p:cNvPr id="4" name="Footer Placeholder 3">
            <a:extLst>
              <a:ext uri="{FF2B5EF4-FFF2-40B4-BE49-F238E27FC236}">
                <a16:creationId xmlns:a16="http://schemas.microsoft.com/office/drawing/2014/main" id="{06C579E0-F33D-F265-8D89-58922B929A45}"/>
              </a:ext>
            </a:extLst>
          </p:cNvPr>
          <p:cNvSpPr>
            <a:spLocks noGrp="1"/>
          </p:cNvSpPr>
          <p:nvPr>
            <p:ph type="ftr" sz="quarter" idx="10"/>
          </p:nvPr>
        </p:nvSpPr>
        <p:spPr/>
        <p:txBody>
          <a:bodyPr/>
          <a:lstStyle/>
          <a:p>
            <a:r>
              <a:rPr lang="en-GB" dirty="0"/>
              <a:t>Vaccination against measles, mumps, rubella and varicella </a:t>
            </a:r>
          </a:p>
        </p:txBody>
      </p:sp>
      <p:sp>
        <p:nvSpPr>
          <p:cNvPr id="5" name="Slide Number Placeholder 4">
            <a:extLst>
              <a:ext uri="{FF2B5EF4-FFF2-40B4-BE49-F238E27FC236}">
                <a16:creationId xmlns:a16="http://schemas.microsoft.com/office/drawing/2014/main" id="{5E856CED-2476-91DF-CA36-BE71440F721F}"/>
              </a:ext>
            </a:extLst>
          </p:cNvPr>
          <p:cNvSpPr>
            <a:spLocks noGrp="1"/>
          </p:cNvSpPr>
          <p:nvPr>
            <p:ph type="sldNum" sz="quarter" idx="11"/>
          </p:nvPr>
        </p:nvSpPr>
        <p:spPr/>
        <p:txBody>
          <a:bodyPr/>
          <a:lstStyle/>
          <a:p>
            <a:fld id="{344369E4-5DE7-46E5-874E-4FD437973785}" type="slidenum">
              <a:rPr lang="en-GB" smtClean="0"/>
              <a:pPr/>
              <a:t>84</a:t>
            </a:fld>
            <a:endParaRPr lang="en-GB" sz="1400"/>
          </a:p>
        </p:txBody>
      </p:sp>
      <p:sp>
        <p:nvSpPr>
          <p:cNvPr id="11" name="TextBox 10">
            <a:extLst>
              <a:ext uri="{FF2B5EF4-FFF2-40B4-BE49-F238E27FC236}">
                <a16:creationId xmlns:a16="http://schemas.microsoft.com/office/drawing/2014/main" id="{77C2227A-7C44-1F92-B320-8D333D9F1FDB}"/>
              </a:ext>
            </a:extLst>
          </p:cNvPr>
          <p:cNvSpPr txBox="1"/>
          <p:nvPr/>
        </p:nvSpPr>
        <p:spPr>
          <a:xfrm>
            <a:off x="1140406" y="5783061"/>
            <a:ext cx="9403194" cy="461665"/>
          </a:xfrm>
          <a:prstGeom prst="rect">
            <a:avLst/>
          </a:prstGeom>
          <a:noFill/>
        </p:spPr>
        <p:txBody>
          <a:bodyPr wrap="square">
            <a:spAutoFit/>
          </a:bodyPr>
          <a:lstStyle/>
          <a:p>
            <a:r>
              <a:rPr lang="en-GB" sz="1200" b="1">
                <a:effectLst/>
                <a:latin typeface="Arial" panose="020B0604020202020204" pitchFamily="34" charset="0"/>
                <a:ea typeface="Aptos" panose="020B0004020202020204" pitchFamily="34" charset="0"/>
              </a:rPr>
              <a:t>Figure 2</a:t>
            </a:r>
            <a:r>
              <a:rPr lang="en-GB" sz="1200">
                <a:effectLst/>
                <a:latin typeface="Arial" panose="020B0604020202020204" pitchFamily="34" charset="0"/>
                <a:ea typeface="Aptos" panose="020B0004020202020204" pitchFamily="34" charset="0"/>
              </a:rPr>
              <a:t>: MMR vaccine one-dose coverage at age 24 months from 2016/17 to 2023/24, by Upper Tier Local Authority IMD decile. (Source: </a:t>
            </a:r>
            <a:r>
              <a:rPr lang="en-GB" sz="1200" u="sng">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Public Health Outcomes Framework</a:t>
            </a:r>
            <a:r>
              <a:rPr lang="en-GB" sz="1200">
                <a:effectLst/>
                <a:latin typeface="Arial" panose="020B0604020202020204" pitchFamily="34" charset="0"/>
                <a:ea typeface="Aptos" panose="020B0004020202020204" pitchFamily="34" charset="0"/>
              </a:rPr>
              <a:t> indicator D03j)</a:t>
            </a:r>
            <a:endParaRPr lang="en-GB" sz="1200"/>
          </a:p>
        </p:txBody>
      </p:sp>
      <p:pic>
        <p:nvPicPr>
          <p:cNvPr id="1026" name="Picture 2" descr="Chart 1, Chart element">
            <a:extLst>
              <a:ext uri="{FF2B5EF4-FFF2-40B4-BE49-F238E27FC236}">
                <a16:creationId xmlns:a16="http://schemas.microsoft.com/office/drawing/2014/main" id="{58742501-1F14-27EB-43F2-20E1ADDD0A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163" y="1464585"/>
            <a:ext cx="9589437" cy="4235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3251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E784-798C-D51E-861D-8392F63C3AB1}"/>
              </a:ext>
            </a:extLst>
          </p:cNvPr>
          <p:cNvSpPr>
            <a:spLocks noGrp="1"/>
          </p:cNvSpPr>
          <p:nvPr>
            <p:ph type="title"/>
          </p:nvPr>
        </p:nvSpPr>
        <p:spPr/>
        <p:txBody>
          <a:bodyPr>
            <a:normAutofit fontScale="90000"/>
          </a:bodyPr>
          <a:lstStyle/>
          <a:p>
            <a:r>
              <a:rPr lang="en-US" dirty="0"/>
              <a:t>Findings from UKHSA health equity audit: determinants of vaccination uptake</a:t>
            </a:r>
            <a:endParaRPr lang="en-GB" dirty="0">
              <a:highlight>
                <a:srgbClr val="FFFF00"/>
              </a:highlight>
            </a:endParaRPr>
          </a:p>
        </p:txBody>
      </p:sp>
      <p:sp>
        <p:nvSpPr>
          <p:cNvPr id="4" name="Footer Placeholder 3">
            <a:extLst>
              <a:ext uri="{FF2B5EF4-FFF2-40B4-BE49-F238E27FC236}">
                <a16:creationId xmlns:a16="http://schemas.microsoft.com/office/drawing/2014/main" id="{BC493B2F-C6B5-D46E-2DE0-7B3CAFCAEDD3}"/>
              </a:ext>
            </a:extLst>
          </p:cNvPr>
          <p:cNvSpPr>
            <a:spLocks noGrp="1"/>
          </p:cNvSpPr>
          <p:nvPr>
            <p:ph type="ftr" sz="quarter" idx="10"/>
          </p:nvPr>
        </p:nvSpPr>
        <p:spPr/>
        <p:txBody>
          <a:bodyPr/>
          <a:lstStyle/>
          <a:p>
            <a:r>
              <a:rPr lang="en-GB" dirty="0"/>
              <a:t>Vaccination against measles, mumps, rubella and varicella </a:t>
            </a:r>
          </a:p>
        </p:txBody>
      </p:sp>
      <p:sp>
        <p:nvSpPr>
          <p:cNvPr id="5" name="Slide Number Placeholder 4">
            <a:extLst>
              <a:ext uri="{FF2B5EF4-FFF2-40B4-BE49-F238E27FC236}">
                <a16:creationId xmlns:a16="http://schemas.microsoft.com/office/drawing/2014/main" id="{F7209CC0-BBA3-A5F4-E48B-DDA2E525FEAF}"/>
              </a:ext>
            </a:extLst>
          </p:cNvPr>
          <p:cNvSpPr>
            <a:spLocks noGrp="1"/>
          </p:cNvSpPr>
          <p:nvPr>
            <p:ph type="sldNum" sz="quarter" idx="11"/>
          </p:nvPr>
        </p:nvSpPr>
        <p:spPr/>
        <p:txBody>
          <a:bodyPr/>
          <a:lstStyle/>
          <a:p>
            <a:fld id="{344369E4-5DE7-46E5-874E-4FD437973785}" type="slidenum">
              <a:rPr lang="en-GB" smtClean="0"/>
              <a:pPr/>
              <a:t>85</a:t>
            </a:fld>
            <a:endParaRPr lang="en-GB" sz="1400"/>
          </a:p>
        </p:txBody>
      </p:sp>
      <p:graphicFrame>
        <p:nvGraphicFramePr>
          <p:cNvPr id="6" name="Content Placeholder 2">
            <a:extLst>
              <a:ext uri="{FF2B5EF4-FFF2-40B4-BE49-F238E27FC236}">
                <a16:creationId xmlns:a16="http://schemas.microsoft.com/office/drawing/2014/main" id="{70E894FA-8BE1-9379-5DA5-81B10B72B744}"/>
              </a:ext>
            </a:extLst>
          </p:cNvPr>
          <p:cNvGraphicFramePr>
            <a:graphicFrameLocks noGrp="1"/>
          </p:cNvGraphicFramePr>
          <p:nvPr>
            <p:ph idx="1"/>
          </p:nvPr>
        </p:nvGraphicFramePr>
        <p:xfrm>
          <a:off x="-1636027" y="1772497"/>
          <a:ext cx="9168358" cy="33781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2">
            <a:extLst>
              <a:ext uri="{FF2B5EF4-FFF2-40B4-BE49-F238E27FC236}">
                <a16:creationId xmlns:a16="http://schemas.microsoft.com/office/drawing/2014/main" id="{18C0A4C1-E339-25F8-2625-DB9496612262}"/>
              </a:ext>
            </a:extLst>
          </p:cNvPr>
          <p:cNvGraphicFramePr>
            <a:graphicFrameLocks/>
          </p:cNvGraphicFramePr>
          <p:nvPr/>
        </p:nvGraphicFramePr>
        <p:xfrm>
          <a:off x="2589766" y="1772497"/>
          <a:ext cx="11958211"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a:extLst>
              <a:ext uri="{FF2B5EF4-FFF2-40B4-BE49-F238E27FC236}">
                <a16:creationId xmlns:a16="http://schemas.microsoft.com/office/drawing/2014/main" id="{13806052-895F-CA7F-2749-4D01135F3029}"/>
              </a:ext>
            </a:extLst>
          </p:cNvPr>
          <p:cNvSpPr txBox="1"/>
          <p:nvPr/>
        </p:nvSpPr>
        <p:spPr>
          <a:xfrm>
            <a:off x="726961" y="5540336"/>
            <a:ext cx="4395545" cy="461665"/>
          </a:xfrm>
          <a:prstGeom prst="rect">
            <a:avLst/>
          </a:prstGeom>
          <a:noFill/>
        </p:spPr>
        <p:txBody>
          <a:bodyPr wrap="square" rtlCol="0">
            <a:spAutoFit/>
          </a:bodyPr>
          <a:lstStyle/>
          <a:p>
            <a:r>
              <a:rPr lang="en-GB" sz="1200" dirty="0"/>
              <a:t>Factors are listed in no particular order (i.e. order does not indicate strength of evidence)</a:t>
            </a:r>
            <a:endParaRPr lang="en-US" sz="1200" dirty="0"/>
          </a:p>
        </p:txBody>
      </p:sp>
    </p:spTree>
    <p:extLst>
      <p:ext uri="{BB962C8B-B14F-4D97-AF65-F5344CB8AC3E}">
        <p14:creationId xmlns:p14="http://schemas.microsoft.com/office/powerpoint/2010/main" val="39835562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Key messages and information resources</a:t>
            </a:r>
            <a:br>
              <a:rPr lang="en-GB" dirty="0"/>
            </a:br>
            <a:br>
              <a:rPr lang="en-GB" dirty="0"/>
            </a:br>
            <a:endParaRPr lang="en-GB" dirty="0"/>
          </a:p>
        </p:txBody>
      </p:sp>
    </p:spTree>
    <p:extLst>
      <p:ext uri="{BB962C8B-B14F-4D97-AF65-F5344CB8AC3E}">
        <p14:creationId xmlns:p14="http://schemas.microsoft.com/office/powerpoint/2010/main" val="38783984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961" y="54025"/>
            <a:ext cx="6624736" cy="917977"/>
          </a:xfrm>
        </p:spPr>
        <p:txBody>
          <a:bodyPr>
            <a:normAutofit/>
          </a:bodyPr>
          <a:lstStyle/>
          <a:p>
            <a:r>
              <a:rPr lang="en-GB" sz="4000" dirty="0">
                <a:ea typeface="ヒラギノ角ゴ Pro W3" charset="-128"/>
                <a:cs typeface="ヒラギノ角ゴ Pro W3" charset="-128"/>
              </a:rPr>
              <a:t>Key messages </a:t>
            </a:r>
            <a:endParaRPr lang="en-US" sz="4000" dirty="0"/>
          </a:p>
        </p:txBody>
      </p:sp>
      <p:sp>
        <p:nvSpPr>
          <p:cNvPr id="3" name="Content Placeholder 2"/>
          <p:cNvSpPr>
            <a:spLocks noGrp="1"/>
          </p:cNvSpPr>
          <p:nvPr>
            <p:ph idx="1"/>
          </p:nvPr>
        </p:nvSpPr>
        <p:spPr>
          <a:xfrm>
            <a:off x="612185" y="1496807"/>
            <a:ext cx="9889560" cy="4968552"/>
          </a:xfrm>
        </p:spPr>
        <p:txBody>
          <a:bodyPr>
            <a:normAutofit fontScale="85000" lnSpcReduction="20000"/>
          </a:bodyPr>
          <a:lstStyle/>
          <a:p>
            <a:pPr>
              <a:spcBef>
                <a:spcPts val="600"/>
              </a:spcBef>
              <a:spcAft>
                <a:spcPts val="600"/>
              </a:spcAft>
            </a:pPr>
            <a:r>
              <a:rPr lang="en-US" dirty="0"/>
              <a:t>from 1 January 2026, all children are being offered the combined MMRV vaccine at 12 and 18 months of age</a:t>
            </a:r>
          </a:p>
          <a:p>
            <a:pPr>
              <a:spcBef>
                <a:spcPts val="600"/>
              </a:spcBef>
              <a:spcAft>
                <a:spcPts val="600"/>
              </a:spcAft>
            </a:pPr>
            <a:r>
              <a:rPr lang="en-US" dirty="0"/>
              <a:t>for older children and adults (born before 01 January 2020) who have an incomplete measles, mumps and rubella vaccination history, MMR should be offered</a:t>
            </a:r>
            <a:endParaRPr lang="en-GB" dirty="0"/>
          </a:p>
          <a:p>
            <a:pPr>
              <a:spcBef>
                <a:spcPts val="600"/>
              </a:spcBef>
              <a:spcAft>
                <a:spcPts val="600"/>
              </a:spcAft>
            </a:pPr>
            <a:r>
              <a:rPr lang="en-GB" dirty="0"/>
              <a:t>measles, mumps and rubella are highly infectious viral infections, and immunisation is the most effective way to protect against these diseases</a:t>
            </a:r>
          </a:p>
          <a:p>
            <a:pPr>
              <a:spcBef>
                <a:spcPts val="600"/>
              </a:spcBef>
              <a:spcAft>
                <a:spcPts val="600"/>
              </a:spcAft>
            </a:pPr>
            <a:r>
              <a:rPr lang="en-GB" dirty="0"/>
              <a:t>measles, rubella and varicella can lead to serious complications particularly in infants, pregnant women, and in immunosuppressed individuals </a:t>
            </a:r>
          </a:p>
          <a:p>
            <a:pPr>
              <a:spcBef>
                <a:spcPts val="600"/>
              </a:spcBef>
              <a:spcAft>
                <a:spcPts val="600"/>
              </a:spcAft>
            </a:pPr>
            <a:r>
              <a:rPr lang="en-GB" dirty="0"/>
              <a:t>MMR-containing vaccination also contributes to reduction of risk of secondary bacterial infections and the need for antibiotics therefore contributing to the prevention of antibiotic resistance</a:t>
            </a:r>
          </a:p>
          <a:p>
            <a:pPr>
              <a:spcBef>
                <a:spcPts val="600"/>
              </a:spcBef>
              <a:spcAft>
                <a:spcPts val="600"/>
              </a:spcAft>
            </a:pPr>
            <a:r>
              <a:rPr lang="en-US" dirty="0"/>
              <a:t>the burden of disease and falls disproportionately on under vaccinated communities, and therefore addressing inequalities is key in order to prevent measles importations leading to outbreaks</a:t>
            </a:r>
          </a:p>
          <a:p>
            <a:pPr>
              <a:spcBef>
                <a:spcPts val="600"/>
              </a:spcBef>
              <a:spcAft>
                <a:spcPts val="600"/>
              </a:spcAft>
            </a:pPr>
            <a:r>
              <a:rPr lang="en-US" dirty="0"/>
              <a:t>local place-based activity to understand the needs of communities and barriers to immunisation is essential to ensure effective tailored interventions can address these inequalities. </a:t>
            </a:r>
          </a:p>
          <a:p>
            <a:pPr>
              <a:spcBef>
                <a:spcPts val="600"/>
              </a:spcBef>
              <a:spcAft>
                <a:spcPts val="600"/>
              </a:spcAft>
            </a:pPr>
            <a:endParaRPr lang="en-GB" dirty="0"/>
          </a:p>
          <a:p>
            <a:pPr marL="266700" indent="-266700">
              <a:spcBef>
                <a:spcPts val="0"/>
              </a:spcBef>
            </a:pPr>
            <a:endParaRPr lang="en-GB" sz="1600" dirty="0">
              <a:highlight>
                <a:srgbClr val="FFFF00"/>
              </a:highlight>
              <a:latin typeface="Arial" charset="0"/>
              <a:ea typeface="ヒラギノ角ゴ Pro W3" charset="-128"/>
              <a:cs typeface="ヒラギノ角ゴ Pro W3" charset="-128"/>
            </a:endParaRPr>
          </a:p>
          <a:p>
            <a:pPr marL="266700" indent="-266700">
              <a:spcBef>
                <a:spcPts val="0"/>
              </a:spcBef>
            </a:pPr>
            <a:endParaRPr lang="en-GB" sz="1600" dirty="0">
              <a:highlight>
                <a:srgbClr val="FFFF00"/>
              </a:highlight>
            </a:endParaRPr>
          </a:p>
          <a:p>
            <a:pPr marL="266700" indent="-266700">
              <a:spcBef>
                <a:spcPts val="0"/>
              </a:spcBef>
            </a:pPr>
            <a:endParaRPr lang="en-GB" sz="1600" dirty="0">
              <a:highlight>
                <a:srgbClr val="FFFF00"/>
              </a:highlight>
            </a:endParaRPr>
          </a:p>
          <a:p>
            <a:pPr marL="358775" indent="-358775">
              <a:spcBef>
                <a:spcPts val="600"/>
              </a:spcBef>
              <a:spcAft>
                <a:spcPts val="600"/>
              </a:spcAft>
            </a:pPr>
            <a:endParaRPr lang="en-GB" sz="1600" dirty="0"/>
          </a:p>
          <a:p>
            <a:pPr marL="358775" indent="-358775">
              <a:spcBef>
                <a:spcPts val="600"/>
              </a:spcBef>
              <a:spcAft>
                <a:spcPts val="600"/>
              </a:spcAft>
            </a:pPr>
            <a:endParaRPr lang="en-GB" sz="1600" dirty="0"/>
          </a:p>
          <a:p>
            <a:pPr marL="358775" indent="-358775">
              <a:spcBef>
                <a:spcPts val="600"/>
              </a:spcBef>
              <a:spcAft>
                <a:spcPts val="600"/>
              </a:spcAft>
            </a:pPr>
            <a:endParaRPr lang="en-US" sz="1600" dirty="0"/>
          </a:p>
        </p:txBody>
      </p:sp>
      <p:sp>
        <p:nvSpPr>
          <p:cNvPr id="4" name="Footer Placeholder 3">
            <a:extLst>
              <a:ext uri="{FF2B5EF4-FFF2-40B4-BE49-F238E27FC236}">
                <a16:creationId xmlns:a16="http://schemas.microsoft.com/office/drawing/2014/main" id="{4EAF2BAB-9279-5591-3BCB-FCF65CCF8303}"/>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26106914-8EBB-3C1D-C85B-C01F642F29C3}"/>
              </a:ext>
            </a:extLst>
          </p:cNvPr>
          <p:cNvSpPr>
            <a:spLocks noGrp="1"/>
          </p:cNvSpPr>
          <p:nvPr>
            <p:ph type="sldNum" sz="quarter" idx="11"/>
          </p:nvPr>
        </p:nvSpPr>
        <p:spPr/>
        <p:txBody>
          <a:bodyPr/>
          <a:lstStyle/>
          <a:p>
            <a:fld id="{344369E4-5DE7-46E5-874E-4FD437973785}" type="slidenum">
              <a:rPr lang="en-GB" smtClean="0"/>
              <a:pPr/>
              <a:t>87</a:t>
            </a:fld>
            <a:endParaRPr lang="en-GB" sz="1400" dirty="0"/>
          </a:p>
        </p:txBody>
      </p:sp>
    </p:spTree>
    <p:extLst>
      <p:ext uri="{BB962C8B-B14F-4D97-AF65-F5344CB8AC3E}">
        <p14:creationId xmlns:p14="http://schemas.microsoft.com/office/powerpoint/2010/main" val="37116619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BA89-91FC-4F62-8F61-153CD848B396}"/>
              </a:ext>
            </a:extLst>
          </p:cNvPr>
          <p:cNvSpPr>
            <a:spLocks noGrp="1"/>
          </p:cNvSpPr>
          <p:nvPr>
            <p:ph type="title"/>
          </p:nvPr>
        </p:nvSpPr>
        <p:spPr/>
        <p:txBody>
          <a:bodyPr/>
          <a:lstStyle/>
          <a:p>
            <a:r>
              <a:rPr lang="en-GB" dirty="0"/>
              <a:t>MMR and MMRV resources </a:t>
            </a:r>
          </a:p>
        </p:txBody>
      </p:sp>
      <p:sp>
        <p:nvSpPr>
          <p:cNvPr id="3" name="Content Placeholder 2">
            <a:extLst>
              <a:ext uri="{FF2B5EF4-FFF2-40B4-BE49-F238E27FC236}">
                <a16:creationId xmlns:a16="http://schemas.microsoft.com/office/drawing/2014/main" id="{BD801140-3486-4D21-914B-15243F77EADD}"/>
              </a:ext>
            </a:extLst>
          </p:cNvPr>
          <p:cNvSpPr>
            <a:spLocks noGrp="1"/>
          </p:cNvSpPr>
          <p:nvPr>
            <p:ph idx="1"/>
          </p:nvPr>
        </p:nvSpPr>
        <p:spPr>
          <a:xfrm>
            <a:off x="726961" y="1578932"/>
            <a:ext cx="9736330" cy="4739679"/>
          </a:xfrm>
        </p:spPr>
        <p:txBody>
          <a:bodyPr>
            <a:normAutofit/>
          </a:bodyPr>
          <a:lstStyle/>
          <a:p>
            <a:r>
              <a:rPr lang="en-GB" dirty="0"/>
              <a:t>measles, mumps and rubella resource collection: </a:t>
            </a:r>
            <a:r>
              <a:rPr lang="en-GB" dirty="0">
                <a:hlinkClick r:id="rId3"/>
              </a:rPr>
              <a:t>www.gov.uk/government/collections/immunisation#measles,-mumps-and-rubella-(mmr)</a:t>
            </a:r>
            <a:endParaRPr lang="en-GB" dirty="0"/>
          </a:p>
          <a:p>
            <a:r>
              <a:rPr lang="en-GB" dirty="0">
                <a:hlinkClick r:id="rId4"/>
              </a:rPr>
              <a:t>Measles, mumps, rubella and varicella (MMRV) vaccination programme - GOV.UK</a:t>
            </a:r>
            <a:endParaRPr lang="en-GB" dirty="0"/>
          </a:p>
          <a:p>
            <a:r>
              <a:rPr lang="en-GB" dirty="0"/>
              <a:t>Green Book: </a:t>
            </a:r>
            <a:r>
              <a:rPr lang="en-US" dirty="0">
                <a:hlinkClick r:id="rId5"/>
              </a:rPr>
              <a:t>Immunisation against infectious disease - GOV.UK</a:t>
            </a:r>
            <a:endParaRPr lang="en-US" dirty="0"/>
          </a:p>
          <a:p>
            <a:r>
              <a:rPr lang="en-GB" dirty="0">
                <a:hlinkClick r:id="rId6"/>
              </a:rPr>
              <a:t>MMRV programme: information for healthcare practitioners - GOV.UK</a:t>
            </a:r>
            <a:endParaRPr lang="en-GB" dirty="0"/>
          </a:p>
          <a:p>
            <a:r>
              <a:rPr lang="en-GB" dirty="0"/>
              <a:t>MMR and MMRV PGDs: </a:t>
            </a:r>
            <a:r>
              <a:rPr lang="fr-FR" dirty="0">
                <a:hlinkClick r:id="rId7"/>
              </a:rPr>
              <a:t>Immunisation patient group direction (PGD) templates - GOV.UK</a:t>
            </a: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08A83408-7FD9-F0BE-E2AF-A5DFC0FD8CC2}"/>
              </a:ext>
            </a:extLst>
          </p:cNvPr>
          <p:cNvSpPr>
            <a:spLocks noGrp="1"/>
          </p:cNvSpPr>
          <p:nvPr>
            <p:ph type="ftr" sz="quarter" idx="10"/>
          </p:nvPr>
        </p:nvSpPr>
        <p:spPr/>
        <p:txBody>
          <a:bodyPr/>
          <a:lstStyle/>
          <a:p>
            <a:r>
              <a:rPr lang="en-GB" sz="1400" dirty="0"/>
              <a:t>Vaccination against measles, mumps, rubella and varicella </a:t>
            </a:r>
          </a:p>
        </p:txBody>
      </p:sp>
      <p:sp>
        <p:nvSpPr>
          <p:cNvPr id="5" name="Slide Number Placeholder 4">
            <a:extLst>
              <a:ext uri="{FF2B5EF4-FFF2-40B4-BE49-F238E27FC236}">
                <a16:creationId xmlns:a16="http://schemas.microsoft.com/office/drawing/2014/main" id="{BEF0AA4B-E5D2-B680-0F9F-C189F641EEE7}"/>
              </a:ext>
            </a:extLst>
          </p:cNvPr>
          <p:cNvSpPr>
            <a:spLocks noGrp="1"/>
          </p:cNvSpPr>
          <p:nvPr>
            <p:ph type="sldNum" sz="quarter" idx="11"/>
          </p:nvPr>
        </p:nvSpPr>
        <p:spPr/>
        <p:txBody>
          <a:bodyPr/>
          <a:lstStyle/>
          <a:p>
            <a:fld id="{344369E4-5DE7-46E5-874E-4FD437973785}" type="slidenum">
              <a:rPr lang="en-GB" smtClean="0"/>
              <a:pPr/>
              <a:t>88</a:t>
            </a:fld>
            <a:endParaRPr lang="en-GB" sz="1400" dirty="0"/>
          </a:p>
        </p:txBody>
      </p:sp>
    </p:spTree>
    <p:extLst>
      <p:ext uri="{BB962C8B-B14F-4D97-AF65-F5344CB8AC3E}">
        <p14:creationId xmlns:p14="http://schemas.microsoft.com/office/powerpoint/2010/main" val="1669105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BF30-9524-8602-9FA2-F4744FF34F51}"/>
              </a:ext>
            </a:extLst>
          </p:cNvPr>
          <p:cNvSpPr>
            <a:spLocks noGrp="1"/>
          </p:cNvSpPr>
          <p:nvPr>
            <p:ph type="title"/>
          </p:nvPr>
        </p:nvSpPr>
        <p:spPr/>
        <p:txBody>
          <a:bodyPr/>
          <a:lstStyle/>
          <a:p>
            <a:r>
              <a:rPr lang="en-GB" dirty="0"/>
              <a:t>Public Health management guidance </a:t>
            </a:r>
            <a:endParaRPr lang="en-US" dirty="0"/>
          </a:p>
        </p:txBody>
      </p:sp>
      <p:sp>
        <p:nvSpPr>
          <p:cNvPr id="3" name="Content Placeholder 2">
            <a:extLst>
              <a:ext uri="{FF2B5EF4-FFF2-40B4-BE49-F238E27FC236}">
                <a16:creationId xmlns:a16="http://schemas.microsoft.com/office/drawing/2014/main" id="{43E0F949-3381-8A58-FD08-D07C5C8515CA}"/>
              </a:ext>
            </a:extLst>
          </p:cNvPr>
          <p:cNvSpPr>
            <a:spLocks noGrp="1"/>
          </p:cNvSpPr>
          <p:nvPr>
            <p:ph idx="1"/>
          </p:nvPr>
        </p:nvSpPr>
        <p:spPr/>
        <p:txBody>
          <a:bodyPr/>
          <a:lstStyle/>
          <a:p>
            <a:r>
              <a:rPr lang="en-GB" dirty="0"/>
              <a:t>National measles guidance on the public health management of cases and contacts: </a:t>
            </a:r>
            <a:r>
              <a:rPr lang="en-GB" dirty="0">
                <a:hlinkClick r:id="rId3"/>
              </a:rPr>
              <a:t>www.gov.uk/government/publications/national-measles-guidelines</a:t>
            </a:r>
            <a:endParaRPr lang="en-GB" dirty="0"/>
          </a:p>
          <a:p>
            <a:r>
              <a:rPr lang="en-GB" dirty="0"/>
              <a:t>Measles Post Exposure Prophylaxis guidance: </a:t>
            </a:r>
            <a:r>
              <a:rPr lang="en-GB" dirty="0">
                <a:hlinkClick r:id="rId4"/>
              </a:rPr>
              <a:t>www.gov.uk/government/publications/measles-post-exposure-prophylaxis</a:t>
            </a:r>
            <a:endParaRPr lang="en-GB" dirty="0"/>
          </a:p>
          <a:p>
            <a:r>
              <a:rPr lang="en-GB" dirty="0"/>
              <a:t>Guidelines on post-exposure prophylaxis (PEP) for varicella or shingles:  </a:t>
            </a:r>
            <a:r>
              <a:rPr lang="en-GB" dirty="0">
                <a:hlinkClick r:id="rId5"/>
              </a:rPr>
              <a:t>www.gov.uk/government/publications/post-exposure-prophylaxis-for-chickenpox-and-shingles/guidelines-on-post-exposure-prophylaxis-pep-for-varicella-or-shingles-january-2023</a:t>
            </a:r>
            <a:endParaRPr lang="en-GB" dirty="0"/>
          </a:p>
          <a:p>
            <a:r>
              <a:rPr lang="en-GB" dirty="0"/>
              <a:t>Viral rash in pregnancy guidance: </a:t>
            </a:r>
            <a:r>
              <a:rPr lang="en-GB" dirty="0">
                <a:hlinkClick r:id="rId6"/>
              </a:rPr>
              <a:t>www.gov.uk/government/publications/viral-rash-in-pregnancy</a:t>
            </a:r>
            <a:endParaRPr lang="en-GB" dirty="0"/>
          </a:p>
          <a:p>
            <a:endParaRPr lang="en-US" dirty="0"/>
          </a:p>
        </p:txBody>
      </p:sp>
      <p:sp>
        <p:nvSpPr>
          <p:cNvPr id="6" name="Footer Placeholder 5">
            <a:extLst>
              <a:ext uri="{FF2B5EF4-FFF2-40B4-BE49-F238E27FC236}">
                <a16:creationId xmlns:a16="http://schemas.microsoft.com/office/drawing/2014/main" id="{9BD3CE67-579C-8363-1D80-9C63B65FBF7E}"/>
              </a:ext>
            </a:extLst>
          </p:cNvPr>
          <p:cNvSpPr>
            <a:spLocks noGrp="1"/>
          </p:cNvSpPr>
          <p:nvPr>
            <p:ph type="ftr" sz="quarter" idx="10"/>
          </p:nvPr>
        </p:nvSpPr>
        <p:spPr/>
        <p:txBody>
          <a:bodyPr/>
          <a:lstStyle/>
          <a:p>
            <a:r>
              <a:rPr lang="en-GB" sz="1400" dirty="0"/>
              <a:t>Vaccination against measles, mumps, rubella and varicella </a:t>
            </a:r>
          </a:p>
        </p:txBody>
      </p:sp>
      <p:sp>
        <p:nvSpPr>
          <p:cNvPr id="4" name="Slide Number Placeholder 3">
            <a:extLst>
              <a:ext uri="{FF2B5EF4-FFF2-40B4-BE49-F238E27FC236}">
                <a16:creationId xmlns:a16="http://schemas.microsoft.com/office/drawing/2014/main" id="{CF20048A-4921-B290-7C80-E4DE5B2D4E72}"/>
              </a:ext>
            </a:extLst>
          </p:cNvPr>
          <p:cNvSpPr>
            <a:spLocks noGrp="1"/>
          </p:cNvSpPr>
          <p:nvPr>
            <p:ph type="sldNum" sz="quarter" idx="11"/>
          </p:nvPr>
        </p:nvSpPr>
        <p:spPr/>
        <p:txBody>
          <a:bodyPr/>
          <a:lstStyle/>
          <a:p>
            <a:fld id="{344369E4-5DE7-46E5-874E-4FD437973785}" type="slidenum">
              <a:rPr lang="en-GB" smtClean="0"/>
              <a:pPr/>
              <a:t>89</a:t>
            </a:fld>
            <a:endParaRPr lang="en-GB" sz="1400" dirty="0"/>
          </a:p>
        </p:txBody>
      </p:sp>
    </p:spTree>
    <p:extLst>
      <p:ext uri="{BB962C8B-B14F-4D97-AF65-F5344CB8AC3E}">
        <p14:creationId xmlns:p14="http://schemas.microsoft.com/office/powerpoint/2010/main" val="4103114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Measles</a:t>
            </a:r>
          </a:p>
        </p:txBody>
      </p:sp>
    </p:spTree>
    <p:extLst>
      <p:ext uri="{BB962C8B-B14F-4D97-AF65-F5344CB8AC3E}">
        <p14:creationId xmlns:p14="http://schemas.microsoft.com/office/powerpoint/2010/main" val="1510098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0</TotalTime>
  <Words>12791</Words>
  <Application>Microsoft Office PowerPoint</Application>
  <PresentationFormat>Widescreen</PresentationFormat>
  <Paragraphs>987</Paragraphs>
  <Slides>89</Slides>
  <Notes>73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89</vt:i4>
      </vt:variant>
    </vt:vector>
  </HeadingPairs>
  <TitlesOfParts>
    <vt:vector size="100" baseType="lpstr">
      <vt:lpstr>ＭＳ Ｐゴシック</vt:lpstr>
      <vt:lpstr>Aptos</vt:lpstr>
      <vt:lpstr>Arial</vt:lpstr>
      <vt:lpstr>Calibri</vt:lpstr>
      <vt:lpstr>Frutiger LT Pro 45 Light</vt:lpstr>
      <vt:lpstr>GDS Transport</vt:lpstr>
      <vt:lpstr>Source Sans Pro</vt:lpstr>
      <vt:lpstr>Symbol</vt:lpstr>
      <vt:lpstr>Times New Roman</vt:lpstr>
      <vt:lpstr>ヒラギノ角ゴ Pro W3</vt:lpstr>
      <vt:lpstr>Office Theme</vt:lpstr>
      <vt:lpstr>Vaccination against measles, mumps, rubella and varicella    </vt:lpstr>
      <vt:lpstr>Notes for users</vt:lpstr>
      <vt:lpstr>Contents </vt:lpstr>
      <vt:lpstr>Aims of resource</vt:lpstr>
      <vt:lpstr>Learning outcomes</vt:lpstr>
      <vt:lpstr>MMR and MMRV vaccination  programme overview </vt:lpstr>
      <vt:lpstr>MMR and MMRV vaccination programme overview (continued) </vt:lpstr>
      <vt:lpstr>Aims of MMR and MMRV vaccination </vt:lpstr>
      <vt:lpstr>Measles</vt:lpstr>
      <vt:lpstr>Measles: carriage, transmission, infectivity and incubation</vt:lpstr>
      <vt:lpstr>Measles: clinical presentation </vt:lpstr>
      <vt:lpstr>Measles epidemiology</vt:lpstr>
      <vt:lpstr>Laboratory confirmed cases of measles by month of onset of rash or symptoms reported  London and England: 1 January 2012 to 16 March 2026 </vt:lpstr>
      <vt:lpstr>Mumps</vt:lpstr>
      <vt:lpstr>Mumps: carriage, transmission, infectivity and incubation</vt:lpstr>
      <vt:lpstr>Clinical presentation of mumps  </vt:lpstr>
      <vt:lpstr>Mumps epidemiology</vt:lpstr>
      <vt:lpstr> Laboratory confirmed cases of mumps by quarter, England: January 2012 to March 2025</vt:lpstr>
      <vt:lpstr>Rubella </vt:lpstr>
      <vt:lpstr>Rubella: carriage, transmission, infectivity and incubation</vt:lpstr>
      <vt:lpstr>Clinical presentation of rubella </vt:lpstr>
      <vt:lpstr>Rubella epidemiology and overview</vt:lpstr>
      <vt:lpstr>Number of UK laboratory-confirmed rubella cases, 1996 – 2024; MMR dose 1 coverage at 24 months, 1996 – 2024; and MMR dose 1 coverage at 5 years, 2009 – 2024; and MMR dose 2 coverage at 5 years, 2009 – 2024</vt:lpstr>
      <vt:lpstr>Varicella (chickenpox)</vt:lpstr>
      <vt:lpstr>Chickenpox: transmission, infectivity and incubation</vt:lpstr>
      <vt:lpstr>Clinical presentation of chickenpox </vt:lpstr>
      <vt:lpstr>Chickenpox overview</vt:lpstr>
      <vt:lpstr>MMR and MMRV vaccine effectiveness</vt:lpstr>
      <vt:lpstr>MMR vaccine effectiveness </vt:lpstr>
      <vt:lpstr>MMRV vaccine effectiveness</vt:lpstr>
      <vt:lpstr>Experience of varicella vaccination in other countries </vt:lpstr>
      <vt:lpstr>Decline in varicella cases in the USA since varicella vaccination programme introduced</vt:lpstr>
      <vt:lpstr>Decline in varicella cases in the USA since 2 dose vaccination programme introduced</vt:lpstr>
      <vt:lpstr>MMR and MMRV vaccination scheduling</vt:lpstr>
      <vt:lpstr>Scheduling of routine MMRV programme from  1 January 2026 </vt:lpstr>
      <vt:lpstr>Scheduling of selective MMRV programme</vt:lpstr>
      <vt:lpstr>MMRV vaccination eligibility by date of birth</vt:lpstr>
      <vt:lpstr>Older children and adults</vt:lpstr>
      <vt:lpstr>General principles  </vt:lpstr>
      <vt:lpstr>Timing of dose administration </vt:lpstr>
      <vt:lpstr>Making Every Contact Count</vt:lpstr>
      <vt:lpstr>Frontline health and social care workers</vt:lpstr>
      <vt:lpstr>Women of childbearing age</vt:lpstr>
      <vt:lpstr>MMR and MMRV vaccines  </vt:lpstr>
      <vt:lpstr>MMR vaccines</vt:lpstr>
      <vt:lpstr>Priorix</vt:lpstr>
      <vt:lpstr>MMRvaxPro</vt:lpstr>
      <vt:lpstr>MMRV vaccines</vt:lpstr>
      <vt:lpstr>Priorix-Tetra</vt:lpstr>
      <vt:lpstr>Preparation and administration of Priorix-Tetra</vt:lpstr>
      <vt:lpstr>ProQuad</vt:lpstr>
      <vt:lpstr>Preparation and administration of ProQuad</vt:lpstr>
      <vt:lpstr>MMR and MMRV vaccine administration</vt:lpstr>
      <vt:lpstr>Dose and scheduling</vt:lpstr>
      <vt:lpstr>MMR and MMRV vaccine storage and administration</vt:lpstr>
      <vt:lpstr>Legal authorisation</vt:lpstr>
      <vt:lpstr>Contraindications and possible adverse reactions</vt:lpstr>
      <vt:lpstr>Contraindications and precautions</vt:lpstr>
      <vt:lpstr>Adverse reactions</vt:lpstr>
      <vt:lpstr>Post-vaccination varicella rash</vt:lpstr>
      <vt:lpstr>Febrile convulsions</vt:lpstr>
      <vt:lpstr>Encephalitis</vt:lpstr>
      <vt:lpstr>Idiopathic thrombocytopenic purpura (ITP)</vt:lpstr>
      <vt:lpstr>MMR vaccine COVER data</vt:lpstr>
      <vt:lpstr>Data collection: Coverage of Vaccination Evaluated Rapidly (COVER)</vt:lpstr>
      <vt:lpstr>Coverage of two doses of MMR vaccine in England in children aged 5 years March 2016 to March 2025</vt:lpstr>
      <vt:lpstr>Geographical variation</vt:lpstr>
      <vt:lpstr>Impact of the COVID-19 pandemic: population immunity gaps</vt:lpstr>
      <vt:lpstr>Your role in improving data quality </vt:lpstr>
      <vt:lpstr>Measles and rubella elimination in the UK  </vt:lpstr>
      <vt:lpstr>Measles and rubella elimination in the UK</vt:lpstr>
      <vt:lpstr>Achieving and maintaining elimination status</vt:lpstr>
      <vt:lpstr>Predicting outbreaks – UKHSA modelling</vt:lpstr>
      <vt:lpstr>Measles resurgence from 2023</vt:lpstr>
      <vt:lpstr>Measles epidemiology Total laboratory confirmed measles cases in London and England, January 2006 to December 2025</vt:lpstr>
      <vt:lpstr>Measles epidemiology Weekly laboratory confirmed measles cases from 1 January 2024 to 31 December 2025, by week of onset and region, England</vt:lpstr>
      <vt:lpstr>Measles epidemiology Confirmed measles cases by age group (years), 1 January 2025 to 31 December 2025, England</vt:lpstr>
      <vt:lpstr>Achieving high immunisation uptake and addressing health inequalities </vt:lpstr>
      <vt:lpstr>NICE guidance </vt:lpstr>
      <vt:lpstr>Use every opportunity to identify eligible people: Schools</vt:lpstr>
      <vt:lpstr>Achieving high MMR-containing vaccine uptake across the life course</vt:lpstr>
      <vt:lpstr>Training for immunisers</vt:lpstr>
      <vt:lpstr>Addressing health inequalities</vt:lpstr>
      <vt:lpstr>Findings from UKHSA health equity audit:  MMR1 by deprivation</vt:lpstr>
      <vt:lpstr>Findings from UKHSA health equity audit: determinants of vaccination uptake</vt:lpstr>
      <vt:lpstr>Key messages and information resources  </vt:lpstr>
      <vt:lpstr>Key messages </vt:lpstr>
      <vt:lpstr>MMR and MMRV resources </vt:lpstr>
      <vt:lpstr>Public Health management guidance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Falconer</dc:creator>
  <cp:lastModifiedBy>Cherstyn Hurley</cp:lastModifiedBy>
  <cp:revision>223</cp:revision>
  <cp:lastPrinted>2021-08-09T14:01:33Z</cp:lastPrinted>
  <dcterms:created xsi:type="dcterms:W3CDTF">2021-09-30T10:03:16Z</dcterms:created>
  <dcterms:modified xsi:type="dcterms:W3CDTF">2026-04-02T13:34:02Z</dcterms:modified>
</cp:coreProperties>
</file>