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embeddedFontLst>
    <p:embeddedFont>
      <p:font typeface="Helvetica Neue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HelveticaNeue-regular.fntdata"/><Relationship Id="rId14" Type="http://schemas.openxmlformats.org/officeDocument/2006/relationships/slide" Target="slides/slide9.xml"/><Relationship Id="rId17" Type="http://schemas.openxmlformats.org/officeDocument/2006/relationships/font" Target="fonts/HelveticaNeue-italic.fntdata"/><Relationship Id="rId16" Type="http://schemas.openxmlformats.org/officeDocument/2006/relationships/font" Target="fonts/HelveticaNeue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font" Target="fonts/HelveticaNeue-bold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PgmbhY8Y2fY&amp;list=PL8htmyUa0KfuTbbzpb9htGi6psPqU9Dei&amp;index=1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2eb8b0e3c2e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2eb8b0e3c2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Welcome!</a:t>
            </a:r>
            <a:endParaRPr>
              <a:solidFill>
                <a:schemeClr val="dk1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This lesson is called Protect the Lowland Heath - does anyone know what a heath is? And What does lowland mean? Let’s find out…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2dfec31c84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2dfec31c84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1. Watch the “Wildlife in the Lowlands Heath” video from 00 - 00:50: [5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a) Clarify with pupils what ‘habitat’ means and what it means to say that lowland heath is “One of the rarest habitats on earth”?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b) Who can think of other examples of habitats? (rainforests, woodland, grassland, ocean, seashore, parks, buildings?)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1e4b4dafcdd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1e4b4dafcdd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2. Play the ‘Lowland Safari’ game using the Spotter’s Guide (Appendix A - print off for pupils) [10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a) Continue watching the video from 00:50- 8:56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b) See how many different types of plants or animals you can spot.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f10937b128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f10937b128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2. Play the ‘Lowland Safari’ game using the Spotter’s Guide (Appendix A) [10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a) Continue watching the video from 00:50- 8:56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b) See how many different types of plants or animals you can spot.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ed88e1454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2ed88e1454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3. Group discussion on Heathland as Habitat: Why is the heathland a good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habitat for these plants and animals? What does it provide? [5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Answers: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What does the Heathland provide?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Burrows for Sand Lizards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Bugs to eat for Dartford Warblers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Water for Dragonflies to lay eggs, 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Heather for Silver Studded Blue Butterfly’s eggs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Mating place for Field Crickets and Natterjack Toads.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</a:rPr>
              <a:t>Boggy soil for Common Haircap Moss (draw out what plants and fungi need as well as animals) 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f10937b128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2f10937b128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4. Loss of habitats: Continue watching the video from 08:56 - 10:30 [10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a) Teacher clarifies Key fact: “95% of Lowland Heathland has been lost worldwide and 20% of what is left is in the UK”.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b) Ask children to guess why the lowland heath is being lost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1200">
                <a:solidFill>
                  <a:schemeClr val="dk1"/>
                </a:solidFill>
              </a:rPr>
              <a:t>Why is Healthland being lost?</a:t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Towns and roads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Pollution and arson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Mining and farming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Poor management</a:t>
            </a:r>
            <a:endParaRPr sz="10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</a:rPr>
              <a:t>Lack of understanding of biodiversity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c) Group Discussion: Given what the healthland provides, what will happen to these plants and animals if we don’t protect the remaining Lowland Heath? e.g. Where will Field Crickets meet for mating etc?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2f0d5d817f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2f0d5d817f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5. Design a poster to explain why lowland health is important and why we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should protect it. [15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a) Teacher gives pupils Appendix B with key facts about the lowland health to support them in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making a poster which highlights the importance for biodiversity (these facts are also on the following slide).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b) During this exercise the teacher has the option to leave on the </a:t>
            </a:r>
            <a:r>
              <a:rPr lang="en" u="sng">
                <a:solidFill>
                  <a:schemeClr val="hlink"/>
                </a:solidFill>
                <a:hlinkClick r:id="rId2"/>
              </a:rPr>
              <a:t>Heathland Wildlife playlist</a:t>
            </a:r>
            <a:r>
              <a:rPr lang="en"/>
              <a:t> to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remind pupils of the plants and animals and use the bingo sheet as a reminder.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2ed87766f1c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2ed87766f1c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5. Design a poster to explain why lowland health is important and why we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should protect it. [15 mins]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a) Teacher gives pupils Appendix B with key facts about the lowland health to support them in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making a poster which highlights the importance for biodiversity.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b) During this exercise the teacher has the option to leave on the Heathland Wildlife playlist to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remind pupils of the plants and animals and use the bingo sheet as a reminder.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e496f6778f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e496f6778f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6. Lesson ending: Share posters [5 mins]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a) Poster gallery: Half the pupils hold up their posters whilst the other half view and appreciate, then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swap. Talk to your desk partner about some posters you liked and why.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" name="Google Shape;20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600" y="44775"/>
            <a:ext cx="487750" cy="48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5949" y="89551"/>
            <a:ext cx="1229619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2" name="Google Shape;32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3" name="Google Shape;3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0" name="Google Shape;40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1" name="Google Shape;41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5" name="Google Shape;45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 txBox="1"/>
          <p:nvPr>
            <p:ph type="title"/>
          </p:nvPr>
        </p:nvSpPr>
        <p:spPr>
          <a:xfrm>
            <a:off x="446856" y="311629"/>
            <a:ext cx="8229600" cy="602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defRPr b="1" i="0" sz="36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54" name="Google Shape;54;p13"/>
          <p:cNvSpPr txBox="1"/>
          <p:nvPr>
            <p:ph idx="1" type="body"/>
          </p:nvPr>
        </p:nvSpPr>
        <p:spPr>
          <a:xfrm>
            <a:off x="446856" y="1007641"/>
            <a:ext cx="8229600" cy="401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25" spcFirstLastPara="1" rIns="91425" wrap="square" tIns="45725">
            <a:noAutofit/>
          </a:bodyPr>
          <a:lstStyle>
            <a:lvl1pPr indent="-228600" lvl="0" marL="457200" marR="0" rtl="0" algn="l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7350" lvl="1" marL="9144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Arial"/>
              <a:buChar char="–"/>
              <a:defRPr b="0" i="0" sz="25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 1" type="obj">
  <p:cSld name="OBJEC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rgbClr val="F3F3F3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 spd="med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youtube.com/watch?v=PgmbhY8Y2fY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7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PgmbhY8Y2fY" TargetMode="External"/><Relationship Id="rId4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://www.youtube.com/watch?v=PgmbhY8Y2fY" TargetMode="External"/><Relationship Id="rId4" Type="http://schemas.openxmlformats.org/officeDocument/2006/relationships/image" Target="../media/image4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EBFA5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idx="1" type="subTitle"/>
          </p:nvPr>
        </p:nvSpPr>
        <p:spPr>
          <a:xfrm>
            <a:off x="0" y="333125"/>
            <a:ext cx="9144000" cy="1100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Protect the Lowland Heath</a:t>
            </a:r>
            <a:endParaRPr b="1" sz="49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66" name="Google Shape;6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0025" y="1858350"/>
            <a:ext cx="2404000" cy="2381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73726" y="1981625"/>
            <a:ext cx="5120950" cy="19273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0" y="1091150"/>
            <a:ext cx="9144000" cy="83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KS2 [50 mins]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694F"/>
        </a:solidFill>
      </p:bgPr>
    </p:bg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land heath is a fragile habitat. 95% of it has been lost worldwide and 20% of what is left, is in the UK. Fragmented by development and forest encroachment, the wildlife in these small islands of heathland remains highly vulnerable.&#10;&#10;But great efforts are being made to bring back grazing and to create wildlife corridors, linking the heathlands together, helping the animals and plants that live here to flourish. &#10;&#10;Find out more about our work to protect the small pockets of lowland heath that remain in the South Downs through the Heathland Reunited project - https://www.southdowns.gov.uk/heathlands-reunited&#10;&#10;Keep up to date with what's going on in the National Park by following our other social media channels.&#10;&#10;https://www.facebook.com/sdnpa&#10;https://www.twitter.com/sdnpa&#10;https://www.instagram.com/southdownsnp&#10;&#10;#SouthDowns #Nature #Reptiles #Wildlife #BritishWildlife #NatureLovers" id="73" name="Google Shape;73;p16" title="Heathland wildlife in the South Downs National Park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5A5BD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/>
          <p:cNvPicPr preferRelativeResize="0"/>
          <p:nvPr/>
        </p:nvPicPr>
        <p:blipFill rotWithShape="1">
          <a:blip r:embed="rId3">
            <a:alphaModFix/>
          </a:blip>
          <a:srcRect b="0" l="15397" r="0" t="0"/>
          <a:stretch/>
        </p:blipFill>
        <p:spPr>
          <a:xfrm>
            <a:off x="3866050" y="0"/>
            <a:ext cx="7736074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1025" y="710925"/>
            <a:ext cx="3190498" cy="41300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694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land heath is a fragile habitat. 95% of it has been lost worldwide and 20% of what is left, is in the UK. Fragmented by development and forest encroachment, the wildlife in these small islands of heathland remains highly vulnerable.&#10;&#10;But great efforts are being made to bring back grazing and to create wildlife corridors, linking the heathlands together, helping the animals and plants that live here to flourish. &#10;&#10;Find out more about our work to protect the small pockets of lowland heath that remain in the South Downs through the Heathland Reunited project - https://www.southdowns.gov.uk/heathlands-reunited&#10;&#10;Keep up to date with what's going on in the National Park by following our other social media channels.&#10;&#10;https://www.facebook.com/sdnpa&#10;https://www.twitter.com/sdnpa&#10;https://www.instagram.com/southdownsnp&#10;&#10;#SouthDowns #Nature #Reptiles #Wildlife #BritishWildlife #NatureLovers" id="84" name="Google Shape;84;p18" title="Heathland wildlife in the South Downs National Park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D4B622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7413" y="661050"/>
            <a:ext cx="6709176" cy="41932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694F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wland heath is a fragile habitat. 95% of it has been lost worldwide and 20% of what is left, is in the UK. Fragmented by development and forest encroachment, the wildlife in these small islands of heathland remains highly vulnerable.&#10;&#10;But great efforts are being made to bring back grazing and to create wildlife corridors, linking the heathlands together, helping the animals and plants that live here to flourish. &#10;&#10;Find out more about our work to protect the small pockets of lowland heath that remain in the South Downs through the Heathland Reunited project - https://www.southdowns.gov.uk/heathlands-reunited&#10;&#10;Keep up to date with what's going on in the National Park by following our other social media channels.&#10;&#10;https://www.facebook.com/sdnpa&#10;https://www.twitter.com/sdnpa&#10;https://www.instagram.com/southdownsnp&#10;&#10;#SouthDowns #Nature #Reptiles #Wildlife #BritishWildlife #NatureLovers" id="94" name="Google Shape;94;p20" title="Heathland wildlife in the South Downs National Park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7EBFA5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2"/>
          <p:cNvSpPr txBox="1"/>
          <p:nvPr/>
        </p:nvSpPr>
        <p:spPr>
          <a:xfrm>
            <a:off x="304500" y="622275"/>
            <a:ext cx="85350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/>
              <a:t>Key facts about the lowland heath</a:t>
            </a:r>
            <a:endParaRPr b="1"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a) 95% of Lowland Heathland has been lost worldwide and 20% of what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is left is in the UK.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b) In the UK we have only about 16% left of the area that existed in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1800. Most of this loss has taken place recently.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c) Natterjack Toad is said to be the loudest toad in Europe.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d) Dartford Warblers are only found in Lowland Heaths.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e) All six native British reptiles are found in some lowland heaths in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Britain.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f) Boggy mires and pools provide a home for a fascinating group of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plants that specialise in trapping insects to supplement their diet,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such as the sundews.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g) Most heathlands have traces of human use from thousands of years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ago (8,000 to 6,000 BC) right up to the present day. Heathlands are</a:t>
            </a:r>
            <a:endParaRPr sz="1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ancient history!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