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handoutMasterIdLst>
    <p:handoutMasterId r:id="rId20"/>
  </p:handoutMasterIdLst>
  <p:sldIdLst>
    <p:sldId id="257" r:id="rId5"/>
    <p:sldId id="258" r:id="rId6"/>
    <p:sldId id="259" r:id="rId7"/>
    <p:sldId id="260" r:id="rId8"/>
    <p:sldId id="274" r:id="rId9"/>
    <p:sldId id="263" r:id="rId10"/>
    <p:sldId id="278" r:id="rId11"/>
    <p:sldId id="279" r:id="rId12"/>
    <p:sldId id="280" r:id="rId13"/>
    <p:sldId id="281" r:id="rId14"/>
    <p:sldId id="271" r:id="rId15"/>
    <p:sldId id="282" r:id="rId16"/>
    <p:sldId id="283" r:id="rId17"/>
    <p:sldId id="277" r:id="rId18"/>
  </p:sldIdLst>
  <p:sldSz cx="12192000" cy="6858000"/>
  <p:notesSz cx="9928225"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4629"/>
    <a:srgbClr val="E5E02C"/>
    <a:srgbClr val="EFF4DD"/>
    <a:srgbClr val="88CF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880"/>
    <p:restoredTop sz="95728"/>
  </p:normalViewPr>
  <p:slideViewPr>
    <p:cSldViewPr snapToGrid="0" snapToObjects="1">
      <p:cViewPr varScale="1">
        <p:scale>
          <a:sx n="100" d="100"/>
          <a:sy n="100" d="100"/>
        </p:scale>
        <p:origin x="1352" y="160"/>
      </p:cViewPr>
      <p:guideLst>
        <p:guide orient="horz" pos="2160"/>
        <p:guide pos="3840"/>
      </p:guideLst>
    </p:cSldViewPr>
  </p:slideViewPr>
  <p:notesTextViewPr>
    <p:cViewPr>
      <p:scale>
        <a:sx n="1" d="1"/>
        <a:sy n="1" d="1"/>
      </p:scale>
      <p:origin x="0" y="0"/>
    </p:cViewPr>
  </p:notesTextViewPr>
  <p:notesViewPr>
    <p:cSldViewPr snapToGrid="0" snapToObjects="1">
      <p:cViewPr varScale="1">
        <p:scale>
          <a:sx n="99" d="100"/>
          <a:sy n="99" d="100"/>
        </p:scale>
        <p:origin x="5104"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231" cy="33988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3697" y="0"/>
            <a:ext cx="4302231" cy="339884"/>
          </a:xfrm>
          <a:prstGeom prst="rect">
            <a:avLst/>
          </a:prstGeom>
        </p:spPr>
        <p:txBody>
          <a:bodyPr vert="horz" lIns="91440" tIns="45720" rIns="91440" bIns="45720" rtlCol="0"/>
          <a:lstStyle>
            <a:lvl1pPr algn="r">
              <a:defRPr sz="1200"/>
            </a:lvl1pPr>
          </a:lstStyle>
          <a:p>
            <a:fld id="{328C9241-A57A-44B6-91BF-0BAC673376FC}" type="datetimeFigureOut">
              <a:rPr lang="en-GB" smtClean="0"/>
              <a:t>14/12/2023</a:t>
            </a:fld>
            <a:endParaRPr lang="en-GB"/>
          </a:p>
        </p:txBody>
      </p:sp>
      <p:sp>
        <p:nvSpPr>
          <p:cNvPr id="4" name="Footer Placeholder 3"/>
          <p:cNvSpPr>
            <a:spLocks noGrp="1"/>
          </p:cNvSpPr>
          <p:nvPr>
            <p:ph type="ftr" sz="quarter" idx="2"/>
          </p:nvPr>
        </p:nvSpPr>
        <p:spPr>
          <a:xfrm>
            <a:off x="0" y="6456612"/>
            <a:ext cx="4302231" cy="33988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3697" y="6456612"/>
            <a:ext cx="4302231" cy="339884"/>
          </a:xfrm>
          <a:prstGeom prst="rect">
            <a:avLst/>
          </a:prstGeom>
        </p:spPr>
        <p:txBody>
          <a:bodyPr vert="horz" lIns="91440" tIns="45720" rIns="91440" bIns="45720" rtlCol="0" anchor="b"/>
          <a:lstStyle>
            <a:lvl1pPr algn="r">
              <a:defRPr sz="1200"/>
            </a:lvl1pPr>
          </a:lstStyle>
          <a:p>
            <a:fld id="{A29D8EEE-F3D8-46A4-B19B-5569D107F485}" type="slidenum">
              <a:rPr lang="en-GB" smtClean="0"/>
              <a:t>‹#›</a:t>
            </a:fld>
            <a:endParaRPr lang="en-GB"/>
          </a:p>
        </p:txBody>
      </p:sp>
    </p:spTree>
    <p:extLst>
      <p:ext uri="{BB962C8B-B14F-4D97-AF65-F5344CB8AC3E}">
        <p14:creationId xmlns:p14="http://schemas.microsoft.com/office/powerpoint/2010/main" val="23065198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2231" cy="34106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623697" y="1"/>
            <a:ext cx="4302231" cy="341064"/>
          </a:xfrm>
          <a:prstGeom prst="rect">
            <a:avLst/>
          </a:prstGeom>
        </p:spPr>
        <p:txBody>
          <a:bodyPr vert="horz" lIns="91440" tIns="45720" rIns="91440" bIns="45720" rtlCol="0"/>
          <a:lstStyle>
            <a:lvl1pPr algn="r">
              <a:defRPr sz="1200"/>
            </a:lvl1pPr>
          </a:lstStyle>
          <a:p>
            <a:fld id="{BBCF0C3B-45F8-DA49-B988-EFE0E91F868D}" type="datetimeFigureOut">
              <a:rPr lang="en-US" smtClean="0"/>
              <a:t>12/14/23</a:t>
            </a:fld>
            <a:endParaRPr lang="en-US"/>
          </a:p>
        </p:txBody>
      </p:sp>
      <p:sp>
        <p:nvSpPr>
          <p:cNvPr id="4" name="Slide Image Placeholder 3"/>
          <p:cNvSpPr>
            <a:spLocks noGrp="1" noRot="1" noChangeAspect="1"/>
          </p:cNvSpPr>
          <p:nvPr>
            <p:ph type="sldImg" idx="2"/>
          </p:nvPr>
        </p:nvSpPr>
        <p:spPr>
          <a:xfrm>
            <a:off x="2925763" y="849313"/>
            <a:ext cx="4076700" cy="229393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92823" y="3271381"/>
            <a:ext cx="7942580" cy="267658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6456612"/>
            <a:ext cx="4302231" cy="34106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623697" y="6456612"/>
            <a:ext cx="4302231" cy="341063"/>
          </a:xfrm>
          <a:prstGeom prst="rect">
            <a:avLst/>
          </a:prstGeom>
        </p:spPr>
        <p:txBody>
          <a:bodyPr vert="horz" lIns="91440" tIns="45720" rIns="91440" bIns="45720" rtlCol="0" anchor="b"/>
          <a:lstStyle>
            <a:lvl1pPr algn="r">
              <a:defRPr sz="1200"/>
            </a:lvl1pPr>
          </a:lstStyle>
          <a:p>
            <a:fld id="{611BF078-7E6D-2240-BC60-5F56C5D5A54E}" type="slidenum">
              <a:rPr lang="en-US" smtClean="0"/>
              <a:t>‹#›</a:t>
            </a:fld>
            <a:endParaRPr lang="en-US"/>
          </a:p>
        </p:txBody>
      </p:sp>
    </p:spTree>
    <p:extLst>
      <p:ext uri="{BB962C8B-B14F-4D97-AF65-F5344CB8AC3E}">
        <p14:creationId xmlns:p14="http://schemas.microsoft.com/office/powerpoint/2010/main" val="103414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6"/>
          <p:cNvSpPr>
            <a:spLocks noGrp="1"/>
          </p:cNvSpPr>
          <p:nvPr>
            <p:ph type="title" hasCustomPrompt="1"/>
          </p:nvPr>
        </p:nvSpPr>
        <p:spPr>
          <a:xfrm>
            <a:off x="838200" y="365126"/>
            <a:ext cx="10512287" cy="1304648"/>
          </a:xfrm>
          <a:prstGeom prst="rect">
            <a:avLst/>
          </a:prstGeom>
        </p:spPr>
        <p:txBody>
          <a:bodyPr/>
          <a:lstStyle>
            <a:lvl1pPr>
              <a:defRPr sz="4000" b="1">
                <a:solidFill>
                  <a:srgbClr val="E84629"/>
                </a:solidFill>
              </a:defRPr>
            </a:lvl1pPr>
          </a:lstStyle>
          <a:p>
            <a:r>
              <a:rPr lang="en-GB" dirty="0"/>
              <a:t>CLICK HERE TO CHANGE THE TITLE</a:t>
            </a:r>
            <a:endParaRPr lang="en-US" dirty="0"/>
          </a:p>
        </p:txBody>
      </p:sp>
      <p:sp>
        <p:nvSpPr>
          <p:cNvPr id="12" name="Text Placeholder 11"/>
          <p:cNvSpPr>
            <a:spLocks noGrp="1"/>
          </p:cNvSpPr>
          <p:nvPr>
            <p:ph type="body" sz="quarter" idx="10"/>
          </p:nvPr>
        </p:nvSpPr>
        <p:spPr>
          <a:xfrm>
            <a:off x="5430079" y="1848678"/>
            <a:ext cx="5920408" cy="3985593"/>
          </a:xfrm>
          <a:prstGeom prst="rect">
            <a:avLst/>
          </a:prstGeom>
        </p:spPr>
        <p:txBody>
          <a:bodyPr/>
          <a:lstStyle>
            <a:lvl1pPr marL="0" indent="0">
              <a:buNone/>
              <a:defRPr sz="1400"/>
            </a:lvl1pPr>
          </a:lstStyle>
          <a:p>
            <a:pPr lvl="0"/>
            <a:r>
              <a:rPr lang="en-GB" dirty="0"/>
              <a:t>Click to edit Master text styles</a:t>
            </a:r>
          </a:p>
        </p:txBody>
      </p:sp>
      <p:sp>
        <p:nvSpPr>
          <p:cNvPr id="14" name="Picture Placeholder 13"/>
          <p:cNvSpPr>
            <a:spLocks noGrp="1"/>
          </p:cNvSpPr>
          <p:nvPr>
            <p:ph type="pic" sz="quarter" idx="11"/>
          </p:nvPr>
        </p:nvSpPr>
        <p:spPr>
          <a:xfrm>
            <a:off x="838200" y="1848679"/>
            <a:ext cx="4243387" cy="3985592"/>
          </a:xfrm>
          <a:prstGeom prst="rect">
            <a:avLst/>
          </a:prstGeom>
        </p:spPr>
        <p:txBody>
          <a:bodyPr/>
          <a:lstStyle/>
          <a:p>
            <a:endParaRPr lang="en-US" dirty="0"/>
          </a:p>
        </p:txBody>
      </p:sp>
    </p:spTree>
    <p:extLst>
      <p:ext uri="{BB962C8B-B14F-4D97-AF65-F5344CB8AC3E}">
        <p14:creationId xmlns:p14="http://schemas.microsoft.com/office/powerpoint/2010/main" val="231551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Ref idx="1001">
        <a:schemeClr val="bg1"/>
      </p:bgRef>
    </p:bg>
    <p:spTree>
      <p:nvGrpSpPr>
        <p:cNvPr id="1" name=""/>
        <p:cNvGrpSpPr/>
        <p:nvPr/>
      </p:nvGrpSpPr>
      <p:grpSpPr>
        <a:xfrm>
          <a:off x="0" y="0"/>
          <a:ext cx="0" cy="0"/>
          <a:chOff x="0" y="0"/>
          <a:chExt cx="0" cy="0"/>
        </a:xfrm>
      </p:grpSpPr>
      <p:sp>
        <p:nvSpPr>
          <p:cNvPr id="7" name="Title 6"/>
          <p:cNvSpPr>
            <a:spLocks noGrp="1"/>
          </p:cNvSpPr>
          <p:nvPr>
            <p:ph type="title"/>
          </p:nvPr>
        </p:nvSpPr>
        <p:spPr>
          <a:xfrm>
            <a:off x="838200" y="1083365"/>
            <a:ext cx="10515600" cy="1311965"/>
          </a:xfrm>
          <a:prstGeom prst="rect">
            <a:avLst/>
          </a:prstGeom>
        </p:spPr>
        <p:txBody>
          <a:bodyPr/>
          <a:lstStyle>
            <a:lvl1pPr algn="ctr">
              <a:defRPr sz="4000" b="1">
                <a:solidFill>
                  <a:srgbClr val="E84629"/>
                </a:solidFill>
              </a:defRPr>
            </a:lvl1pPr>
          </a:lstStyle>
          <a:p>
            <a:r>
              <a:rPr lang="en-GB" dirty="0"/>
              <a:t>Click to edit Master title style</a:t>
            </a:r>
            <a:endParaRPr lang="en-US" dirty="0"/>
          </a:p>
        </p:txBody>
      </p:sp>
      <p:sp>
        <p:nvSpPr>
          <p:cNvPr id="9" name="Text Placeholder 8"/>
          <p:cNvSpPr>
            <a:spLocks noGrp="1"/>
          </p:cNvSpPr>
          <p:nvPr>
            <p:ph type="body" sz="quarter" idx="10"/>
          </p:nvPr>
        </p:nvSpPr>
        <p:spPr>
          <a:xfrm>
            <a:off x="3044686" y="2603915"/>
            <a:ext cx="6102627" cy="2773156"/>
          </a:xfrm>
          <a:prstGeom prst="rect">
            <a:avLst/>
          </a:prstGeom>
        </p:spPr>
        <p:txBody>
          <a:bodyPr/>
          <a:lstStyle>
            <a:lvl1pPr marL="0" indent="0" algn="just">
              <a:buNone/>
              <a:defRPr sz="1400">
                <a:solidFill>
                  <a:schemeClr val="tx1"/>
                </a:solidFill>
              </a:defRPr>
            </a:lvl1pPr>
            <a:lvl2pPr algn="just">
              <a:defRPr/>
            </a:lvl2pPr>
            <a:lvl3pPr algn="just">
              <a:defRPr/>
            </a:lvl3pPr>
            <a:lvl4pPr algn="just">
              <a:defRPr/>
            </a:lvl4pPr>
            <a:lvl5pPr algn="just">
              <a:defRPr/>
            </a:lvl5pPr>
          </a:lstStyle>
          <a:p>
            <a:pPr lvl="0"/>
            <a:r>
              <a:rPr lang="en-GB" dirty="0"/>
              <a:t>Click to edit Master text styles</a:t>
            </a:r>
          </a:p>
        </p:txBody>
      </p:sp>
      <p:sp>
        <p:nvSpPr>
          <p:cNvPr id="11" name="Picture Placeholder 10"/>
          <p:cNvSpPr>
            <a:spLocks noGrp="1"/>
          </p:cNvSpPr>
          <p:nvPr>
            <p:ph type="pic" sz="quarter" idx="11"/>
          </p:nvPr>
        </p:nvSpPr>
        <p:spPr>
          <a:xfrm>
            <a:off x="1192074" y="3438524"/>
            <a:ext cx="1073841" cy="1073841"/>
          </a:xfrm>
          <a:prstGeom prst="rect">
            <a:avLst/>
          </a:prstGeom>
        </p:spPr>
        <p:txBody>
          <a:bodyPr/>
          <a:lstStyle>
            <a:lvl1pPr>
              <a:defRPr sz="1400"/>
            </a:lvl1pPr>
          </a:lstStyle>
          <a:p>
            <a:endParaRPr lang="en-US" dirty="0"/>
          </a:p>
        </p:txBody>
      </p:sp>
      <p:sp>
        <p:nvSpPr>
          <p:cNvPr id="12" name="Picture Placeholder 10"/>
          <p:cNvSpPr>
            <a:spLocks noGrp="1"/>
          </p:cNvSpPr>
          <p:nvPr>
            <p:ph type="pic" sz="quarter" idx="12"/>
          </p:nvPr>
        </p:nvSpPr>
        <p:spPr>
          <a:xfrm>
            <a:off x="9926084" y="3438524"/>
            <a:ext cx="1073841" cy="1073841"/>
          </a:xfrm>
          <a:prstGeom prst="rect">
            <a:avLst/>
          </a:prstGeom>
        </p:spPr>
        <p:txBody>
          <a:bodyPr/>
          <a:lstStyle>
            <a:lvl1pPr>
              <a:defRPr sz="1400"/>
            </a:lvl1pPr>
          </a:lstStyle>
          <a:p>
            <a:endParaRPr lang="en-US" dirty="0"/>
          </a:p>
        </p:txBody>
      </p:sp>
    </p:spTree>
    <p:extLst>
      <p:ext uri="{BB962C8B-B14F-4D97-AF65-F5344CB8AC3E}">
        <p14:creationId xmlns:p14="http://schemas.microsoft.com/office/powerpoint/2010/main" val="929148962"/>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Text Placeholder 11"/>
          <p:cNvSpPr>
            <a:spLocks noGrp="1"/>
          </p:cNvSpPr>
          <p:nvPr>
            <p:ph type="body" sz="quarter" idx="10"/>
          </p:nvPr>
        </p:nvSpPr>
        <p:spPr>
          <a:xfrm>
            <a:off x="2882347" y="4800600"/>
            <a:ext cx="6420680" cy="1043609"/>
          </a:xfrm>
          <a:prstGeom prst="rect">
            <a:avLst/>
          </a:prstGeom>
        </p:spPr>
        <p:txBody>
          <a:bodyPr/>
          <a:lstStyle>
            <a:lvl1pPr marL="0" indent="0">
              <a:buNone/>
              <a:defRPr sz="1400"/>
            </a:lvl1pPr>
          </a:lstStyle>
          <a:p>
            <a:pPr lvl="0"/>
            <a:r>
              <a:rPr lang="en-GB" dirty="0"/>
              <a:t>Click to edit Master text styles</a:t>
            </a:r>
          </a:p>
        </p:txBody>
      </p:sp>
      <p:sp>
        <p:nvSpPr>
          <p:cNvPr id="8" name="Picture Placeholder 13"/>
          <p:cNvSpPr>
            <a:spLocks noGrp="1"/>
          </p:cNvSpPr>
          <p:nvPr>
            <p:ph type="pic" sz="quarter" idx="11"/>
          </p:nvPr>
        </p:nvSpPr>
        <p:spPr>
          <a:xfrm>
            <a:off x="1108213" y="715616"/>
            <a:ext cx="9968947" cy="3796749"/>
          </a:xfrm>
          <a:prstGeom prst="rect">
            <a:avLst/>
          </a:prstGeom>
        </p:spPr>
        <p:txBody>
          <a:bodyPr/>
          <a:lstStyle/>
          <a:p>
            <a:endParaRPr lang="en-US" dirty="0"/>
          </a:p>
        </p:txBody>
      </p:sp>
    </p:spTree>
    <p:extLst>
      <p:ext uri="{BB962C8B-B14F-4D97-AF65-F5344CB8AC3E}">
        <p14:creationId xmlns:p14="http://schemas.microsoft.com/office/powerpoint/2010/main" val="1853006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11"/>
          <p:cNvSpPr>
            <a:spLocks noGrp="1"/>
          </p:cNvSpPr>
          <p:nvPr>
            <p:ph type="body" sz="quarter" idx="10"/>
          </p:nvPr>
        </p:nvSpPr>
        <p:spPr>
          <a:xfrm>
            <a:off x="929309" y="4800600"/>
            <a:ext cx="4845326" cy="1093304"/>
          </a:xfrm>
          <a:prstGeom prst="rect">
            <a:avLst/>
          </a:prstGeom>
        </p:spPr>
        <p:txBody>
          <a:bodyPr/>
          <a:lstStyle>
            <a:lvl1pPr marL="0" indent="0">
              <a:buNone/>
              <a:defRPr sz="1400"/>
            </a:lvl1pPr>
          </a:lstStyle>
          <a:p>
            <a:pPr lvl="0"/>
            <a:r>
              <a:rPr lang="en-GB" dirty="0"/>
              <a:t>Click to edit Master text styles</a:t>
            </a:r>
          </a:p>
        </p:txBody>
      </p:sp>
      <p:sp>
        <p:nvSpPr>
          <p:cNvPr id="9" name="Picture Placeholder 13"/>
          <p:cNvSpPr>
            <a:spLocks noGrp="1"/>
          </p:cNvSpPr>
          <p:nvPr>
            <p:ph type="pic" sz="quarter" idx="11"/>
          </p:nvPr>
        </p:nvSpPr>
        <p:spPr>
          <a:xfrm>
            <a:off x="929309" y="715616"/>
            <a:ext cx="4845326" cy="3796749"/>
          </a:xfrm>
          <a:prstGeom prst="rect">
            <a:avLst/>
          </a:prstGeom>
        </p:spPr>
        <p:txBody>
          <a:bodyPr/>
          <a:lstStyle/>
          <a:p>
            <a:endParaRPr lang="en-US" dirty="0"/>
          </a:p>
        </p:txBody>
      </p:sp>
      <p:sp>
        <p:nvSpPr>
          <p:cNvPr id="10" name="Picture Placeholder 13"/>
          <p:cNvSpPr>
            <a:spLocks noGrp="1"/>
          </p:cNvSpPr>
          <p:nvPr>
            <p:ph type="pic" sz="quarter" idx="12"/>
          </p:nvPr>
        </p:nvSpPr>
        <p:spPr>
          <a:xfrm>
            <a:off x="6399143" y="715616"/>
            <a:ext cx="4845326" cy="3796749"/>
          </a:xfrm>
          <a:prstGeom prst="rect">
            <a:avLst/>
          </a:prstGeom>
        </p:spPr>
        <p:txBody>
          <a:bodyPr/>
          <a:lstStyle/>
          <a:p>
            <a:endParaRPr lang="en-US" dirty="0"/>
          </a:p>
        </p:txBody>
      </p:sp>
      <p:sp>
        <p:nvSpPr>
          <p:cNvPr id="11" name="Text Placeholder 11"/>
          <p:cNvSpPr>
            <a:spLocks noGrp="1"/>
          </p:cNvSpPr>
          <p:nvPr>
            <p:ph type="body" sz="quarter" idx="13"/>
          </p:nvPr>
        </p:nvSpPr>
        <p:spPr>
          <a:xfrm>
            <a:off x="6399143" y="4800600"/>
            <a:ext cx="4845326" cy="1093304"/>
          </a:xfrm>
          <a:prstGeom prst="rect">
            <a:avLst/>
          </a:prstGeom>
        </p:spPr>
        <p:txBody>
          <a:bodyPr/>
          <a:lstStyle>
            <a:lvl1pPr marL="0" indent="0">
              <a:buNone/>
              <a:defRPr sz="1400"/>
            </a:lvl1pPr>
          </a:lstStyle>
          <a:p>
            <a:pPr lvl="0"/>
            <a:r>
              <a:rPr lang="en-GB" dirty="0"/>
              <a:t>Click to edit Master text styles</a:t>
            </a:r>
          </a:p>
        </p:txBody>
      </p:sp>
    </p:spTree>
    <p:extLst>
      <p:ext uri="{BB962C8B-B14F-4D97-AF65-F5344CB8AC3E}">
        <p14:creationId xmlns:p14="http://schemas.microsoft.com/office/powerpoint/2010/main" val="6807497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103478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46198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5"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cpni.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00" y="0"/>
            <a:ext cx="12158818" cy="6858000"/>
          </a:xfrm>
          <a:prstGeom prst="rect">
            <a:avLst/>
          </a:prstGeom>
        </p:spPr>
      </p:pic>
      <p:sp>
        <p:nvSpPr>
          <p:cNvPr id="3" name="TextBox 2"/>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sp>
        <p:nvSpPr>
          <p:cNvPr id="6" name="Rectangle 5">
            <a:extLst>
              <a:ext uri="{FF2B5EF4-FFF2-40B4-BE49-F238E27FC236}">
                <a16:creationId xmlns:a16="http://schemas.microsoft.com/office/drawing/2014/main" id="{5E8224E4-28CC-AC2C-A771-9696985E7547}"/>
              </a:ext>
            </a:extLst>
          </p:cNvPr>
          <p:cNvSpPr/>
          <p:nvPr/>
        </p:nvSpPr>
        <p:spPr>
          <a:xfrm>
            <a:off x="623392" y="5517232"/>
            <a:ext cx="1800200" cy="1010045"/>
          </a:xfrm>
          <a:prstGeom prst="rect">
            <a:avLst/>
          </a:prstGeom>
          <a:solidFill>
            <a:srgbClr val="F0F5D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ack background with a black square&#10;&#10;Description automatically generated with medium confidence">
            <a:extLst>
              <a:ext uri="{FF2B5EF4-FFF2-40B4-BE49-F238E27FC236}">
                <a16:creationId xmlns:a16="http://schemas.microsoft.com/office/drawing/2014/main" id="{11844DE9-7B92-ADF1-D36C-D828E6107271}"/>
              </a:ext>
            </a:extLst>
          </p:cNvPr>
          <p:cNvPicPr>
            <a:picLocks noChangeAspect="1"/>
          </p:cNvPicPr>
          <p:nvPr/>
        </p:nvPicPr>
        <p:blipFill>
          <a:blip r:embed="rId3"/>
          <a:stretch>
            <a:fillRect/>
          </a:stretch>
        </p:blipFill>
        <p:spPr>
          <a:xfrm>
            <a:off x="623392" y="5682871"/>
            <a:ext cx="1941514" cy="869728"/>
          </a:xfrm>
          <a:prstGeom prst="rect">
            <a:avLst/>
          </a:prstGeom>
        </p:spPr>
      </p:pic>
    </p:spTree>
    <p:extLst>
      <p:ext uri="{BB962C8B-B14F-4D97-AF65-F5344CB8AC3E}">
        <p14:creationId xmlns:p14="http://schemas.microsoft.com/office/powerpoint/2010/main" val="8138072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1654" y="911462"/>
            <a:ext cx="7062952" cy="2684286"/>
          </a:xfrm>
          <a:prstGeom prst="rect">
            <a:avLst/>
          </a:prstGeom>
        </p:spPr>
      </p:pic>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3405351" y="2371179"/>
            <a:ext cx="7062952" cy="2684286"/>
          </a:xfrm>
          <a:prstGeom prst="rect">
            <a:avLst/>
          </a:prstGeom>
        </p:spPr>
      </p:pic>
      <p:sp>
        <p:nvSpPr>
          <p:cNvPr id="2" name="Title 1"/>
          <p:cNvSpPr>
            <a:spLocks noGrp="1"/>
          </p:cNvSpPr>
          <p:nvPr>
            <p:ph type="title"/>
          </p:nvPr>
        </p:nvSpPr>
        <p:spPr>
          <a:xfrm>
            <a:off x="0" y="1763396"/>
            <a:ext cx="12192000" cy="1311965"/>
          </a:xfrm>
        </p:spPr>
        <p:txBody>
          <a:bodyPr/>
          <a:lstStyle/>
          <a:p>
            <a:r>
              <a:rPr lang="en-US" sz="4400" dirty="0"/>
              <a:t>How to use this presentation</a:t>
            </a:r>
          </a:p>
        </p:txBody>
      </p:sp>
      <p:sp>
        <p:nvSpPr>
          <p:cNvPr id="3" name="Text Placeholder 2"/>
          <p:cNvSpPr>
            <a:spLocks noGrp="1"/>
          </p:cNvSpPr>
          <p:nvPr>
            <p:ph type="body" sz="quarter" idx="10"/>
          </p:nvPr>
        </p:nvSpPr>
        <p:spPr>
          <a:xfrm>
            <a:off x="3013155" y="2743813"/>
            <a:ext cx="6102627" cy="1607469"/>
          </a:xfrm>
        </p:spPr>
        <p:txBody>
          <a:bodyPr/>
          <a:lstStyle/>
          <a:p>
            <a:pPr algn="ctr">
              <a:lnSpc>
                <a:spcPct val="100000"/>
              </a:lnSpc>
              <a:spcBef>
                <a:spcPts val="0"/>
              </a:spcBef>
            </a:pPr>
            <a:r>
              <a:rPr lang="en-US" sz="2000" dirty="0"/>
              <a:t>The purpose of this presentation is to provide mail handling staff with refresher training to reinforce the importance of mail screening. It can complement NPSA’s campaign, as well as other internal procedures. </a:t>
            </a:r>
          </a:p>
        </p:txBody>
      </p:sp>
      <p:sp>
        <p:nvSpPr>
          <p:cNvPr id="6" name="TextBox 5"/>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spTree>
    <p:extLst>
      <p:ext uri="{BB962C8B-B14F-4D97-AF65-F5344CB8AC3E}">
        <p14:creationId xmlns:p14="http://schemas.microsoft.com/office/powerpoint/2010/main" val="1429853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917855"/>
            <a:ext cx="10512287" cy="3942107"/>
          </a:xfrm>
          <a:prstGeom prst="rect">
            <a:avLst/>
          </a:prstGeom>
        </p:spPr>
      </p:pic>
      <p:sp>
        <p:nvSpPr>
          <p:cNvPr id="2" name="Title 1"/>
          <p:cNvSpPr>
            <a:spLocks noGrp="1"/>
          </p:cNvSpPr>
          <p:nvPr>
            <p:ph type="title"/>
          </p:nvPr>
        </p:nvSpPr>
        <p:spPr/>
        <p:txBody>
          <a:bodyPr/>
          <a:lstStyle/>
          <a:p>
            <a:r>
              <a:rPr lang="en-US" sz="4400" dirty="0"/>
              <a:t>AGENDA</a:t>
            </a:r>
          </a:p>
        </p:txBody>
      </p:sp>
      <p:sp>
        <p:nvSpPr>
          <p:cNvPr id="8" name="Rectangle 7"/>
          <p:cNvSpPr/>
          <p:nvPr/>
        </p:nvSpPr>
        <p:spPr>
          <a:xfrm>
            <a:off x="4845269" y="956441"/>
            <a:ext cx="5223641" cy="2102069"/>
          </a:xfrm>
          <a:prstGeom prst="rect">
            <a:avLst/>
          </a:prstGeom>
          <a:solidFill>
            <a:srgbClr val="E5E02C"/>
          </a:solid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sz="quarter" idx="10"/>
          </p:nvPr>
        </p:nvSpPr>
        <p:spPr>
          <a:xfrm>
            <a:off x="5265682" y="1429406"/>
            <a:ext cx="4603531" cy="1797269"/>
          </a:xfrm>
        </p:spPr>
        <p:txBody>
          <a:bodyPr/>
          <a:lstStyle/>
          <a:p>
            <a:r>
              <a:rPr lang="en-US" sz="2000" dirty="0"/>
              <a:t>Types of suspicious indicators </a:t>
            </a:r>
          </a:p>
          <a:p>
            <a:r>
              <a:rPr lang="en-US" sz="2000" dirty="0"/>
              <a:t>Response guidance</a:t>
            </a:r>
          </a:p>
          <a:p>
            <a:r>
              <a:rPr lang="en-US" sz="2000" dirty="0"/>
              <a:t>Further references</a:t>
            </a:r>
          </a:p>
        </p:txBody>
      </p:sp>
      <p:sp>
        <p:nvSpPr>
          <p:cNvPr id="6" name="TextBox 5"/>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spTree>
    <p:extLst>
      <p:ext uri="{BB962C8B-B14F-4D97-AF65-F5344CB8AC3E}">
        <p14:creationId xmlns:p14="http://schemas.microsoft.com/office/powerpoint/2010/main" val="11997334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INTRODUCTION</a:t>
            </a:r>
          </a:p>
        </p:txBody>
      </p:sp>
      <p:sp>
        <p:nvSpPr>
          <p:cNvPr id="3" name="Text Placeholder 2"/>
          <p:cNvSpPr>
            <a:spLocks noGrp="1"/>
          </p:cNvSpPr>
          <p:nvPr>
            <p:ph type="body" sz="quarter" idx="10"/>
          </p:nvPr>
        </p:nvSpPr>
        <p:spPr>
          <a:xfrm>
            <a:off x="838199" y="1848678"/>
            <a:ext cx="5478518" cy="2912508"/>
          </a:xfrm>
        </p:spPr>
        <p:txBody>
          <a:bodyPr/>
          <a:lstStyle/>
          <a:p>
            <a:pPr fontAlgn="base"/>
            <a:r>
              <a:rPr lang="en-GB" sz="2000" dirty="0"/>
              <a:t>This may be an age of increasingly advanced technology, but most organisations still use postal and courier services to send and receive physical mail. </a:t>
            </a:r>
          </a:p>
          <a:p>
            <a:pPr fontAlgn="base"/>
            <a:endParaRPr lang="en-GB" sz="2000" dirty="0"/>
          </a:p>
          <a:p>
            <a:pPr fontAlgn="base"/>
            <a:r>
              <a:rPr lang="en-GB" sz="2000" dirty="0"/>
              <a:t>As a result, there is still a risk of receiving something dangerous through the post. </a:t>
            </a:r>
          </a:p>
          <a:p>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3260" y="1303283"/>
            <a:ext cx="4733351" cy="3786680"/>
          </a:xfrm>
          <a:prstGeom prst="rect">
            <a:avLst/>
          </a:prstGeom>
        </p:spPr>
      </p:pic>
      <p:sp>
        <p:nvSpPr>
          <p:cNvPr id="5" name="TextBox 4"/>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spTree>
    <p:extLst>
      <p:ext uri="{BB962C8B-B14F-4D97-AF65-F5344CB8AC3E}">
        <p14:creationId xmlns:p14="http://schemas.microsoft.com/office/powerpoint/2010/main" val="4220266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838201" y="365126"/>
            <a:ext cx="8053552" cy="549274"/>
          </a:xfrm>
        </p:spPr>
        <p:txBody>
          <a:bodyPr/>
          <a:lstStyle/>
          <a:p>
            <a:r>
              <a:rPr lang="en-US" sz="4400" dirty="0"/>
              <a:t>SUSPICIOUS INDICATORS</a:t>
            </a:r>
          </a:p>
        </p:txBody>
      </p:sp>
      <p:sp>
        <p:nvSpPr>
          <p:cNvPr id="12" name="Text Placeholder 2"/>
          <p:cNvSpPr>
            <a:spLocks noGrp="1"/>
          </p:cNvSpPr>
          <p:nvPr>
            <p:ph type="body" sz="quarter" idx="10"/>
          </p:nvPr>
        </p:nvSpPr>
        <p:spPr>
          <a:xfrm>
            <a:off x="838200" y="2499746"/>
            <a:ext cx="2577594" cy="305942"/>
          </a:xfrm>
        </p:spPr>
        <p:txBody>
          <a:bodyPr/>
          <a:lstStyle/>
          <a:p>
            <a:pPr algn="ctr" fontAlgn="base"/>
            <a:r>
              <a:rPr lang="en-GB" sz="2000" b="1" dirty="0"/>
              <a:t>General</a:t>
            </a:r>
            <a:endParaRPr lang="en-GB" sz="2000" i="1" dirty="0"/>
          </a:p>
        </p:txBody>
      </p:sp>
      <p:sp>
        <p:nvSpPr>
          <p:cNvPr id="5" name="Text Placeholder 2"/>
          <p:cNvSpPr txBox="1">
            <a:spLocks/>
          </p:cNvSpPr>
          <p:nvPr/>
        </p:nvSpPr>
        <p:spPr>
          <a:xfrm>
            <a:off x="838200" y="1396734"/>
            <a:ext cx="10271234" cy="327192"/>
          </a:xfrm>
          <a:prstGeom prst="rect">
            <a:avLst/>
          </a:prstGeom>
        </p:spPr>
        <p:txBody>
          <a:bodyPr/>
          <a:lstStyle>
            <a:lvl1pPr marL="0" indent="0" algn="l" defTabSz="914400" rtl="0" eaLnBrk="1" latinLnBrk="0" hangingPunct="1">
              <a:lnSpc>
                <a:spcPct val="90000"/>
              </a:lnSpc>
              <a:spcBef>
                <a:spcPts val="1000"/>
              </a:spcBef>
              <a:buFont typeface="Arial"/>
              <a:buNone/>
              <a:defRPr sz="1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GB" sz="2000" dirty="0"/>
              <a:t>To know if an item of mail is suspicious, be aware of the following types of indicators: </a:t>
            </a:r>
          </a:p>
          <a:p>
            <a:endParaRPr lang="en-US" dirty="0"/>
          </a:p>
        </p:txBody>
      </p:sp>
      <p:sp>
        <p:nvSpPr>
          <p:cNvPr id="6" name="Text Placeholder 2"/>
          <p:cNvSpPr txBox="1">
            <a:spLocks/>
          </p:cNvSpPr>
          <p:nvPr/>
        </p:nvSpPr>
        <p:spPr>
          <a:xfrm>
            <a:off x="4305277" y="2441940"/>
            <a:ext cx="2814145" cy="363748"/>
          </a:xfrm>
          <a:prstGeom prst="rect">
            <a:avLst/>
          </a:prstGeom>
        </p:spPr>
        <p:txBody>
          <a:bodyPr/>
          <a:lstStyle>
            <a:lvl1pPr marL="0" indent="0" algn="l" defTabSz="914400" rtl="0" eaLnBrk="1" latinLnBrk="0" hangingPunct="1">
              <a:lnSpc>
                <a:spcPct val="90000"/>
              </a:lnSpc>
              <a:spcBef>
                <a:spcPts val="1000"/>
              </a:spcBef>
              <a:buFont typeface="Arial"/>
              <a:buNone/>
              <a:defRPr sz="1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r>
              <a:rPr lang="en-GB" sz="2000" b="1" dirty="0"/>
              <a:t>Explosive or incendiary</a:t>
            </a:r>
          </a:p>
        </p:txBody>
      </p:sp>
      <p:sp>
        <p:nvSpPr>
          <p:cNvPr id="8" name="Text Placeholder 2"/>
          <p:cNvSpPr txBox="1">
            <a:spLocks/>
          </p:cNvSpPr>
          <p:nvPr/>
        </p:nvSpPr>
        <p:spPr>
          <a:xfrm>
            <a:off x="8127187" y="2173356"/>
            <a:ext cx="2414688" cy="632332"/>
          </a:xfrm>
          <a:prstGeom prst="rect">
            <a:avLst/>
          </a:prstGeom>
        </p:spPr>
        <p:txBody>
          <a:bodyPr/>
          <a:lstStyle>
            <a:lvl1pPr marL="0" indent="0" algn="l" defTabSz="914400" rtl="0" eaLnBrk="1" latinLnBrk="0" hangingPunct="1">
              <a:lnSpc>
                <a:spcPct val="90000"/>
              </a:lnSpc>
              <a:spcBef>
                <a:spcPts val="1000"/>
              </a:spcBef>
              <a:buFont typeface="Arial"/>
              <a:buNone/>
              <a:defRPr sz="1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GB" sz="2000" b="1"/>
              <a:t>Chemical, biological or radiological (CBR) </a:t>
            </a:r>
            <a:endParaRPr lang="en-GB" sz="2000" b="1"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17273" y="3016481"/>
            <a:ext cx="2590151" cy="2484926"/>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6558" y="2995075"/>
            <a:ext cx="2575945" cy="2471298"/>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 y="2995075"/>
            <a:ext cx="2634776" cy="2527738"/>
          </a:xfrm>
          <a:prstGeom prst="rect">
            <a:avLst/>
          </a:prstGeom>
        </p:spPr>
      </p:pic>
      <p:sp>
        <p:nvSpPr>
          <p:cNvPr id="10" name="TextBox 9"/>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spTree>
    <p:extLst>
      <p:ext uri="{BB962C8B-B14F-4D97-AF65-F5344CB8AC3E}">
        <p14:creationId xmlns:p14="http://schemas.microsoft.com/office/powerpoint/2010/main" val="104570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SUSPICIOUS INDICATORS</a:t>
            </a:r>
          </a:p>
        </p:txBody>
      </p:sp>
      <p:sp>
        <p:nvSpPr>
          <p:cNvPr id="3" name="Text Placeholder 2"/>
          <p:cNvSpPr>
            <a:spLocks noGrp="1"/>
          </p:cNvSpPr>
          <p:nvPr>
            <p:ph type="body" sz="quarter" idx="10"/>
          </p:nvPr>
        </p:nvSpPr>
        <p:spPr>
          <a:xfrm>
            <a:off x="7430813" y="1848678"/>
            <a:ext cx="4088525" cy="3991165"/>
          </a:xfrm>
        </p:spPr>
        <p:txBody>
          <a:bodyPr/>
          <a:lstStyle/>
          <a:p>
            <a:pPr lvl="0">
              <a:lnSpc>
                <a:spcPct val="100000"/>
              </a:lnSpc>
              <a:spcBef>
                <a:spcPts val="0"/>
              </a:spcBef>
            </a:pPr>
            <a:r>
              <a:rPr lang="en-GB" sz="2400" b="1" dirty="0"/>
              <a:t>General </a:t>
            </a:r>
            <a:r>
              <a:rPr lang="en-GB" sz="2400" dirty="0"/>
              <a:t> </a:t>
            </a:r>
          </a:p>
          <a:p>
            <a:pPr lvl="0">
              <a:lnSpc>
                <a:spcPct val="100000"/>
              </a:lnSpc>
              <a:spcBef>
                <a:spcPts val="0"/>
              </a:spcBef>
            </a:pPr>
            <a:endParaRPr lang="en-GB" i="1" dirty="0"/>
          </a:p>
          <a:p>
            <a:pPr lvl="0">
              <a:lnSpc>
                <a:spcPct val="100000"/>
              </a:lnSpc>
              <a:spcBef>
                <a:spcPts val="0"/>
              </a:spcBef>
            </a:pPr>
            <a:endParaRPr lang="en-GB" i="1" dirty="0"/>
          </a:p>
          <a:p>
            <a:pPr marL="285750" indent="-285750" fontAlgn="base">
              <a:buFont typeface="Arial" charset="0"/>
              <a:buChar char="•"/>
            </a:pPr>
            <a:r>
              <a:rPr lang="en-GB" sz="1800" dirty="0"/>
              <a:t>The item is unexpected, especially if it's been hand delivered  </a:t>
            </a:r>
          </a:p>
          <a:p>
            <a:pPr marL="285750" indent="-285750" fontAlgn="base">
              <a:buFont typeface="Arial" charset="0"/>
              <a:buChar char="•"/>
            </a:pPr>
            <a:r>
              <a:rPr lang="en-GB" sz="1800" dirty="0"/>
              <a:t>It’s bulky, shaped oddly or comes in a padded envelope  </a:t>
            </a:r>
          </a:p>
          <a:p>
            <a:pPr marL="285750" indent="-285750" fontAlgn="base">
              <a:buFont typeface="Arial" charset="0"/>
              <a:buChar char="•"/>
            </a:pPr>
            <a:r>
              <a:rPr lang="en-GB" sz="1800" dirty="0"/>
              <a:t>It contains another envelope or its contents are difficult to remove   </a:t>
            </a:r>
          </a:p>
          <a:p>
            <a:pPr marL="285750" indent="-285750" fontAlgn="base">
              <a:buFont typeface="Arial" charset="0"/>
              <a:buChar char="•"/>
            </a:pPr>
            <a:r>
              <a:rPr lang="en-GB" sz="1800" dirty="0"/>
              <a:t>The envelope flap is excessively sealed</a:t>
            </a: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813774"/>
            <a:ext cx="6151179" cy="3180691"/>
          </a:xfrm>
          <a:prstGeom prst="rect">
            <a:avLst/>
          </a:prstGeom>
        </p:spPr>
      </p:pic>
      <p:sp>
        <p:nvSpPr>
          <p:cNvPr id="6" name="TextBox 5"/>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spTree>
    <p:extLst>
      <p:ext uri="{BB962C8B-B14F-4D97-AF65-F5344CB8AC3E}">
        <p14:creationId xmlns:p14="http://schemas.microsoft.com/office/powerpoint/2010/main" val="19585503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SUSPICIOUS INDICATORS</a:t>
            </a:r>
          </a:p>
        </p:txBody>
      </p:sp>
      <p:sp>
        <p:nvSpPr>
          <p:cNvPr id="3" name="Text Placeholder 2"/>
          <p:cNvSpPr>
            <a:spLocks noGrp="1"/>
          </p:cNvSpPr>
          <p:nvPr>
            <p:ph type="body" sz="quarter" idx="10"/>
          </p:nvPr>
        </p:nvSpPr>
        <p:spPr>
          <a:xfrm>
            <a:off x="7430813" y="1848678"/>
            <a:ext cx="4088525" cy="3991165"/>
          </a:xfrm>
        </p:spPr>
        <p:txBody>
          <a:bodyPr/>
          <a:lstStyle/>
          <a:p>
            <a:pPr lvl="0">
              <a:lnSpc>
                <a:spcPct val="100000"/>
              </a:lnSpc>
              <a:spcBef>
                <a:spcPts val="0"/>
              </a:spcBef>
            </a:pPr>
            <a:r>
              <a:rPr lang="en-GB" sz="2400" b="1" dirty="0"/>
              <a:t>General </a:t>
            </a:r>
            <a:r>
              <a:rPr lang="en-GB" sz="2400" dirty="0"/>
              <a:t> </a:t>
            </a:r>
          </a:p>
          <a:p>
            <a:pPr lvl="0">
              <a:lnSpc>
                <a:spcPct val="100000"/>
              </a:lnSpc>
              <a:spcBef>
                <a:spcPts val="0"/>
              </a:spcBef>
            </a:pPr>
            <a:endParaRPr lang="en-GB" i="1" dirty="0"/>
          </a:p>
          <a:p>
            <a:pPr lvl="0">
              <a:lnSpc>
                <a:spcPct val="100000"/>
              </a:lnSpc>
              <a:spcBef>
                <a:spcPts val="0"/>
              </a:spcBef>
            </a:pPr>
            <a:endParaRPr lang="en-GB" i="1" dirty="0"/>
          </a:p>
          <a:p>
            <a:pPr marL="285750" indent="-285750" fontAlgn="base">
              <a:buFont typeface="Arial" charset="0"/>
              <a:buChar char="•"/>
            </a:pPr>
            <a:r>
              <a:rPr lang="en-GB" sz="1800" dirty="0"/>
              <a:t>The item isn’t addressed to a specific individual   </a:t>
            </a:r>
          </a:p>
          <a:p>
            <a:pPr marL="285750" indent="-285750" fontAlgn="base">
              <a:buFont typeface="Arial" charset="0"/>
              <a:buChar char="•"/>
            </a:pPr>
            <a:r>
              <a:rPr lang="en-GB" sz="1800" dirty="0"/>
              <a:t>It has an unusual postmark or inaccurate address</a:t>
            </a:r>
          </a:p>
          <a:p>
            <a:pPr marL="285750" indent="-285750" fontAlgn="base">
              <a:buFont typeface="Arial" charset="0"/>
              <a:buChar char="•"/>
            </a:pPr>
            <a:r>
              <a:rPr lang="en-GB" sz="1800" dirty="0"/>
              <a:t>The writing is printed unevenly  </a:t>
            </a:r>
          </a:p>
          <a:p>
            <a:pPr marL="285750" indent="-285750" fontAlgn="base">
              <a:buFont typeface="Arial" charset="0"/>
              <a:buChar char="•"/>
            </a:pPr>
            <a:r>
              <a:rPr lang="en-GB" sz="1800" dirty="0"/>
              <a:t>The item has greasy or oily stains  </a:t>
            </a:r>
          </a:p>
          <a:p>
            <a:pPr marL="285750" indent="-285750" fontAlgn="base">
              <a:buFont typeface="Arial" charset="0"/>
              <a:buChar char="•"/>
            </a:pPr>
            <a:r>
              <a:rPr lang="en-GB" sz="1800" dirty="0"/>
              <a:t>It has an unexpected odour  </a:t>
            </a:r>
            <a:endParaRPr lang="en-US" sz="1800" dirty="0"/>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7393" y="1848678"/>
            <a:ext cx="6299131" cy="3257195"/>
          </a:xfrm>
          <a:prstGeom prst="rect">
            <a:avLst/>
          </a:prstGeom>
        </p:spPr>
      </p:pic>
      <p:sp>
        <p:nvSpPr>
          <p:cNvPr id="5" name="TextBox 4"/>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spTree>
    <p:extLst>
      <p:ext uri="{BB962C8B-B14F-4D97-AF65-F5344CB8AC3E}">
        <p14:creationId xmlns:p14="http://schemas.microsoft.com/office/powerpoint/2010/main" val="6209165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SUSPICIOUS INDICATORS</a:t>
            </a:r>
          </a:p>
        </p:txBody>
      </p:sp>
      <p:sp>
        <p:nvSpPr>
          <p:cNvPr id="3" name="Text Placeholder 2"/>
          <p:cNvSpPr>
            <a:spLocks noGrp="1"/>
          </p:cNvSpPr>
          <p:nvPr>
            <p:ph type="body" sz="quarter" idx="10"/>
          </p:nvPr>
        </p:nvSpPr>
        <p:spPr>
          <a:xfrm>
            <a:off x="7430813" y="1848678"/>
            <a:ext cx="4372304" cy="3991165"/>
          </a:xfrm>
        </p:spPr>
        <p:txBody>
          <a:bodyPr/>
          <a:lstStyle/>
          <a:p>
            <a:pPr lvl="0">
              <a:lnSpc>
                <a:spcPct val="100000"/>
              </a:lnSpc>
              <a:spcBef>
                <a:spcPts val="0"/>
              </a:spcBef>
            </a:pPr>
            <a:r>
              <a:rPr lang="en-GB" sz="2400" b="1" dirty="0"/>
              <a:t>General </a:t>
            </a:r>
            <a:r>
              <a:rPr lang="en-GB" sz="2400" dirty="0"/>
              <a:t> </a:t>
            </a:r>
          </a:p>
          <a:p>
            <a:pPr lvl="0">
              <a:lnSpc>
                <a:spcPct val="100000"/>
              </a:lnSpc>
              <a:spcBef>
                <a:spcPts val="0"/>
              </a:spcBef>
            </a:pPr>
            <a:endParaRPr lang="en-GB" i="1" dirty="0"/>
          </a:p>
          <a:p>
            <a:pPr lvl="0">
              <a:lnSpc>
                <a:spcPct val="100000"/>
              </a:lnSpc>
              <a:spcBef>
                <a:spcPts val="0"/>
              </a:spcBef>
            </a:pPr>
            <a:endParaRPr lang="en-GB" i="1" dirty="0"/>
          </a:p>
          <a:p>
            <a:pPr marL="285750" indent="-285750" fontAlgn="base">
              <a:buFont typeface="Arial" charset="0"/>
              <a:buChar char="•"/>
            </a:pPr>
            <a:r>
              <a:rPr lang="en-GB" sz="1800" dirty="0"/>
              <a:t>There are more stamps than strictly necessary  </a:t>
            </a:r>
          </a:p>
          <a:p>
            <a:pPr marL="285750" indent="-285750" fontAlgn="base">
              <a:buFont typeface="Arial" charset="0"/>
              <a:buChar char="•"/>
            </a:pPr>
            <a:r>
              <a:rPr lang="en-GB" sz="1800" dirty="0"/>
              <a:t>The recipient is encouraged to open the item in a particular way   </a:t>
            </a:r>
          </a:p>
          <a:p>
            <a:pPr marL="285750" indent="-285750" fontAlgn="base">
              <a:buFont typeface="Arial" charset="0"/>
              <a:buChar char="•"/>
            </a:pPr>
            <a:r>
              <a:rPr lang="en-GB" sz="1800" dirty="0"/>
              <a:t>The handwriting is unfamiliar  </a:t>
            </a:r>
          </a:p>
          <a:p>
            <a:pPr marL="285750" indent="-285750" fontAlgn="base">
              <a:buFont typeface="Arial" charset="0"/>
              <a:buChar char="•"/>
            </a:pPr>
            <a:r>
              <a:rPr lang="en-GB" sz="1800" dirty="0"/>
              <a:t>The item has been marked 'confidential' or 'personal'  </a:t>
            </a:r>
          </a:p>
          <a:p>
            <a:pPr marL="285750" indent="-285750" fontAlgn="base">
              <a:buFont typeface="Arial" charset="0"/>
              <a:buChar char="•"/>
            </a:pPr>
            <a:r>
              <a:rPr lang="en-GB" sz="1800" dirty="0"/>
              <a:t>It’s missing a postmark or return address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965434"/>
            <a:ext cx="6325380" cy="3270768"/>
          </a:xfrm>
          <a:prstGeom prst="rect">
            <a:avLst/>
          </a:prstGeom>
        </p:spPr>
      </p:pic>
      <p:sp>
        <p:nvSpPr>
          <p:cNvPr id="5" name="TextBox 4"/>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spTree>
    <p:extLst>
      <p:ext uri="{BB962C8B-B14F-4D97-AF65-F5344CB8AC3E}">
        <p14:creationId xmlns:p14="http://schemas.microsoft.com/office/powerpoint/2010/main" val="2029004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SUSPICIOUS INDICATORS</a:t>
            </a:r>
          </a:p>
        </p:txBody>
      </p:sp>
      <p:sp>
        <p:nvSpPr>
          <p:cNvPr id="3" name="Text Placeholder 2"/>
          <p:cNvSpPr>
            <a:spLocks noGrp="1"/>
          </p:cNvSpPr>
          <p:nvPr>
            <p:ph type="body" sz="quarter" idx="10"/>
          </p:nvPr>
        </p:nvSpPr>
        <p:spPr>
          <a:xfrm>
            <a:off x="7430813" y="1848678"/>
            <a:ext cx="4151587" cy="3991165"/>
          </a:xfrm>
        </p:spPr>
        <p:txBody>
          <a:bodyPr/>
          <a:lstStyle/>
          <a:p>
            <a:pPr fontAlgn="base"/>
            <a:r>
              <a:rPr lang="en-GB" sz="2400" b="1" dirty="0"/>
              <a:t>Explosive or incendiary </a:t>
            </a:r>
            <a:r>
              <a:rPr lang="en-GB" sz="2400" dirty="0"/>
              <a:t> </a:t>
            </a:r>
          </a:p>
          <a:p>
            <a:pPr lvl="0">
              <a:lnSpc>
                <a:spcPct val="100000"/>
              </a:lnSpc>
              <a:spcBef>
                <a:spcPts val="0"/>
              </a:spcBef>
            </a:pPr>
            <a:endParaRPr lang="en-GB" i="1" dirty="0"/>
          </a:p>
          <a:p>
            <a:pPr lvl="0">
              <a:lnSpc>
                <a:spcPct val="100000"/>
              </a:lnSpc>
              <a:spcBef>
                <a:spcPts val="0"/>
              </a:spcBef>
            </a:pPr>
            <a:endParaRPr lang="en-GB" i="1" dirty="0"/>
          </a:p>
          <a:p>
            <a:pPr marL="285750" indent="-285750" fontAlgn="base">
              <a:buFont typeface="Arial" charset="0"/>
              <a:buChar char="•"/>
            </a:pPr>
            <a:r>
              <a:rPr lang="en-GB" sz="1800" dirty="0"/>
              <a:t>The weight of the package is uneven, or it’s unusually heavy  </a:t>
            </a:r>
          </a:p>
          <a:p>
            <a:pPr marL="285750" indent="-285750" fontAlgn="base">
              <a:buFont typeface="Arial" charset="0"/>
              <a:buChar char="•"/>
            </a:pPr>
            <a:r>
              <a:rPr lang="en-GB" sz="1800" dirty="0"/>
              <a:t>There are small holes in the envelope or wrapping</a:t>
            </a:r>
          </a:p>
          <a:p>
            <a:pPr marL="285750" indent="-285750" fontAlgn="base">
              <a:buFont typeface="Arial" charset="0"/>
              <a:buChar char="•"/>
            </a:pPr>
            <a:r>
              <a:rPr lang="en-GB" sz="1800" dirty="0"/>
              <a:t>There is the presence of wiring</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1885" y="1848678"/>
            <a:ext cx="6282970" cy="3248839"/>
          </a:xfrm>
          <a:prstGeom prst="rect">
            <a:avLst/>
          </a:prstGeom>
        </p:spPr>
      </p:pic>
      <p:sp>
        <p:nvSpPr>
          <p:cNvPr id="5" name="TextBox 4"/>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spTree>
    <p:extLst>
      <p:ext uri="{BB962C8B-B14F-4D97-AF65-F5344CB8AC3E}">
        <p14:creationId xmlns:p14="http://schemas.microsoft.com/office/powerpoint/2010/main" val="614979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SUSPICIOUS INDICATORS</a:t>
            </a:r>
          </a:p>
        </p:txBody>
      </p:sp>
      <p:sp>
        <p:nvSpPr>
          <p:cNvPr id="3" name="Text Placeholder 2"/>
          <p:cNvSpPr>
            <a:spLocks noGrp="1"/>
          </p:cNvSpPr>
          <p:nvPr>
            <p:ph type="body" sz="quarter" idx="10"/>
          </p:nvPr>
        </p:nvSpPr>
        <p:spPr>
          <a:xfrm>
            <a:off x="7430813" y="1848678"/>
            <a:ext cx="4309242" cy="4205281"/>
          </a:xfrm>
        </p:spPr>
        <p:txBody>
          <a:bodyPr/>
          <a:lstStyle/>
          <a:p>
            <a:pPr fontAlgn="base"/>
            <a:r>
              <a:rPr lang="en-GB" sz="2400" b="1" dirty="0"/>
              <a:t>Chemical, biological or radiological (CBR) </a:t>
            </a:r>
            <a:endParaRPr lang="en-GB" i="1" dirty="0"/>
          </a:p>
          <a:p>
            <a:pPr lvl="0">
              <a:lnSpc>
                <a:spcPct val="100000"/>
              </a:lnSpc>
              <a:spcBef>
                <a:spcPts val="0"/>
              </a:spcBef>
            </a:pPr>
            <a:endParaRPr lang="en-GB" i="1" dirty="0"/>
          </a:p>
          <a:p>
            <a:pPr marL="285750" indent="-285750" fontAlgn="base">
              <a:buFont typeface="Arial" charset="0"/>
              <a:buChar char="•"/>
            </a:pPr>
            <a:r>
              <a:rPr lang="en-GB" sz="1800" dirty="0"/>
              <a:t>It’s leaking powders or liquids  </a:t>
            </a:r>
          </a:p>
          <a:p>
            <a:pPr marL="285750" indent="-285750" fontAlgn="base">
              <a:buFont typeface="Arial" charset="0"/>
              <a:buChar char="•"/>
            </a:pPr>
            <a:r>
              <a:rPr lang="en-GB" sz="1800" dirty="0"/>
              <a:t>The wrapping is stained  </a:t>
            </a:r>
          </a:p>
          <a:p>
            <a:pPr marL="285750" indent="-285750" fontAlgn="base">
              <a:buFont typeface="Arial" charset="0"/>
              <a:buChar char="•"/>
            </a:pPr>
            <a:r>
              <a:rPr lang="en-GB" sz="1800" dirty="0"/>
              <a:t>It contains unusual items such as powdered, crystalline or granular solids, liquids, or sticky substances   </a:t>
            </a:r>
          </a:p>
          <a:p>
            <a:pPr marL="285750" indent="-285750" fontAlgn="base">
              <a:buFont typeface="Arial" charset="0"/>
              <a:buChar char="•"/>
            </a:pPr>
            <a:r>
              <a:rPr lang="en-GB" sz="1800" dirty="0"/>
              <a:t>It has an unexpected odour   </a:t>
            </a:r>
          </a:p>
          <a:p>
            <a:pPr marL="285750" indent="-285750" fontAlgn="base">
              <a:buFont typeface="Arial" charset="0"/>
              <a:buChar char="•"/>
            </a:pPr>
            <a:r>
              <a:rPr lang="en-GB" sz="1800" dirty="0"/>
              <a:t>The item causes a sudden onset of illness or irritation to the skin, eyes or nose  </a:t>
            </a:r>
          </a:p>
          <a:p>
            <a:pPr marL="285750" indent="-285750" fontAlgn="base">
              <a:buFont typeface="Arial" charset="0"/>
              <a:buChar char="•"/>
            </a:pPr>
            <a:endParaRPr lang="en-US" sz="1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035" y="1848677"/>
            <a:ext cx="6161015" cy="3185777"/>
          </a:xfrm>
          <a:prstGeom prst="rect">
            <a:avLst/>
          </a:prstGeom>
        </p:spPr>
      </p:pic>
      <p:sp>
        <p:nvSpPr>
          <p:cNvPr id="5" name="TextBox 4"/>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spTree>
    <p:extLst>
      <p:ext uri="{BB962C8B-B14F-4D97-AF65-F5344CB8AC3E}">
        <p14:creationId xmlns:p14="http://schemas.microsoft.com/office/powerpoint/2010/main" val="6087022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8085083" cy="1304648"/>
          </a:xfrm>
        </p:spPr>
        <p:txBody>
          <a:bodyPr/>
          <a:lstStyle/>
          <a:p>
            <a:r>
              <a:rPr lang="en-US" dirty="0"/>
              <a:t>HOW TO RESPOND IF YOU DISCOVER A SUSPICIOUS DELIVERY</a:t>
            </a:r>
          </a:p>
        </p:txBody>
      </p:sp>
      <p:sp>
        <p:nvSpPr>
          <p:cNvPr id="3" name="Text Placeholder 2"/>
          <p:cNvSpPr>
            <a:spLocks noGrp="1"/>
          </p:cNvSpPr>
          <p:nvPr>
            <p:ph type="body" sz="quarter" idx="10"/>
          </p:nvPr>
        </p:nvSpPr>
        <p:spPr>
          <a:xfrm>
            <a:off x="838200" y="1848678"/>
            <a:ext cx="6487510" cy="3985593"/>
          </a:xfrm>
        </p:spPr>
        <p:txBody>
          <a:bodyPr/>
          <a:lstStyle/>
          <a:p>
            <a:pPr fontAlgn="base"/>
            <a:r>
              <a:rPr lang="en-GB" sz="2400" b="1" dirty="0"/>
              <a:t>Avoid. Don't touch the item</a:t>
            </a:r>
            <a:r>
              <a:rPr lang="en-GB" sz="2400" dirty="0"/>
              <a:t>  </a:t>
            </a:r>
          </a:p>
          <a:p>
            <a:endParaRPr lang="en-GB" dirty="0"/>
          </a:p>
          <a:p>
            <a:pPr fontAlgn="base"/>
            <a:r>
              <a:rPr lang="en-GB" sz="1800" dirty="0"/>
              <a:t>If you’re holding it, gently place it on a cleared flat surface</a:t>
            </a:r>
          </a:p>
          <a:p>
            <a:pPr fontAlgn="base"/>
            <a:r>
              <a:rPr lang="en-GB" sz="1800" dirty="0"/>
              <a:t>  </a:t>
            </a:r>
          </a:p>
          <a:p>
            <a:pPr fontAlgn="base"/>
            <a:r>
              <a:rPr lang="en-GB" sz="1800" dirty="0"/>
              <a:t>Keep it separate so it’s easy to identify   </a:t>
            </a:r>
          </a:p>
          <a:p>
            <a:pPr fontAlgn="base"/>
            <a:endParaRPr lang="en-GB" sz="1800" dirty="0"/>
          </a:p>
          <a:p>
            <a:pPr fontAlgn="base"/>
            <a:r>
              <a:rPr lang="en-GB" sz="1800" dirty="0"/>
              <a:t>Don’t move it </a:t>
            </a:r>
          </a:p>
          <a:p>
            <a:pPr fontAlgn="base"/>
            <a:endParaRPr lang="en-GB" sz="1800" dirty="0"/>
          </a:p>
          <a:p>
            <a:pPr fontAlgn="base"/>
            <a:r>
              <a:rPr lang="en-GB" sz="1800" dirty="0"/>
              <a:t>If it’s in an X-ray facility, leave it there</a:t>
            </a:r>
          </a:p>
          <a:p>
            <a:endParaRPr lang="en-GB" dirty="0"/>
          </a:p>
          <a:p>
            <a:endParaRPr lang="en-GB" dirty="0"/>
          </a:p>
          <a:p>
            <a:endParaRPr lang="en-GB" dirty="0"/>
          </a:p>
          <a:p>
            <a:r>
              <a:rPr lang="en-GB"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08968" y="1309721"/>
            <a:ext cx="4105570" cy="3942455"/>
          </a:xfrm>
          <a:prstGeom prst="rect">
            <a:avLst/>
          </a:prstGeom>
        </p:spPr>
      </p:pic>
      <p:cxnSp>
        <p:nvCxnSpPr>
          <p:cNvPr id="6" name="Straight Connector 5"/>
          <p:cNvCxnSpPr/>
          <p:nvPr/>
        </p:nvCxnSpPr>
        <p:spPr>
          <a:xfrm>
            <a:off x="935421" y="3163614"/>
            <a:ext cx="5612524" cy="0"/>
          </a:xfrm>
          <a:prstGeom prst="line">
            <a:avLst/>
          </a:prstGeom>
          <a:ln>
            <a:solidFill>
              <a:srgbClr val="E84629"/>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935421" y="3946635"/>
            <a:ext cx="5612524" cy="0"/>
          </a:xfrm>
          <a:prstGeom prst="line">
            <a:avLst/>
          </a:prstGeom>
          <a:ln>
            <a:solidFill>
              <a:srgbClr val="E84629"/>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935421" y="4671848"/>
            <a:ext cx="5612524" cy="0"/>
          </a:xfrm>
          <a:prstGeom prst="line">
            <a:avLst/>
          </a:prstGeom>
          <a:ln>
            <a:solidFill>
              <a:srgbClr val="E84629"/>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spTree>
    <p:extLst>
      <p:ext uri="{BB962C8B-B14F-4D97-AF65-F5344CB8AC3E}">
        <p14:creationId xmlns:p14="http://schemas.microsoft.com/office/powerpoint/2010/main" val="1675026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1103" y="1669774"/>
            <a:ext cx="5034456" cy="3580865"/>
          </a:xfrm>
          <a:prstGeom prst="rect">
            <a:avLst/>
          </a:prstGeom>
        </p:spPr>
      </p:pic>
      <p:sp>
        <p:nvSpPr>
          <p:cNvPr id="2" name="Title 1"/>
          <p:cNvSpPr>
            <a:spLocks noGrp="1"/>
          </p:cNvSpPr>
          <p:nvPr>
            <p:ph type="title"/>
          </p:nvPr>
        </p:nvSpPr>
        <p:spPr>
          <a:xfrm>
            <a:off x="838200" y="365126"/>
            <a:ext cx="8085083" cy="1304648"/>
          </a:xfrm>
        </p:spPr>
        <p:txBody>
          <a:bodyPr/>
          <a:lstStyle/>
          <a:p>
            <a:r>
              <a:rPr lang="en-US" dirty="0"/>
              <a:t>HOW TO RESPOND IF YOU DISCOVER A SUSPICIOUS DELIVERY</a:t>
            </a:r>
          </a:p>
        </p:txBody>
      </p:sp>
      <p:sp>
        <p:nvSpPr>
          <p:cNvPr id="3" name="Text Placeholder 2"/>
          <p:cNvSpPr>
            <a:spLocks noGrp="1"/>
          </p:cNvSpPr>
          <p:nvPr>
            <p:ph type="body" sz="quarter" idx="10"/>
          </p:nvPr>
        </p:nvSpPr>
        <p:spPr>
          <a:xfrm>
            <a:off x="838200" y="1848678"/>
            <a:ext cx="5058103" cy="3985593"/>
          </a:xfrm>
        </p:spPr>
        <p:txBody>
          <a:bodyPr/>
          <a:lstStyle/>
          <a:p>
            <a:pPr fontAlgn="base"/>
            <a:r>
              <a:rPr lang="en-GB" sz="2400" b="1" dirty="0"/>
              <a:t>Avert. Move away immediately </a:t>
            </a:r>
            <a:r>
              <a:rPr lang="en-GB" sz="2400" dirty="0"/>
              <a:t> </a:t>
            </a:r>
          </a:p>
          <a:p>
            <a:endParaRPr lang="en-GB" sz="1800" dirty="0"/>
          </a:p>
          <a:p>
            <a:r>
              <a:rPr lang="en-GB" sz="1800" dirty="0"/>
              <a:t>Clear the immediate area and nearby rooms, including those above and below</a:t>
            </a:r>
          </a:p>
          <a:p>
            <a:endParaRPr lang="en-GB" sz="1800" dirty="0"/>
          </a:p>
          <a:p>
            <a:pPr fontAlgn="base"/>
            <a:r>
              <a:rPr lang="en-GB" sz="1800" dirty="0"/>
              <a:t>Prevent others from approaching or accessing the cleared areas</a:t>
            </a:r>
          </a:p>
          <a:p>
            <a:pPr fontAlgn="base"/>
            <a:r>
              <a:rPr lang="en-GB" sz="1800" dirty="0"/>
              <a:t>  </a:t>
            </a:r>
          </a:p>
          <a:p>
            <a:pPr fontAlgn="base"/>
            <a:r>
              <a:rPr lang="en-GB" sz="1800" dirty="0"/>
              <a:t>Do not use mobile phones or two-way radios in the cleared area, or within 15 metres of the item  </a:t>
            </a:r>
          </a:p>
          <a:p>
            <a:pPr fontAlgn="base"/>
            <a:endParaRPr lang="en-GB" sz="1800" dirty="0"/>
          </a:p>
          <a:p>
            <a:pPr fontAlgn="base"/>
            <a:r>
              <a:rPr lang="en-GB" sz="1800" dirty="0"/>
              <a:t>Move affected people to a safe location nearby </a:t>
            </a:r>
          </a:p>
          <a:p>
            <a:endParaRPr lang="en-GB" dirty="0"/>
          </a:p>
          <a:p>
            <a:endParaRPr lang="en-GB" dirty="0"/>
          </a:p>
          <a:p>
            <a:endParaRPr lang="en-GB" dirty="0"/>
          </a:p>
          <a:p>
            <a:r>
              <a:rPr lang="en-GB" dirty="0"/>
              <a:t> </a:t>
            </a:r>
          </a:p>
        </p:txBody>
      </p:sp>
      <p:cxnSp>
        <p:nvCxnSpPr>
          <p:cNvPr id="5" name="Straight Connector 4"/>
          <p:cNvCxnSpPr/>
          <p:nvPr/>
        </p:nvCxnSpPr>
        <p:spPr>
          <a:xfrm>
            <a:off x="945931" y="3463568"/>
            <a:ext cx="5612524" cy="0"/>
          </a:xfrm>
          <a:prstGeom prst="line">
            <a:avLst/>
          </a:prstGeom>
          <a:ln>
            <a:solidFill>
              <a:srgbClr val="E84629"/>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945931" y="4446286"/>
            <a:ext cx="5612524" cy="0"/>
          </a:xfrm>
          <a:prstGeom prst="line">
            <a:avLst/>
          </a:prstGeom>
          <a:ln>
            <a:solidFill>
              <a:srgbClr val="E84629"/>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cxnSp>
        <p:nvCxnSpPr>
          <p:cNvPr id="8" name="Straight Connector 7"/>
          <p:cNvCxnSpPr/>
          <p:nvPr/>
        </p:nvCxnSpPr>
        <p:spPr>
          <a:xfrm>
            <a:off x="945931" y="5489230"/>
            <a:ext cx="5612524" cy="0"/>
          </a:xfrm>
          <a:prstGeom prst="line">
            <a:avLst/>
          </a:prstGeom>
          <a:ln>
            <a:solidFill>
              <a:srgbClr val="E8462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121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8085083" cy="1304648"/>
          </a:xfrm>
        </p:spPr>
        <p:txBody>
          <a:bodyPr/>
          <a:lstStyle/>
          <a:p>
            <a:r>
              <a:rPr lang="en-US" dirty="0"/>
              <a:t>HOW TO RESPOND IF YOU DISCOVER A SUSPICIOUS DELIVERY</a:t>
            </a:r>
          </a:p>
        </p:txBody>
      </p:sp>
      <p:sp>
        <p:nvSpPr>
          <p:cNvPr id="3" name="Text Placeholder 2"/>
          <p:cNvSpPr>
            <a:spLocks noGrp="1"/>
          </p:cNvSpPr>
          <p:nvPr>
            <p:ph type="body" sz="quarter" idx="10"/>
          </p:nvPr>
        </p:nvSpPr>
        <p:spPr>
          <a:xfrm>
            <a:off x="838200" y="1848678"/>
            <a:ext cx="5783317" cy="3985593"/>
          </a:xfrm>
        </p:spPr>
        <p:txBody>
          <a:bodyPr/>
          <a:lstStyle/>
          <a:p>
            <a:pPr fontAlgn="base"/>
            <a:r>
              <a:rPr lang="en-GB" sz="2400" b="1" dirty="0"/>
              <a:t>Alert. Contact security </a:t>
            </a:r>
            <a:r>
              <a:rPr lang="en-GB" sz="2400" dirty="0"/>
              <a:t>  </a:t>
            </a:r>
          </a:p>
          <a:p>
            <a:endParaRPr lang="en-GB" dirty="0"/>
          </a:p>
          <a:p>
            <a:pPr fontAlgn="base"/>
            <a:r>
              <a:rPr lang="en-GB" sz="1800" dirty="0"/>
              <a:t>It is essential to report if the item has already been fully or partially opened</a:t>
            </a:r>
          </a:p>
          <a:p>
            <a:pPr fontAlgn="base"/>
            <a:endParaRPr lang="en-GB" sz="1800" dirty="0"/>
          </a:p>
          <a:p>
            <a:pPr fontAlgn="base"/>
            <a:r>
              <a:rPr lang="en-GB" sz="1800" dirty="0"/>
              <a:t>Encourage witnesses to write down their observations  </a:t>
            </a:r>
          </a:p>
          <a:p>
            <a:pPr fontAlgn="base"/>
            <a:endParaRPr lang="en-GB" sz="1800" dirty="0"/>
          </a:p>
          <a:p>
            <a:pPr fontAlgn="base"/>
            <a:r>
              <a:rPr lang="en-GB" sz="1800" dirty="0"/>
              <a:t>Ensure they remain available to brief police if necessary - and discourage them from discussing the incident before help arrives  </a:t>
            </a:r>
          </a:p>
          <a:p>
            <a:endParaRPr lang="en-GB" dirty="0"/>
          </a:p>
          <a:p>
            <a:endParaRPr lang="en-GB" dirty="0"/>
          </a:p>
          <a:p>
            <a:endParaRPr lang="en-GB" dirty="0"/>
          </a:p>
          <a:p>
            <a:r>
              <a:rPr lang="en-GB" dirty="0"/>
              <a:t> </a:t>
            </a:r>
          </a:p>
        </p:txBody>
      </p:sp>
      <p:cxnSp>
        <p:nvCxnSpPr>
          <p:cNvPr id="4" name="Straight Connector 3"/>
          <p:cNvCxnSpPr/>
          <p:nvPr/>
        </p:nvCxnSpPr>
        <p:spPr>
          <a:xfrm>
            <a:off x="935421" y="3426373"/>
            <a:ext cx="5612524" cy="0"/>
          </a:xfrm>
          <a:prstGeom prst="line">
            <a:avLst/>
          </a:prstGeom>
          <a:ln>
            <a:solidFill>
              <a:srgbClr val="E84629"/>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935421" y="4135822"/>
            <a:ext cx="5612524" cy="0"/>
          </a:xfrm>
          <a:prstGeom prst="line">
            <a:avLst/>
          </a:prstGeom>
          <a:ln>
            <a:solidFill>
              <a:srgbClr val="E84629"/>
            </a:solidFill>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18738" y="1482315"/>
            <a:ext cx="4969099" cy="3724644"/>
          </a:xfrm>
          <a:prstGeom prst="rect">
            <a:avLst/>
          </a:prstGeom>
        </p:spPr>
      </p:pic>
      <p:sp>
        <p:nvSpPr>
          <p:cNvPr id="8" name="TextBox 7"/>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spTree>
    <p:extLst>
      <p:ext uri="{BB962C8B-B14F-4D97-AF65-F5344CB8AC3E}">
        <p14:creationId xmlns:p14="http://schemas.microsoft.com/office/powerpoint/2010/main" val="81080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0"/>
            <a:ext cx="12192000" cy="6858000"/>
          </a:xfrm>
          <a:prstGeom prst="rect">
            <a:avLst/>
          </a:prstGeom>
          <a:solidFill>
            <a:srgbClr val="E5E0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5E02C"/>
              </a:solidFill>
            </a:endParaRPr>
          </a:p>
        </p:txBody>
      </p:sp>
      <p:sp>
        <p:nvSpPr>
          <p:cNvPr id="2" name="Title 1"/>
          <p:cNvSpPr>
            <a:spLocks noGrp="1"/>
          </p:cNvSpPr>
          <p:nvPr>
            <p:ph type="title"/>
          </p:nvPr>
        </p:nvSpPr>
        <p:spPr>
          <a:xfrm>
            <a:off x="890750" y="2195642"/>
            <a:ext cx="10515600" cy="682373"/>
          </a:xfrm>
        </p:spPr>
        <p:txBody>
          <a:bodyPr/>
          <a:lstStyle/>
          <a:p>
            <a:r>
              <a:rPr lang="en-US" sz="4400" dirty="0"/>
              <a:t>Further references</a:t>
            </a:r>
          </a:p>
        </p:txBody>
      </p:sp>
      <p:sp>
        <p:nvSpPr>
          <p:cNvPr id="6" name="Text Placeholder 2"/>
          <p:cNvSpPr txBox="1">
            <a:spLocks/>
          </p:cNvSpPr>
          <p:nvPr/>
        </p:nvSpPr>
        <p:spPr>
          <a:xfrm>
            <a:off x="3512391" y="3184361"/>
            <a:ext cx="5467038" cy="925179"/>
          </a:xfrm>
          <a:prstGeom prst="rect">
            <a:avLst/>
          </a:prstGeom>
        </p:spPr>
        <p:txBody>
          <a:bodyPr/>
          <a:lstStyle>
            <a:lvl1pPr marL="0" indent="0" algn="just" defTabSz="914400" rtl="0" eaLnBrk="1" latinLnBrk="0" hangingPunct="1">
              <a:lnSpc>
                <a:spcPct val="90000"/>
              </a:lnSpc>
              <a:spcBef>
                <a:spcPts val="1000"/>
              </a:spcBef>
              <a:buFont typeface="Arial"/>
              <a:buNone/>
              <a:defRPr sz="1400" kern="1200">
                <a:solidFill>
                  <a:schemeClr val="tx1"/>
                </a:solidFill>
                <a:latin typeface="+mn-lt"/>
                <a:ea typeface="+mn-ea"/>
                <a:cs typeface="+mn-cs"/>
              </a:defRPr>
            </a:lvl1pPr>
            <a:lvl2pPr marL="685800" indent="-228600" algn="just"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just"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just"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just"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fontAlgn="base"/>
            <a:r>
              <a:rPr lang="en-GB" sz="2000" dirty="0"/>
              <a:t>Visit the NPSA website (and search for mail screening and security) for quick reference factsheets on indicators and response actions</a:t>
            </a:r>
          </a:p>
          <a:p>
            <a:pPr algn="ctr" fontAlgn="base"/>
            <a:r>
              <a:rPr lang="en-GB" sz="2000" dirty="0">
                <a:solidFill>
                  <a:srgbClr val="E84629"/>
                </a:solidFill>
                <a:hlinkClick r:id="rId2"/>
              </a:rPr>
              <a:t>www.npsa.gov.uk</a:t>
            </a:r>
            <a:r>
              <a:rPr lang="en-GB" sz="2000" dirty="0">
                <a:solidFill>
                  <a:srgbClr val="E84629"/>
                </a:solidFill>
              </a:rPr>
              <a:t> </a:t>
            </a: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14045" y="993614"/>
            <a:ext cx="780422" cy="2168144"/>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66942" y="3234150"/>
            <a:ext cx="780422" cy="2168144"/>
          </a:xfrm>
          <a:prstGeom prst="rect">
            <a:avLst/>
          </a:prstGeom>
        </p:spPr>
      </p:pic>
      <p:sp>
        <p:nvSpPr>
          <p:cNvPr id="7" name="TextBox 6"/>
          <p:cNvSpPr txBox="1"/>
          <p:nvPr/>
        </p:nvSpPr>
        <p:spPr>
          <a:xfrm>
            <a:off x="10620703" y="6552485"/>
            <a:ext cx="1561772" cy="246221"/>
          </a:xfrm>
          <a:prstGeom prst="rect">
            <a:avLst/>
          </a:prstGeom>
          <a:noFill/>
        </p:spPr>
        <p:txBody>
          <a:bodyPr wrap="square" rtlCol="0">
            <a:spAutoFit/>
          </a:bodyPr>
          <a:lstStyle/>
          <a:p>
            <a:r>
              <a:rPr lang="en-GB" sz="1000" dirty="0"/>
              <a:t>© Crown Copyright 2018</a:t>
            </a:r>
          </a:p>
        </p:txBody>
      </p:sp>
    </p:spTree>
    <p:extLst>
      <p:ext uri="{BB962C8B-B14F-4D97-AF65-F5344CB8AC3E}">
        <p14:creationId xmlns:p14="http://schemas.microsoft.com/office/powerpoint/2010/main" val="684429497"/>
      </p:ext>
    </p:extLst>
  </p:cSld>
  <p:clrMapOvr>
    <a:masterClrMapping/>
  </p:clrMapOvr>
</p:sld>
</file>

<file path=ppt/theme/theme1.xml><?xml version="1.0" encoding="utf-8"?>
<a:theme xmlns:a="http://schemas.openxmlformats.org/drawingml/2006/main" name="Office Theme">
  <a:themeElements>
    <a:clrScheme name="CPNI MAILSCREEN 1">
      <a:dk1>
        <a:srgbClr val="000000"/>
      </a:dk1>
      <a:lt1>
        <a:srgbClr val="FFFFFF"/>
      </a:lt1>
      <a:dk2>
        <a:srgbClr val="87CEED"/>
      </a:dk2>
      <a:lt2>
        <a:srgbClr val="E5E02C"/>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E74529"/>
      </a:folHlink>
    </a:clrScheme>
    <a:fontScheme name="Calibri">
      <a:maj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A418D1A3-B9C4-3047-8CDA-FF4CAB237B96}" vid="{91B0E644-728E-414C-B697-63467796061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ECFA8FAA787EC468E87B9270799FD60" ma:contentTypeVersion="7" ma:contentTypeDescription="Create a new document." ma:contentTypeScope="" ma:versionID="af5924489cd46e2bcce24da57306f07b">
  <xsd:schema xmlns:xsd="http://www.w3.org/2001/XMLSchema" xmlns:xs="http://www.w3.org/2001/XMLSchema" xmlns:p="http://schemas.microsoft.com/office/2006/metadata/properties" xmlns:ns2="f218794c-bcb9-4d87-a9cf-ac23ad03b54d" targetNamespace="http://schemas.microsoft.com/office/2006/metadata/properties" ma:root="true" ma:fieldsID="111a006b8584cc4dcf3343e7c9a61c92" ns2:_="">
    <xsd:import namespace="f218794c-bcb9-4d87-a9cf-ac23ad03b54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18794c-bcb9-4d87-a9cf-ac23ad03b54d"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5"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B06FC3C-6495-4447-8B6D-E9BAA82AC7CC}">
  <ds:schemaRefs>
    <ds:schemaRef ds:uri="http://purl.org/dc/elements/1.1/"/>
    <ds:schemaRef ds:uri="http://schemas.microsoft.com/office/infopath/2007/PartnerControls"/>
    <ds:schemaRef ds:uri="f218794c-bcb9-4d87-a9cf-ac23ad03b54d"/>
    <ds:schemaRef ds:uri="http://www.w3.org/XML/1998/namespace"/>
    <ds:schemaRef ds:uri="http://purl.org/dc/terms/"/>
    <ds:schemaRef ds:uri="http://schemas.microsoft.com/office/2006/metadata/properties"/>
    <ds:schemaRef ds:uri="http://purl.org/dc/dcmitype/"/>
    <ds:schemaRef ds:uri="http://schemas.microsoft.com/office/2006/documentManagement/types"/>
    <ds:schemaRef ds:uri="http://schemas.openxmlformats.org/package/2006/metadata/core-properties"/>
  </ds:schemaRefs>
</ds:datastoreItem>
</file>

<file path=customXml/itemProps2.xml><?xml version="1.0" encoding="utf-8"?>
<ds:datastoreItem xmlns:ds="http://schemas.openxmlformats.org/officeDocument/2006/customXml" ds:itemID="{C454E381-4CA8-4B15-958A-BF49515C9A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18794c-bcb9-4d87-a9cf-ac23ad03b5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6089E88-7F32-402B-852A-D851336D06A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544</TotalTime>
  <Words>565</Words>
  <Application>Microsoft Macintosh PowerPoint</Application>
  <PresentationFormat>Widescreen</PresentationFormat>
  <Paragraphs>113</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PowerPoint Presentation</vt:lpstr>
      <vt:lpstr>How to use this presentation</vt:lpstr>
      <vt:lpstr>AGENDA</vt:lpstr>
      <vt:lpstr>INTRODUCTION</vt:lpstr>
      <vt:lpstr>SUSPICIOUS INDICATORS</vt:lpstr>
      <vt:lpstr>TYPES OF SUSPICIOUS INDICATORS</vt:lpstr>
      <vt:lpstr>TYPES OF SUSPICIOUS INDICATORS</vt:lpstr>
      <vt:lpstr>TYPES OF SUSPICIOUS INDICATORS</vt:lpstr>
      <vt:lpstr>TYPES OF SUSPICIOUS INDICATORS</vt:lpstr>
      <vt:lpstr>TYPES OF SUSPICIOUS INDICATORS</vt:lpstr>
      <vt:lpstr>HOW TO RESPOND IF YOU DISCOVER A SUSPICIOUS DELIVERY</vt:lpstr>
      <vt:lpstr>HOW TO RESPOND IF YOU DISCOVER A SUSPICIOUS DELIVERY</vt:lpstr>
      <vt:lpstr>HOW TO RESPOND IF YOU DISCOVER A SUSPICIOUS DELIVERY</vt:lpstr>
      <vt:lpstr>Further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Tracy L</cp:lastModifiedBy>
  <cp:revision>43</cp:revision>
  <cp:lastPrinted>2018-03-02T10:52:29Z</cp:lastPrinted>
  <dcterms:created xsi:type="dcterms:W3CDTF">2018-01-18T14:27:56Z</dcterms:created>
  <dcterms:modified xsi:type="dcterms:W3CDTF">2023-12-14T10:52:32Z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0x010100AECFA8FAA787EC468E87B9270799FD60</vt:lpwstr>
  </property>
</Properties>
</file>