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3.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648" r:id="rId5"/>
    <p:sldMasterId id="2147483841" r:id="rId6"/>
  </p:sldMasterIdLst>
  <p:notesMasterIdLst>
    <p:notesMasterId r:id="rId23"/>
  </p:notesMasterIdLst>
  <p:handoutMasterIdLst>
    <p:handoutMasterId r:id="rId24"/>
  </p:handoutMasterIdLst>
  <p:sldIdLst>
    <p:sldId id="259" r:id="rId7"/>
    <p:sldId id="299" r:id="rId8"/>
    <p:sldId id="300" r:id="rId9"/>
    <p:sldId id="301" r:id="rId10"/>
    <p:sldId id="305" r:id="rId11"/>
    <p:sldId id="306" r:id="rId12"/>
    <p:sldId id="307" r:id="rId13"/>
    <p:sldId id="308" r:id="rId14"/>
    <p:sldId id="319" r:id="rId15"/>
    <p:sldId id="263" r:id="rId16"/>
    <p:sldId id="320" r:id="rId17"/>
    <p:sldId id="313" r:id="rId18"/>
    <p:sldId id="325" r:id="rId19"/>
    <p:sldId id="317" r:id="rId20"/>
    <p:sldId id="256" r:id="rId21"/>
    <p:sldId id="318" r:id="rId22"/>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4320" userDrawn="1">
          <p15:clr>
            <a:srgbClr val="A4A3A4"/>
          </p15:clr>
        </p15:guide>
        <p15:guide id="8" orient="horz" pos="1003" userDrawn="1">
          <p15:clr>
            <a:srgbClr val="A4A3A4"/>
          </p15:clr>
        </p15:guide>
        <p15:guide id="9" orient="horz" pos="1275" userDrawn="1">
          <p15:clr>
            <a:srgbClr val="A4A3A4"/>
          </p15:clr>
        </p15:guide>
        <p15:guide id="10" orient="horz" pos="1820" userDrawn="1">
          <p15:clr>
            <a:srgbClr val="A4A3A4"/>
          </p15:clr>
        </p15:guide>
        <p15:guide id="11" orient="horz" pos="1979" userDrawn="1">
          <p15:clr>
            <a:srgbClr val="A4A3A4"/>
          </p15:clr>
        </p15:guide>
        <p15:guide id="12" pos="7355" userDrawn="1">
          <p15:clr>
            <a:srgbClr val="A4A3A4"/>
          </p15:clr>
        </p15:guide>
        <p15:guide id="13" pos="325" userDrawn="1">
          <p15:clr>
            <a:srgbClr val="A4A3A4"/>
          </p15:clr>
        </p15:guide>
        <p15:guide id="14" pos="1277" userDrawn="1">
          <p15:clr>
            <a:srgbClr val="A4A3A4"/>
          </p15:clr>
        </p15:guide>
        <p15:guide id="15" pos="6425" userDrawn="1">
          <p15:clr>
            <a:srgbClr val="A4A3A4"/>
          </p15:clr>
        </p15:guide>
        <p15:guide id="16" orient="horz" pos="2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2F8729-2892-84AA-1467-65AE557679DB}" name="Williams Sonia DWP Security  Data Protection" initials="WP" userId="S::sonia.williams3@dwp.gov.uk::ebac783f-fd35-4b6c-881e-4bf03cd9ff9a" providerId="AD"/>
  <p188:author id="{95DC7E61-9C67-D8C4-3B77-F787D02C502E}" name="Williams Sonia DWP Security  Data Protection" initials="SW" userId="S::Sonia.Williams3@dwp.gov.uk::ebac783f-fd35-4b6c-881e-4bf03cd9ff9a" providerId="AD"/>
  <p188:author id="{511FEE9E-DDEC-D6FF-5AF1-E4B29D245216}" name="Atuk Zeynep DWP SECURITY AND DATA PROTECTION" initials="AZDSADP" userId="S::ZEYNEP.ATUK@DWP.GOV.UK::4b4e0ceb-0332-4bad-8017-38b7f4906d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3E3"/>
    <a:srgbClr val="904B8E"/>
    <a:srgbClr val="CE6E21"/>
    <a:srgbClr val="78266F"/>
    <a:srgbClr val="E1A0D9"/>
    <a:srgbClr val="A9D18E"/>
    <a:srgbClr val="4EA72E"/>
    <a:srgbClr val="782670"/>
    <a:srgbClr val="C482BE"/>
    <a:srgbClr val="B472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03C9D8-F410-86EC-3614-2A0680EF4C6C}" v="1" dt="2025-09-26T10:30:53.7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52" autoAdjust="0"/>
    <p:restoredTop sz="94660"/>
  </p:normalViewPr>
  <p:slideViewPr>
    <p:cSldViewPr snapToGrid="0">
      <p:cViewPr>
        <p:scale>
          <a:sx n="96" d="100"/>
          <a:sy n="96" d="100"/>
        </p:scale>
        <p:origin x="324" y="198"/>
      </p:cViewPr>
      <p:guideLst>
        <p:guide orient="horz" pos="4320"/>
        <p:guide orient="horz" pos="1003"/>
        <p:guide orient="horz" pos="1275"/>
        <p:guide orient="horz" pos="1820"/>
        <p:guide orient="horz" pos="1979"/>
        <p:guide pos="7355"/>
        <p:guide pos="325"/>
        <p:guide pos="1277"/>
        <p:guide pos="6425"/>
        <p:guide orient="horz" pos="2863"/>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yton Courtney DWP Security - Benton Park View" userId="S::courtney.clayton@dwp.gov.uk::ad40e96b-81a7-4be6-abe5-713d56ae349b" providerId="AD" clId="Web-{3A2D8B58-7C3F-9AF6-E66E-F9144CE2DCF2}"/>
    <pc:docChg chg="modSld">
      <pc:chgData name="Clayton Courtney DWP Security - Benton Park View" userId="S::courtney.clayton@dwp.gov.uk::ad40e96b-81a7-4be6-abe5-713d56ae349b" providerId="AD" clId="Web-{3A2D8B58-7C3F-9AF6-E66E-F9144CE2DCF2}" dt="2025-09-08T12:44:54.801" v="4"/>
      <pc:docMkLst>
        <pc:docMk/>
      </pc:docMkLst>
    </pc:docChg>
  </pc:docChgLst>
  <pc:docChgLst>
    <pc:chgData name="Clayton Courtney DWP Security - Benton Park View" userId="S::courtney.clayton@dwp.gov.uk::ad40e96b-81a7-4be6-abe5-713d56ae349b" providerId="AD" clId="Web-{4F03C9D8-F410-86EC-3614-2A0680EF4C6C}"/>
    <pc:docChg chg="modSld">
      <pc:chgData name="Clayton Courtney DWP Security - Benton Park View" userId="S::courtney.clayton@dwp.gov.uk::ad40e96b-81a7-4be6-abe5-713d56ae349b" providerId="AD" clId="Web-{4F03C9D8-F410-86EC-3614-2A0680EF4C6C}" dt="2025-09-26T10:30:53.787" v="0"/>
      <pc:docMkLst>
        <pc:docMk/>
      </pc:docMkLst>
      <pc:sldChg chg="modSp">
        <pc:chgData name="Clayton Courtney DWP Security - Benton Park View" userId="S::courtney.clayton@dwp.gov.uk::ad40e96b-81a7-4be6-abe5-713d56ae349b" providerId="AD" clId="Web-{4F03C9D8-F410-86EC-3614-2A0680EF4C6C}" dt="2025-09-26T10:30:53.787" v="0"/>
        <pc:sldMkLst>
          <pc:docMk/>
          <pc:sldMk cId="3158764400" sldId="301"/>
        </pc:sldMkLst>
        <pc:picChg chg="mod">
          <ac:chgData name="Clayton Courtney DWP Security - Benton Park View" userId="S::courtney.clayton@dwp.gov.uk::ad40e96b-81a7-4be6-abe5-713d56ae349b" providerId="AD" clId="Web-{4F03C9D8-F410-86EC-3614-2A0680EF4C6C}" dt="2025-09-26T10:30:53.787" v="0"/>
          <ac:picMkLst>
            <pc:docMk/>
            <pc:sldMk cId="3158764400" sldId="301"/>
            <ac:picMk id="8" creationId="{FE45D627-DC6A-1986-C525-552513C5A6D1}"/>
          </ac:picMkLst>
        </pc:picChg>
      </pc:sldChg>
    </pc:docChg>
  </pc:docChgLst>
  <pc:docChgLst>
    <pc:chgData name="Atuk Zeynep DWP SECURITY AND DATA PROTECTION" userId="4b4e0ceb-0332-4bad-8017-38b7f4906daa" providerId="ADAL" clId="{A49E833F-F495-4B7D-974A-278B00283AC5}"/>
    <pc:docChg chg="undo redo custSel addSld delSld modSld sldOrd">
      <pc:chgData name="Atuk Zeynep DWP SECURITY AND DATA PROTECTION" userId="4b4e0ceb-0332-4bad-8017-38b7f4906daa" providerId="ADAL" clId="{A49E833F-F495-4B7D-974A-278B00283AC5}" dt="2025-09-11T15:55:31.336" v="16" actId="47"/>
      <pc:docMkLst>
        <pc:docMk/>
      </pc:docMkLst>
      <pc:sldChg chg="addSp delSp modSp add mod delAnim modAnim">
        <pc:chgData name="Atuk Zeynep DWP SECURITY AND DATA PROTECTION" userId="4b4e0ceb-0332-4bad-8017-38b7f4906daa" providerId="ADAL" clId="{A49E833F-F495-4B7D-974A-278B00283AC5}" dt="2025-09-11T15:40:04.903" v="8" actId="14100"/>
        <pc:sldMkLst>
          <pc:docMk/>
          <pc:sldMk cId="4270099713" sldId="317"/>
        </pc:sldMkLst>
        <pc:spChg chg="mod">
          <ac:chgData name="Atuk Zeynep DWP SECURITY AND DATA PROTECTION" userId="4b4e0ceb-0332-4bad-8017-38b7f4906daa" providerId="ADAL" clId="{A49E833F-F495-4B7D-974A-278B00283AC5}" dt="2025-09-11T15:39:16.900" v="2" actId="20577"/>
          <ac:spMkLst>
            <pc:docMk/>
            <pc:sldMk cId="4270099713" sldId="317"/>
            <ac:spMk id="3" creationId="{0F17A1A6-1BE1-2EA6-3ACD-A19075295F84}"/>
          </ac:spMkLst>
        </pc:spChg>
        <pc:picChg chg="add mod">
          <ac:chgData name="Atuk Zeynep DWP SECURITY AND DATA PROTECTION" userId="4b4e0ceb-0332-4bad-8017-38b7f4906daa" providerId="ADAL" clId="{A49E833F-F495-4B7D-974A-278B00283AC5}" dt="2025-09-11T15:40:04.903" v="8" actId="14100"/>
          <ac:picMkLst>
            <pc:docMk/>
            <pc:sldMk cId="4270099713" sldId="317"/>
            <ac:picMk id="8" creationId="{A5E752D7-0532-A54E-3CDD-04EC3F9BF179}"/>
          </ac:picMkLst>
        </pc:picChg>
      </pc:sldChg>
    </pc:docChg>
  </pc:docChgLst>
  <pc:docChgLst>
    <pc:chgData name="Clayton Courtney DWP Security - Benton Park View" userId="S::courtney.clayton@dwp.gov.uk::ad40e96b-81a7-4be6-abe5-713d56ae349b" providerId="AD" clId="Web-{F1426517-2154-79A1-4A22-1285578BBEF0}"/>
    <pc:docChg chg="modSld">
      <pc:chgData name="Clayton Courtney DWP Security - Benton Park View" userId="S::courtney.clayton@dwp.gov.uk::ad40e96b-81a7-4be6-abe5-713d56ae349b" providerId="AD" clId="Web-{F1426517-2154-79A1-4A22-1285578BBEF0}" dt="2025-09-02T13:09:36.165" v="0" actId="20577"/>
      <pc:docMkLst>
        <pc:docMk/>
      </pc:docMkLst>
    </pc:docChg>
  </pc:docChgLst>
  <pc:docChgLst>
    <pc:chgData name="Clayton Courtney DWP Security - Benton Park View" userId="S::courtney.clayton@dwp.gov.uk::ad40e96b-81a7-4be6-abe5-713d56ae349b" providerId="AD" clId="Web-{0D0DC5E3-0C2A-E2AE-23EF-0DFFE0831902}"/>
    <pc:docChg chg="modSld">
      <pc:chgData name="Clayton Courtney DWP Security - Benton Park View" userId="S::courtney.clayton@dwp.gov.uk::ad40e96b-81a7-4be6-abe5-713d56ae349b" providerId="AD" clId="Web-{0D0DC5E3-0C2A-E2AE-23EF-0DFFE0831902}" dt="2025-09-15T12:23:50.088" v="7" actId="20577"/>
      <pc:docMkLst>
        <pc:docMk/>
      </pc:docMkLst>
      <pc:sldChg chg="modSp">
        <pc:chgData name="Clayton Courtney DWP Security - Benton Park View" userId="S::courtney.clayton@dwp.gov.uk::ad40e96b-81a7-4be6-abe5-713d56ae349b" providerId="AD" clId="Web-{0D0DC5E3-0C2A-E2AE-23EF-0DFFE0831902}" dt="2025-09-15T12:23:50.088" v="7" actId="20577"/>
        <pc:sldMkLst>
          <pc:docMk/>
          <pc:sldMk cId="3049335471" sldId="256"/>
        </pc:sldMkLst>
        <pc:spChg chg="mod">
          <ac:chgData name="Clayton Courtney DWP Security - Benton Park View" userId="S::courtney.clayton@dwp.gov.uk::ad40e96b-81a7-4be6-abe5-713d56ae349b" providerId="AD" clId="Web-{0D0DC5E3-0C2A-E2AE-23EF-0DFFE0831902}" dt="2025-09-15T12:23:50.088" v="7" actId="20577"/>
          <ac:spMkLst>
            <pc:docMk/>
            <pc:sldMk cId="3049335471" sldId="256"/>
            <ac:spMk id="2" creationId="{791F6E89-7385-1571-D31E-8107204A5E2D}"/>
          </ac:spMkLst>
        </pc:spChg>
      </pc:sldChg>
      <pc:sldChg chg="modSp">
        <pc:chgData name="Clayton Courtney DWP Security - Benton Park View" userId="S::courtney.clayton@dwp.gov.uk::ad40e96b-81a7-4be6-abe5-713d56ae349b" providerId="AD" clId="Web-{0D0DC5E3-0C2A-E2AE-23EF-0DFFE0831902}" dt="2025-09-15T12:23:45.448" v="3" actId="20577"/>
        <pc:sldMkLst>
          <pc:docMk/>
          <pc:sldMk cId="4270099713" sldId="317"/>
        </pc:sldMkLst>
        <pc:spChg chg="mod">
          <ac:chgData name="Clayton Courtney DWP Security - Benton Park View" userId="S::courtney.clayton@dwp.gov.uk::ad40e96b-81a7-4be6-abe5-713d56ae349b" providerId="AD" clId="Web-{0D0DC5E3-0C2A-E2AE-23EF-0DFFE0831902}" dt="2025-09-15T12:23:45.448" v="3" actId="20577"/>
          <ac:spMkLst>
            <pc:docMk/>
            <pc:sldMk cId="4270099713" sldId="317"/>
            <ac:spMk id="2" creationId="{7027BF62-194E-D090-ACEF-D89BD4EF0DD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91D38-109B-4DBF-9AC4-CCB295A43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3CC09039-CDDE-49D9-B4EA-1229545834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1439B-DFAC-4C15-BE68-197F7BDE9406}" type="datetimeFigureOut">
              <a:rPr lang="en-GB" smtClean="0"/>
              <a:t>26/09/2025</a:t>
            </a:fld>
            <a:endParaRPr lang="en-GB" dirty="0"/>
          </a:p>
        </p:txBody>
      </p:sp>
      <p:sp>
        <p:nvSpPr>
          <p:cNvPr id="4" name="Footer Placeholder 3">
            <a:extLst>
              <a:ext uri="{FF2B5EF4-FFF2-40B4-BE49-F238E27FC236}">
                <a16:creationId xmlns:a16="http://schemas.microsoft.com/office/drawing/2014/main" id="{689C6413-526D-45FD-A2A9-26AE8FFC55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3E68930-D859-45B8-ADB9-F9FE184FE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44A29-A58C-4BCE-B848-3343486EF873}" type="slidenum">
              <a:rPr lang="en-GB" smtClean="0"/>
              <a:t>‹#›</a:t>
            </a:fld>
            <a:endParaRPr lang="en-GB" dirty="0"/>
          </a:p>
        </p:txBody>
      </p:sp>
    </p:spTree>
    <p:extLst>
      <p:ext uri="{BB962C8B-B14F-4D97-AF65-F5344CB8AC3E}">
        <p14:creationId xmlns:p14="http://schemas.microsoft.com/office/powerpoint/2010/main" val="106264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26/09/2025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dirty="0"/>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A0CC7-6B46-4255-8CFC-4AA4020A2FAB}" type="slidenum">
              <a:rPr lang="en-GB" smtClean="0"/>
              <a:t>7</a:t>
            </a:fld>
            <a:endParaRPr lang="en-GB" dirty="0"/>
          </a:p>
        </p:txBody>
      </p:sp>
    </p:spTree>
    <p:extLst>
      <p:ext uri="{BB962C8B-B14F-4D97-AF65-F5344CB8AC3E}">
        <p14:creationId xmlns:p14="http://schemas.microsoft.com/office/powerpoint/2010/main" val="244915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6.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6.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6.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6.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6.e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6.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6.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6.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6.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6.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6.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3.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4.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5.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6.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9.jpeg"/><Relationship Id="rId4" Type="http://schemas.openxmlformats.org/officeDocument/2006/relationships/image" Target="../media/image6.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7.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8.xml"/><Relationship Id="rId5" Type="http://schemas.openxmlformats.org/officeDocument/2006/relationships/image" Target="../media/image10.png"/><Relationship Id="rId4" Type="http://schemas.openxmlformats.org/officeDocument/2006/relationships/image" Target="../media/image6.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4.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8.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0.xml"/><Relationship Id="rId4" Type="http://schemas.openxmlformats.org/officeDocument/2006/relationships/image" Target="../media/image6.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1.xml"/><Relationship Id="rId4" Type="http://schemas.openxmlformats.org/officeDocument/2006/relationships/image" Target="../media/image6.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2.xml"/><Relationship Id="rId4" Type="http://schemas.openxmlformats.org/officeDocument/2006/relationships/image" Target="../media/image6.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3.xml"/><Relationship Id="rId4" Type="http://schemas.openxmlformats.org/officeDocument/2006/relationships/image" Target="../media/image6.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4.xml"/><Relationship Id="rId4" Type="http://schemas.openxmlformats.org/officeDocument/2006/relationships/image" Target="../media/image6.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5.xml"/><Relationship Id="rId4" Type="http://schemas.openxmlformats.org/officeDocument/2006/relationships/image" Target="../media/image6.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6.xml"/><Relationship Id="rId4" Type="http://schemas.openxmlformats.org/officeDocument/2006/relationships/image" Target="../media/image6.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7.xml"/><Relationship Id="rId4" Type="http://schemas.openxmlformats.org/officeDocument/2006/relationships/image" Target="../media/image6.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6.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59.xml"/><Relationship Id="rId4" Type="http://schemas.openxmlformats.org/officeDocument/2006/relationships/image" Target="../media/image6.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0.xml"/><Relationship Id="rId4" Type="http://schemas.openxmlformats.org/officeDocument/2006/relationships/image" Target="../media/image6.emf"/></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61.xml"/><Relationship Id="rId4" Type="http://schemas.openxmlformats.org/officeDocument/2006/relationships/image" Target="../media/image6.emf"/></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62.xml"/><Relationship Id="rId4" Type="http://schemas.openxmlformats.org/officeDocument/2006/relationships/image" Target="../media/image6.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63.xml"/><Relationship Id="rId4" Type="http://schemas.openxmlformats.org/officeDocument/2006/relationships/image" Target="../media/image6.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64.xml"/><Relationship Id="rId4" Type="http://schemas.openxmlformats.org/officeDocument/2006/relationships/image" Target="../media/image6.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6.emf"/></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6.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67.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68.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69.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9.jpeg"/><Relationship Id="rId4" Type="http://schemas.openxmlformats.org/officeDocument/2006/relationships/image" Target="../media/image6.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70.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71.xml"/><Relationship Id="rId5" Type="http://schemas.openxmlformats.org/officeDocument/2006/relationships/image" Target="../media/image10.png"/><Relationship Id="rId4" Type="http://schemas.openxmlformats.org/officeDocument/2006/relationships/image" Target="../media/image6.emf"/></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245669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reserve="1">
  <p:cSld name="Title slide 1">
    <p:bg>
      <p:bgPr>
        <a:solidFill>
          <a:srgbClr val="78256F"/>
        </a:solidFill>
        <a:effectLst/>
      </p:bgPr>
    </p:bg>
    <p:spTree>
      <p:nvGrpSpPr>
        <p:cNvPr id="1" name="Shape 10"/>
        <p:cNvGrpSpPr/>
        <p:nvPr/>
      </p:nvGrpSpPr>
      <p:grpSpPr>
        <a:xfrm>
          <a:off x="0" y="0"/>
          <a:ext cx="0" cy="0"/>
          <a:chOff x="0" y="0"/>
          <a:chExt cx="0" cy="0"/>
        </a:xfrm>
      </p:grpSpPr>
      <p:pic>
        <p:nvPicPr>
          <p:cNvPr id="3" name="Google Shape;9;p2" title="Government Skills Logo Oct2024 White (3).png">
            <a:extLst>
              <a:ext uri="{FF2B5EF4-FFF2-40B4-BE49-F238E27FC236}">
                <a16:creationId xmlns:a16="http://schemas.microsoft.com/office/drawing/2014/main" id="{E0B0CC1F-E8F0-07BE-C9AE-5C64F1F750A5}"/>
              </a:ext>
            </a:extLst>
          </p:cNvPr>
          <p:cNvPicPr preferRelativeResize="0"/>
          <p:nvPr userDrawn="1"/>
        </p:nvPicPr>
        <p:blipFill>
          <a:blip r:embed="rId2">
            <a:alphaModFix/>
          </a:blip>
          <a:stretch>
            <a:fillRect/>
          </a:stretch>
        </p:blipFill>
        <p:spPr>
          <a:xfrm>
            <a:off x="10600444" y="263110"/>
            <a:ext cx="1342800" cy="813600"/>
          </a:xfrm>
          <a:prstGeom prst="rect">
            <a:avLst/>
          </a:prstGeom>
          <a:noFill/>
          <a:ln>
            <a:noFill/>
          </a:ln>
        </p:spPr>
      </p:pic>
      <p:pic>
        <p:nvPicPr>
          <p:cNvPr id="4" name="Picture 3" descr="A black and white logo&#10;&#10;AI-generated content may be incorrect.">
            <a:extLst>
              <a:ext uri="{FF2B5EF4-FFF2-40B4-BE49-F238E27FC236}">
                <a16:creationId xmlns:a16="http://schemas.microsoft.com/office/drawing/2014/main" id="{185D8E03-BFB4-5AF8-ECC0-D6B58B36D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65098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pic>
        <p:nvPicPr>
          <p:cNvPr id="13" name="Google Shape;13;p4" title="Government Skills Logo Oct2024 RGB (5).png"/>
          <p:cNvPicPr preferRelativeResize="0"/>
          <p:nvPr userDrawn="1"/>
        </p:nvPicPr>
        <p:blipFill>
          <a:blip r:embed="rId2">
            <a:alphaModFix/>
          </a:blip>
          <a:stretch>
            <a:fillRect/>
          </a:stretch>
        </p:blipFill>
        <p:spPr>
          <a:xfrm>
            <a:off x="220567" y="374900"/>
            <a:ext cx="2086157" cy="1322000"/>
          </a:xfrm>
          <a:prstGeom prst="rect">
            <a:avLst/>
          </a:prstGeom>
          <a:noFill/>
          <a:ln>
            <a:noFill/>
          </a:ln>
        </p:spPr>
      </p:pic>
    </p:spTree>
    <p:extLst>
      <p:ext uri="{BB962C8B-B14F-4D97-AF65-F5344CB8AC3E}">
        <p14:creationId xmlns:p14="http://schemas.microsoft.com/office/powerpoint/2010/main" val="107297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reserve="1">
  <p:cSld name="Custom Layout 1 1">
    <p:spTree>
      <p:nvGrpSpPr>
        <p:cNvPr id="1" name="Shape 14"/>
        <p:cNvGrpSpPr/>
        <p:nvPr/>
      </p:nvGrpSpPr>
      <p:grpSpPr>
        <a:xfrm>
          <a:off x="0" y="0"/>
          <a:ext cx="0" cy="0"/>
          <a:chOff x="0" y="0"/>
          <a:chExt cx="0" cy="0"/>
        </a:xfrm>
      </p:grpSpPr>
      <p:pic>
        <p:nvPicPr>
          <p:cNvPr id="15" name="Google Shape;15;p5"/>
          <p:cNvPicPr preferRelativeResize="0"/>
          <p:nvPr/>
        </p:nvPicPr>
        <p:blipFill>
          <a:blip r:embed="rId2">
            <a:alphaModFix/>
          </a:blip>
          <a:stretch>
            <a:fillRect/>
          </a:stretch>
        </p:blipFill>
        <p:spPr>
          <a:xfrm>
            <a:off x="2492305" y="1"/>
            <a:ext cx="9699696" cy="6857999"/>
          </a:xfrm>
          <a:prstGeom prst="rect">
            <a:avLst/>
          </a:prstGeom>
          <a:noFill/>
          <a:ln>
            <a:noFill/>
          </a:ln>
        </p:spPr>
      </p:pic>
      <p:sp>
        <p:nvSpPr>
          <p:cNvPr id="16" name="Google Shape;16;p5"/>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17" name="Google Shape;17;p5" title="Government Skills Logo Oct2024 White (3).png"/>
          <p:cNvPicPr preferRelativeResize="0"/>
          <p:nvPr/>
        </p:nvPicPr>
        <p:blipFill>
          <a:blip r:embed="rId3">
            <a:alphaModFix/>
          </a:blip>
          <a:stretch>
            <a:fillRect/>
          </a:stretch>
        </p:blipFill>
        <p:spPr>
          <a:xfrm>
            <a:off x="197567" y="48718"/>
            <a:ext cx="2153732" cy="1364767"/>
          </a:xfrm>
          <a:prstGeom prst="rect">
            <a:avLst/>
          </a:prstGeom>
          <a:noFill/>
          <a:ln>
            <a:noFill/>
          </a:ln>
        </p:spPr>
      </p:pic>
    </p:spTree>
    <p:extLst>
      <p:ext uri="{BB962C8B-B14F-4D97-AF65-F5344CB8AC3E}">
        <p14:creationId xmlns:p14="http://schemas.microsoft.com/office/powerpoint/2010/main" val="37975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1 1" preserve="1">
  <p:cSld name="Title and body 1 1 1">
    <p:spTree>
      <p:nvGrpSpPr>
        <p:cNvPr id="1" name="Shape 18"/>
        <p:cNvGrpSpPr/>
        <p:nvPr/>
      </p:nvGrpSpPr>
      <p:grpSpPr>
        <a:xfrm>
          <a:off x="0" y="0"/>
          <a:ext cx="0" cy="0"/>
          <a:chOff x="0" y="0"/>
          <a:chExt cx="0" cy="0"/>
        </a:xfrm>
      </p:grpSpPr>
      <p:cxnSp>
        <p:nvCxnSpPr>
          <p:cNvPr id="19" name="Google Shape;19;p6"/>
          <p:cNvCxnSpPr/>
          <p:nvPr/>
        </p:nvCxnSpPr>
        <p:spPr>
          <a:xfrm>
            <a:off x="2045000" y="1074133"/>
            <a:ext cx="9944000" cy="18000"/>
          </a:xfrm>
          <a:prstGeom prst="straightConnector1">
            <a:avLst/>
          </a:prstGeom>
          <a:noFill/>
          <a:ln w="19050" cap="flat" cmpd="sng">
            <a:solidFill>
              <a:srgbClr val="78256F"/>
            </a:solidFill>
            <a:prstDash val="solid"/>
            <a:round/>
            <a:headEnd type="none" w="med" len="med"/>
            <a:tailEnd type="none" w="med" len="med"/>
          </a:ln>
        </p:spPr>
      </p:cxnSp>
      <p:sp>
        <p:nvSpPr>
          <p:cNvPr id="20" name="Google Shape;20;p6"/>
          <p:cNvSpPr/>
          <p:nvPr/>
        </p:nvSpPr>
        <p:spPr>
          <a:xfrm>
            <a:off x="-111833" y="-35200"/>
            <a:ext cx="1908800" cy="69284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21" name="Google Shape;21;p6"/>
          <p:cNvPicPr preferRelativeResize="0"/>
          <p:nvPr/>
        </p:nvPicPr>
        <p:blipFill rotWithShape="1">
          <a:blip r:embed="rId2">
            <a:alphaModFix amt="38000"/>
          </a:blip>
          <a:srcRect l="81669" t="40015"/>
          <a:stretch/>
        </p:blipFill>
        <p:spPr>
          <a:xfrm flipH="1">
            <a:off x="-111831" y="1213567"/>
            <a:ext cx="1908797" cy="4416332"/>
          </a:xfrm>
          <a:prstGeom prst="rect">
            <a:avLst/>
          </a:prstGeom>
          <a:noFill/>
          <a:ln>
            <a:noFill/>
          </a:ln>
        </p:spPr>
      </p:pic>
      <p:sp>
        <p:nvSpPr>
          <p:cNvPr id="22" name="Google Shape;22;p6"/>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rtl="0">
              <a:buNone/>
              <a:defRPr sz="1333"/>
            </a:lvl1pPr>
            <a:lvl2pPr lvl="1" rtl="0">
              <a:buNone/>
              <a:defRPr sz="1333"/>
            </a:lvl2pPr>
            <a:lvl3pPr lvl="2" rtl="0">
              <a:buNone/>
              <a:defRPr sz="1333"/>
            </a:lvl3pPr>
            <a:lvl4pPr lvl="3" rtl="0">
              <a:buNone/>
              <a:defRPr sz="1333"/>
            </a:lvl4pPr>
            <a:lvl5pPr lvl="4" rtl="0">
              <a:buNone/>
              <a:defRPr sz="1333"/>
            </a:lvl5pPr>
            <a:lvl6pPr lvl="5" rtl="0">
              <a:buNone/>
              <a:defRPr sz="1333"/>
            </a:lvl6pPr>
            <a:lvl7pPr lvl="6" rtl="0">
              <a:buNone/>
              <a:defRPr sz="1333"/>
            </a:lvl7pPr>
            <a:lvl8pPr lvl="7" rtl="0">
              <a:buNone/>
              <a:defRPr sz="1333"/>
            </a:lvl8pPr>
            <a:lvl9pPr lvl="8" rtl="0">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23" name="Google Shape;23;p6" title="Government Skills Logo Oct2024 White (3).png"/>
          <p:cNvPicPr preferRelativeResize="0"/>
          <p:nvPr/>
        </p:nvPicPr>
        <p:blipFill>
          <a:blip r:embed="rId3">
            <a:alphaModFix/>
          </a:blip>
          <a:stretch>
            <a:fillRect/>
          </a:stretch>
        </p:blipFill>
        <p:spPr>
          <a:xfrm>
            <a:off x="123301" y="243301"/>
            <a:ext cx="1205332" cy="763799"/>
          </a:xfrm>
          <a:prstGeom prst="rect">
            <a:avLst/>
          </a:prstGeom>
          <a:noFill/>
          <a:ln>
            <a:noFill/>
          </a:ln>
        </p:spPr>
      </p:pic>
    </p:spTree>
    <p:extLst>
      <p:ext uri="{BB962C8B-B14F-4D97-AF65-F5344CB8AC3E}">
        <p14:creationId xmlns:p14="http://schemas.microsoft.com/office/powerpoint/2010/main" val="10388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2 1 1" preserve="1">
  <p:cSld name="Title and body 2 1 1">
    <p:spTree>
      <p:nvGrpSpPr>
        <p:cNvPr id="1" name="Shape 24"/>
        <p:cNvGrpSpPr/>
        <p:nvPr/>
      </p:nvGrpSpPr>
      <p:grpSpPr>
        <a:xfrm>
          <a:off x="0" y="0"/>
          <a:ext cx="0" cy="0"/>
          <a:chOff x="0" y="0"/>
          <a:chExt cx="0" cy="0"/>
        </a:xfrm>
      </p:grpSpPr>
      <p:cxnSp>
        <p:nvCxnSpPr>
          <p:cNvPr id="25" name="Google Shape;25;p7"/>
          <p:cNvCxnSpPr>
            <a:endCxn id="26" idx="1"/>
          </p:cNvCxnSpPr>
          <p:nvPr/>
        </p:nvCxnSpPr>
        <p:spPr>
          <a:xfrm flipV="1">
            <a:off x="-37800" y="6351774"/>
            <a:ext cx="9450400" cy="18827"/>
          </a:xfrm>
          <a:prstGeom prst="straightConnector1">
            <a:avLst/>
          </a:prstGeom>
          <a:noFill/>
          <a:ln w="19050" cap="flat" cmpd="sng">
            <a:solidFill>
              <a:srgbClr val="78256F"/>
            </a:solidFill>
            <a:prstDash val="solid"/>
            <a:round/>
            <a:headEnd type="none" w="med" len="med"/>
            <a:tailEnd type="none" w="med" len="med"/>
          </a:ln>
        </p:spPr>
      </p:cxnSp>
      <p:sp>
        <p:nvSpPr>
          <p:cNvPr id="27" name="Google Shape;27;p7"/>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26;p7"/>
          <p:cNvSpPr txBox="1"/>
          <p:nvPr/>
        </p:nvSpPr>
        <p:spPr>
          <a:xfrm>
            <a:off x="9412600" y="6115800"/>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endParaRPr>
          </a:p>
        </p:txBody>
      </p:sp>
      <p:pic>
        <p:nvPicPr>
          <p:cNvPr id="28" name="Google Shape;28;p7"/>
          <p:cNvPicPr preferRelativeResize="0"/>
          <p:nvPr/>
        </p:nvPicPr>
        <p:blipFill rotWithShape="1">
          <a:blip r:embed="rId2">
            <a:alphaModFix amt="39000"/>
          </a:blip>
          <a:srcRect l="-16076" t="76689" b="15933"/>
          <a:stretch/>
        </p:blipFill>
        <p:spPr>
          <a:xfrm flipH="1">
            <a:off x="5" y="6386000"/>
            <a:ext cx="9450400" cy="472000"/>
          </a:xfrm>
          <a:prstGeom prst="rect">
            <a:avLst/>
          </a:prstGeom>
          <a:noFill/>
          <a:ln>
            <a:noFill/>
          </a:ln>
        </p:spPr>
      </p:pic>
      <p:pic>
        <p:nvPicPr>
          <p:cNvPr id="29" name="Google Shape;29;p7"/>
          <p:cNvPicPr preferRelativeResize="0"/>
          <p:nvPr/>
        </p:nvPicPr>
        <p:blipFill rotWithShape="1">
          <a:blip r:embed="rId2">
            <a:alphaModFix amt="39000"/>
          </a:blip>
          <a:srcRect l="-16076" t="76155" b="15933"/>
          <a:stretch/>
        </p:blipFill>
        <p:spPr>
          <a:xfrm>
            <a:off x="-37733" y="6351867"/>
            <a:ext cx="9450400" cy="506133"/>
          </a:xfrm>
          <a:prstGeom prst="rect">
            <a:avLst/>
          </a:prstGeom>
          <a:noFill/>
          <a:ln>
            <a:noFill/>
          </a:ln>
        </p:spPr>
      </p:pic>
      <p:sp>
        <p:nvSpPr>
          <p:cNvPr id="30" name="Google Shape;30;p7"/>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31" name="Google Shape;31;p7" title="Government Skills Logo Oct2024 White (3).png"/>
          <p:cNvPicPr preferRelativeResize="0"/>
          <p:nvPr/>
        </p:nvPicPr>
        <p:blipFill>
          <a:blip r:embed="rId3">
            <a:alphaModFix/>
          </a:blip>
          <a:stretch>
            <a:fillRect/>
          </a:stretch>
        </p:blipFill>
        <p:spPr>
          <a:xfrm>
            <a:off x="204834" y="105967"/>
            <a:ext cx="1884855" cy="1194399"/>
          </a:xfrm>
          <a:prstGeom prst="rect">
            <a:avLst/>
          </a:prstGeom>
          <a:noFill/>
          <a:ln>
            <a:noFill/>
          </a:ln>
        </p:spPr>
      </p:pic>
    </p:spTree>
    <p:extLst>
      <p:ext uri="{BB962C8B-B14F-4D97-AF65-F5344CB8AC3E}">
        <p14:creationId xmlns:p14="http://schemas.microsoft.com/office/powerpoint/2010/main" val="5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7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81372" y="-3167523"/>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81372" y="-2318129"/>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81372" y="-1468735"/>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81372" y="-619341"/>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81373" y="230053"/>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81374" y="1079447"/>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26358" y="159484"/>
            <a:ext cx="610870" cy="608209"/>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26358" y="1008878"/>
            <a:ext cx="610870" cy="608209"/>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26358" y="1858272"/>
            <a:ext cx="610870" cy="608209"/>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26358" y="2707666"/>
            <a:ext cx="610870" cy="608209"/>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26358" y="3557060"/>
            <a:ext cx="610870" cy="608209"/>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26358" y="4406454"/>
            <a:ext cx="610870" cy="608209"/>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 name="Text Placeholder 35">
            <a:extLst>
              <a:ext uri="{FF2B5EF4-FFF2-40B4-BE49-F238E27FC236}">
                <a16:creationId xmlns:a16="http://schemas.microsoft.com/office/drawing/2014/main" id="{8D2505B0-7682-4B90-E219-6ECA789D40CD}"/>
              </a:ext>
            </a:extLst>
          </p:cNvPr>
          <p:cNvSpPr>
            <a:spLocks noGrp="1"/>
          </p:cNvSpPr>
          <p:nvPr>
            <p:ph type="body" sz="quarter" idx="33"/>
          </p:nvPr>
        </p:nvSpPr>
        <p:spPr bwMode="white">
          <a:xfrm rot="16200000">
            <a:off x="8181374" y="1928841"/>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5" name="Text Placeholder 30">
            <a:extLst>
              <a:ext uri="{FF2B5EF4-FFF2-40B4-BE49-F238E27FC236}">
                <a16:creationId xmlns:a16="http://schemas.microsoft.com/office/drawing/2014/main" id="{1CA3B2B9-7A5B-5EB4-261F-C578E24E1D9F}"/>
              </a:ext>
            </a:extLst>
          </p:cNvPr>
          <p:cNvSpPr>
            <a:spLocks noGrp="1"/>
          </p:cNvSpPr>
          <p:nvPr>
            <p:ph type="body" sz="quarter" idx="34" hasCustomPrompt="1"/>
          </p:nvPr>
        </p:nvSpPr>
        <p:spPr>
          <a:xfrm>
            <a:off x="5026358" y="5255848"/>
            <a:ext cx="610870" cy="608209"/>
          </a:xfrm>
          <a:prstGeom prst="ellipse">
            <a:avLst/>
          </a:prstGeom>
          <a:ln w="31750">
            <a:solidFill>
              <a:schemeClr val="accent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6" name="Text Placeholder 35">
            <a:extLst>
              <a:ext uri="{FF2B5EF4-FFF2-40B4-BE49-F238E27FC236}">
                <a16:creationId xmlns:a16="http://schemas.microsoft.com/office/drawing/2014/main" id="{BE71F420-8F96-83C5-6E30-1BD99904A116}"/>
              </a:ext>
            </a:extLst>
          </p:cNvPr>
          <p:cNvSpPr>
            <a:spLocks noGrp="1"/>
          </p:cNvSpPr>
          <p:nvPr>
            <p:ph type="body" sz="quarter" idx="35"/>
          </p:nvPr>
        </p:nvSpPr>
        <p:spPr bwMode="white">
          <a:xfrm rot="16200000">
            <a:off x="8164095" y="2778237"/>
            <a:ext cx="754555"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7" name="Text Placeholder 30">
            <a:extLst>
              <a:ext uri="{FF2B5EF4-FFF2-40B4-BE49-F238E27FC236}">
                <a16:creationId xmlns:a16="http://schemas.microsoft.com/office/drawing/2014/main" id="{787514D2-A8A6-2491-9B87-68F4281AE5C7}"/>
              </a:ext>
            </a:extLst>
          </p:cNvPr>
          <p:cNvSpPr>
            <a:spLocks noGrp="1"/>
          </p:cNvSpPr>
          <p:nvPr>
            <p:ph type="body" sz="quarter" idx="36" hasCustomPrompt="1"/>
          </p:nvPr>
        </p:nvSpPr>
        <p:spPr>
          <a:xfrm>
            <a:off x="5009079" y="6105244"/>
            <a:ext cx="610870" cy="608209"/>
          </a:xfrm>
          <a:prstGeom prst="ellipse">
            <a:avLst/>
          </a:prstGeom>
          <a:ln w="31750">
            <a:solidFill>
              <a:srgbClr val="00206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8" name="Oval 7">
            <a:extLst>
              <a:ext uri="{FF2B5EF4-FFF2-40B4-BE49-F238E27FC236}">
                <a16:creationId xmlns:a16="http://schemas.microsoft.com/office/drawing/2014/main" id="{C1FD8E58-A34A-F76B-35D2-01DF7F790841}"/>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 Placeholder 4">
            <a:extLst>
              <a:ext uri="{FF2B5EF4-FFF2-40B4-BE49-F238E27FC236}">
                <a16:creationId xmlns:a16="http://schemas.microsoft.com/office/drawing/2014/main" id="{60AB1D3F-838D-1B9A-DDBB-1F48E134B79C}"/>
              </a:ext>
            </a:extLst>
          </p:cNvPr>
          <p:cNvSpPr>
            <a:spLocks noGrp="1"/>
          </p:cNvSpPr>
          <p:nvPr>
            <p:ph type="body" sz="quarter" idx="37"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10" name="Freeform: Shape 9">
            <a:extLst>
              <a:ext uri="{FF2B5EF4-FFF2-40B4-BE49-F238E27FC236}">
                <a16:creationId xmlns:a16="http://schemas.microsoft.com/office/drawing/2014/main" id="{C8CD6A5C-E475-3C84-7615-28DFE0D6061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6452385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p:cTn id="1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tmplLst>
          <p:tmpl lvl="1">
            <p:tnLst>
              <p:par>
                <p:cTn presetID="53" presetClass="entr" presetSubtype="16"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P spid="10"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dirty="0"/>
              <a:t>Click icon to add picture</a:t>
            </a:r>
            <a:endParaRPr lang="en-GB" dirty="0"/>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0370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45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64106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1783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64843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37274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35607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19036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245616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452668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781814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270222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4028888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2" name="Oval 1">
            <a:extLst>
              <a:ext uri="{FF2B5EF4-FFF2-40B4-BE49-F238E27FC236}">
                <a16:creationId xmlns:a16="http://schemas.microsoft.com/office/drawing/2014/main" id="{7800FD67-E5EA-CAAE-E15B-1AB93683CD6B}"/>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4">
            <a:extLst>
              <a:ext uri="{FF2B5EF4-FFF2-40B4-BE49-F238E27FC236}">
                <a16:creationId xmlns:a16="http://schemas.microsoft.com/office/drawing/2014/main" id="{7AE33DCC-642B-CEF2-F648-06AAD1EFEFC5}"/>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42A5319D-AED4-A230-66F8-ABB15A9E2F3C}"/>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1059119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2874381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3" name="Oval 2">
            <a:extLst>
              <a:ext uri="{FF2B5EF4-FFF2-40B4-BE49-F238E27FC236}">
                <a16:creationId xmlns:a16="http://schemas.microsoft.com/office/drawing/2014/main" id="{FA026FD4-B9D8-2690-8576-AFC700C36357}"/>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0E69EF19-95C0-27A7-005A-DAA2FC1B7E2C}"/>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A8429D2-0011-A914-2DE7-4F745E438555}"/>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781246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3927998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905068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69110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113554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12022886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30519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7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1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998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547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938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472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101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224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3221870"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7044662"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4157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21"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54"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5130574"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8953366"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68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5939"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5939"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6480700"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6480700"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4881998"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4881998"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73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142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68617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85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4519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35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1949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09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34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426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854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276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316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2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221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3822341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3153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93457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8945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3980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8747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63513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8280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8945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3980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8747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63513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82800"/>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615534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2035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2201"/>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93428"/>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232819"/>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872210"/>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511601"/>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5150992"/>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90735"/>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30126"/>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869517"/>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50890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Text Placeholder 7">
            <a:extLst>
              <a:ext uri="{FF2B5EF4-FFF2-40B4-BE49-F238E27FC236}">
                <a16:creationId xmlns:a16="http://schemas.microsoft.com/office/drawing/2014/main" id="{4ACDDF5E-3991-5CEC-A21E-CE926FD9ACBD}"/>
              </a:ext>
            </a:extLst>
          </p:cNvPr>
          <p:cNvSpPr>
            <a:spLocks noGrp="1"/>
          </p:cNvSpPr>
          <p:nvPr>
            <p:ph type="body" sz="quarter" idx="32"/>
          </p:nvPr>
        </p:nvSpPr>
        <p:spPr>
          <a:xfrm>
            <a:off x="6672754" y="1952201"/>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6" name="Text Placeholder 7">
            <a:extLst>
              <a:ext uri="{FF2B5EF4-FFF2-40B4-BE49-F238E27FC236}">
                <a16:creationId xmlns:a16="http://schemas.microsoft.com/office/drawing/2014/main" id="{A2532909-C690-7370-CDED-CB47DDFFBCA3}"/>
              </a:ext>
            </a:extLst>
          </p:cNvPr>
          <p:cNvSpPr>
            <a:spLocks noGrp="1"/>
          </p:cNvSpPr>
          <p:nvPr>
            <p:ph type="body" sz="quarter" idx="33"/>
          </p:nvPr>
        </p:nvSpPr>
        <p:spPr>
          <a:xfrm>
            <a:off x="6672754" y="2591959"/>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16" name="Text Placeholder 7">
            <a:extLst>
              <a:ext uri="{FF2B5EF4-FFF2-40B4-BE49-F238E27FC236}">
                <a16:creationId xmlns:a16="http://schemas.microsoft.com/office/drawing/2014/main" id="{2C8A8A5F-EAD8-088E-730F-B51635043C7D}"/>
              </a:ext>
            </a:extLst>
          </p:cNvPr>
          <p:cNvSpPr>
            <a:spLocks noGrp="1"/>
          </p:cNvSpPr>
          <p:nvPr>
            <p:ph type="body" sz="quarter" idx="34"/>
          </p:nvPr>
        </p:nvSpPr>
        <p:spPr>
          <a:xfrm>
            <a:off x="6672754" y="3231717"/>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17" name="Text Placeholder 7">
            <a:extLst>
              <a:ext uri="{FF2B5EF4-FFF2-40B4-BE49-F238E27FC236}">
                <a16:creationId xmlns:a16="http://schemas.microsoft.com/office/drawing/2014/main" id="{B5918ADE-6876-A8EA-A3DC-0D173815FB5E}"/>
              </a:ext>
            </a:extLst>
          </p:cNvPr>
          <p:cNvSpPr>
            <a:spLocks noGrp="1"/>
          </p:cNvSpPr>
          <p:nvPr>
            <p:ph type="body" sz="quarter" idx="35"/>
          </p:nvPr>
        </p:nvSpPr>
        <p:spPr>
          <a:xfrm>
            <a:off x="6672754" y="3871475"/>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18" name="Text Placeholder 7">
            <a:extLst>
              <a:ext uri="{FF2B5EF4-FFF2-40B4-BE49-F238E27FC236}">
                <a16:creationId xmlns:a16="http://schemas.microsoft.com/office/drawing/2014/main" id="{C03BD69E-DBDF-8683-5771-095D93960686}"/>
              </a:ext>
            </a:extLst>
          </p:cNvPr>
          <p:cNvSpPr>
            <a:spLocks noGrp="1"/>
          </p:cNvSpPr>
          <p:nvPr>
            <p:ph type="body" sz="quarter" idx="36"/>
          </p:nvPr>
        </p:nvSpPr>
        <p:spPr>
          <a:xfrm>
            <a:off x="6672754" y="4511233"/>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20" name="Text Placeholder 7">
            <a:extLst>
              <a:ext uri="{FF2B5EF4-FFF2-40B4-BE49-F238E27FC236}">
                <a16:creationId xmlns:a16="http://schemas.microsoft.com/office/drawing/2014/main" id="{5A55B90B-330A-2348-8209-3DB1054A6108}"/>
              </a:ext>
            </a:extLst>
          </p:cNvPr>
          <p:cNvSpPr>
            <a:spLocks noGrp="1"/>
          </p:cNvSpPr>
          <p:nvPr>
            <p:ph type="body" sz="quarter" idx="37"/>
          </p:nvPr>
        </p:nvSpPr>
        <p:spPr>
          <a:xfrm>
            <a:off x="6672754" y="5150992"/>
            <a:ext cx="504000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25" name="Picture 24" descr="A green check mark on a black background&#10;&#10;Description automatically generated">
            <a:extLst>
              <a:ext uri="{FF2B5EF4-FFF2-40B4-BE49-F238E27FC236}">
                <a16:creationId xmlns:a16="http://schemas.microsoft.com/office/drawing/2014/main" id="{6955CA39-3CD5-A63C-14E3-2C5D0F9767B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1954037"/>
            <a:ext cx="388615" cy="360077"/>
          </a:xfrm>
          <a:prstGeom prst="rect">
            <a:avLst/>
          </a:prstGeom>
        </p:spPr>
      </p:pic>
      <p:pic>
        <p:nvPicPr>
          <p:cNvPr id="26" name="Picture 25" descr="A green check mark on a black background&#10;&#10;Description automatically generated">
            <a:extLst>
              <a:ext uri="{FF2B5EF4-FFF2-40B4-BE49-F238E27FC236}">
                <a16:creationId xmlns:a16="http://schemas.microsoft.com/office/drawing/2014/main" id="{0DA62A21-3D01-BBEA-B7E3-B75C8C4CA41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2593428"/>
            <a:ext cx="388615" cy="360077"/>
          </a:xfrm>
          <a:prstGeom prst="rect">
            <a:avLst/>
          </a:prstGeom>
        </p:spPr>
      </p:pic>
      <p:pic>
        <p:nvPicPr>
          <p:cNvPr id="27" name="Picture 26" descr="A green check mark on a black background&#10;&#10;Description automatically generated">
            <a:extLst>
              <a:ext uri="{FF2B5EF4-FFF2-40B4-BE49-F238E27FC236}">
                <a16:creationId xmlns:a16="http://schemas.microsoft.com/office/drawing/2014/main" id="{603AD6A0-1D9A-9979-C420-2E8ACB5A160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3232819"/>
            <a:ext cx="388615" cy="360077"/>
          </a:xfrm>
          <a:prstGeom prst="rect">
            <a:avLst/>
          </a:prstGeom>
        </p:spPr>
      </p:pic>
      <p:pic>
        <p:nvPicPr>
          <p:cNvPr id="28" name="Picture 27" descr="A green check mark on a black background&#10;&#10;Description automatically generated">
            <a:extLst>
              <a:ext uri="{FF2B5EF4-FFF2-40B4-BE49-F238E27FC236}">
                <a16:creationId xmlns:a16="http://schemas.microsoft.com/office/drawing/2014/main" id="{E8B322A9-6184-E23C-57F1-F9B9CED05C4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3872210"/>
            <a:ext cx="388615" cy="360077"/>
          </a:xfrm>
          <a:prstGeom prst="rect">
            <a:avLst/>
          </a:prstGeom>
        </p:spPr>
      </p:pic>
      <p:pic>
        <p:nvPicPr>
          <p:cNvPr id="29" name="Picture 28" descr="A green check mark on a black background&#10;&#10;Description automatically generated">
            <a:extLst>
              <a:ext uri="{FF2B5EF4-FFF2-40B4-BE49-F238E27FC236}">
                <a16:creationId xmlns:a16="http://schemas.microsoft.com/office/drawing/2014/main" id="{99BC3E30-E931-CAD5-F1A9-4A51190FFA6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4511601"/>
            <a:ext cx="388615" cy="360077"/>
          </a:xfrm>
          <a:prstGeom prst="rect">
            <a:avLst/>
          </a:prstGeom>
        </p:spPr>
      </p:pic>
      <p:pic>
        <p:nvPicPr>
          <p:cNvPr id="30" name="Picture 29" descr="A green check mark on a black background&#10;&#10;Description automatically generated">
            <a:extLst>
              <a:ext uri="{FF2B5EF4-FFF2-40B4-BE49-F238E27FC236}">
                <a16:creationId xmlns:a16="http://schemas.microsoft.com/office/drawing/2014/main" id="{F3618755-45E5-C0B6-901C-D6C9A93C0E6E}"/>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12636" y="5150992"/>
            <a:ext cx="388615" cy="360077"/>
          </a:xfrm>
          <a:prstGeom prst="rect">
            <a:avLst/>
          </a:prstGeom>
        </p:spPr>
      </p:pic>
      <p:pic>
        <p:nvPicPr>
          <p:cNvPr id="32" name="Picture 31" descr="A green check mark on a black background&#10;&#10;Description automatically generated">
            <a:extLst>
              <a:ext uri="{FF2B5EF4-FFF2-40B4-BE49-F238E27FC236}">
                <a16:creationId xmlns:a16="http://schemas.microsoft.com/office/drawing/2014/main" id="{CAE5B433-E781-E5FA-7750-8904AFF63FB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0105" y="5150992"/>
            <a:ext cx="388615" cy="360077"/>
          </a:xfrm>
          <a:prstGeom prst="rect">
            <a:avLst/>
          </a:prstGeom>
        </p:spPr>
      </p:pic>
    </p:spTree>
    <p:extLst>
      <p:ext uri="{BB962C8B-B14F-4D97-AF65-F5344CB8AC3E}">
        <p14:creationId xmlns:p14="http://schemas.microsoft.com/office/powerpoint/2010/main" val="31887389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24826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889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09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255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881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414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dirty="0">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dirty="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dirty="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dirty="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dirty="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dirty="0">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dirty="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3519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5594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39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23026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75341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133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62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0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6339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dirty="0"/>
              <a:t>Click icon to add picture</a:t>
            </a:r>
            <a:endParaRPr lang="en-GB" dirty="0"/>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7816397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10120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2668410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918350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199247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0563655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8897422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4389119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8578179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2667048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09375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6842489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5131216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3_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2" name="Oval 1">
            <a:extLst>
              <a:ext uri="{FF2B5EF4-FFF2-40B4-BE49-F238E27FC236}">
                <a16:creationId xmlns:a16="http://schemas.microsoft.com/office/drawing/2014/main" id="{7800FD67-E5EA-CAAE-E15B-1AB93683CD6B}"/>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4">
            <a:extLst>
              <a:ext uri="{FF2B5EF4-FFF2-40B4-BE49-F238E27FC236}">
                <a16:creationId xmlns:a16="http://schemas.microsoft.com/office/drawing/2014/main" id="{7AE33DCC-642B-CEF2-F648-06AAD1EFEFC5}"/>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42A5319D-AED4-A230-66F8-ABB15A9E2F3C}"/>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3705339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5"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518683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3" name="Oval 2">
            <a:extLst>
              <a:ext uri="{FF2B5EF4-FFF2-40B4-BE49-F238E27FC236}">
                <a16:creationId xmlns:a16="http://schemas.microsoft.com/office/drawing/2014/main" id="{FA026FD4-B9D8-2690-8576-AFC700C36357}"/>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0E69EF19-95C0-27A7-005A-DAA2FC1B7E2C}"/>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A8429D2-0011-A914-2DE7-4F745E438555}"/>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107333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36401527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3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087147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12300988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8871712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8074489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7463193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3244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917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377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4082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03351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7829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9782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6815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3221870"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7044662"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0983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21"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54"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5130574"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8953366"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6695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5939"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5939"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6480700"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6480700"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4881998"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4881998"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1309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8571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550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2696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124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427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2121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992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8511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6755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76506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8029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3843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9319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4392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0123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22346226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273159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188409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559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5141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2244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2732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49552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dirty="0">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dirty="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dirty="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dirty="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dirty="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dirty="0">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dirty="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88940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92822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70350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44480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13082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03755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7115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49543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80770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3.xml"/><Relationship Id="rId21" Type="http://schemas.openxmlformats.org/officeDocument/2006/relationships/slideLayout" Target="../slideLayouts/slideLayout28.xml"/><Relationship Id="rId42" Type="http://schemas.openxmlformats.org/officeDocument/2006/relationships/slideLayout" Target="../slideLayouts/slideLayout49.xml"/><Relationship Id="rId47" Type="http://schemas.openxmlformats.org/officeDocument/2006/relationships/slideLayout" Target="../slideLayouts/slideLayout54.xml"/><Relationship Id="rId63" Type="http://schemas.openxmlformats.org/officeDocument/2006/relationships/slideLayout" Target="../slideLayouts/slideLayout70.xml"/><Relationship Id="rId68" Type="http://schemas.openxmlformats.org/officeDocument/2006/relationships/slideLayout" Target="../slideLayouts/slideLayout75.xml"/><Relationship Id="rId7" Type="http://schemas.openxmlformats.org/officeDocument/2006/relationships/slideLayout" Target="../slideLayouts/slideLayout14.xml"/><Relationship Id="rId71" Type="http://schemas.openxmlformats.org/officeDocument/2006/relationships/oleObject" Target="../embeddings/oleObject2.bin"/><Relationship Id="rId2" Type="http://schemas.openxmlformats.org/officeDocument/2006/relationships/slideLayout" Target="../slideLayouts/slideLayout9.xml"/><Relationship Id="rId16" Type="http://schemas.openxmlformats.org/officeDocument/2006/relationships/slideLayout" Target="../slideLayouts/slideLayout23.xml"/><Relationship Id="rId29" Type="http://schemas.openxmlformats.org/officeDocument/2006/relationships/slideLayout" Target="../slideLayouts/slideLayout36.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slideLayout" Target="../slideLayouts/slideLayout39.xml"/><Relationship Id="rId37" Type="http://schemas.openxmlformats.org/officeDocument/2006/relationships/slideLayout" Target="../slideLayouts/slideLayout44.xml"/><Relationship Id="rId40" Type="http://schemas.openxmlformats.org/officeDocument/2006/relationships/slideLayout" Target="../slideLayouts/slideLayout47.xml"/><Relationship Id="rId45" Type="http://schemas.openxmlformats.org/officeDocument/2006/relationships/slideLayout" Target="../slideLayouts/slideLayout52.xml"/><Relationship Id="rId53" Type="http://schemas.openxmlformats.org/officeDocument/2006/relationships/slideLayout" Target="../slideLayouts/slideLayout60.xml"/><Relationship Id="rId58" Type="http://schemas.openxmlformats.org/officeDocument/2006/relationships/slideLayout" Target="../slideLayouts/slideLayout65.xml"/><Relationship Id="rId66" Type="http://schemas.openxmlformats.org/officeDocument/2006/relationships/slideLayout" Target="../slideLayouts/slideLayout73.xml"/><Relationship Id="rId5" Type="http://schemas.openxmlformats.org/officeDocument/2006/relationships/slideLayout" Target="../slideLayouts/slideLayout12.xml"/><Relationship Id="rId61" Type="http://schemas.openxmlformats.org/officeDocument/2006/relationships/slideLayout" Target="../slideLayouts/slideLayout68.xml"/><Relationship Id="rId19" Type="http://schemas.openxmlformats.org/officeDocument/2006/relationships/slideLayout" Target="../slideLayouts/slideLayout2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slideLayout" Target="../slideLayouts/slideLayout37.xml"/><Relationship Id="rId35" Type="http://schemas.openxmlformats.org/officeDocument/2006/relationships/slideLayout" Target="../slideLayouts/slideLayout42.xml"/><Relationship Id="rId43" Type="http://schemas.openxmlformats.org/officeDocument/2006/relationships/slideLayout" Target="../slideLayouts/slideLayout50.xml"/><Relationship Id="rId48" Type="http://schemas.openxmlformats.org/officeDocument/2006/relationships/slideLayout" Target="../slideLayouts/slideLayout55.xml"/><Relationship Id="rId56" Type="http://schemas.openxmlformats.org/officeDocument/2006/relationships/slideLayout" Target="../slideLayouts/slideLayout63.xml"/><Relationship Id="rId64" Type="http://schemas.openxmlformats.org/officeDocument/2006/relationships/slideLayout" Target="../slideLayouts/slideLayout71.xml"/><Relationship Id="rId69" Type="http://schemas.openxmlformats.org/officeDocument/2006/relationships/theme" Target="../theme/theme2.xml"/><Relationship Id="rId8" Type="http://schemas.openxmlformats.org/officeDocument/2006/relationships/slideLayout" Target="../slideLayouts/slideLayout15.xml"/><Relationship Id="rId51" Type="http://schemas.openxmlformats.org/officeDocument/2006/relationships/slideLayout" Target="../slideLayouts/slideLayout58.xml"/><Relationship Id="rId72" Type="http://schemas.openxmlformats.org/officeDocument/2006/relationships/image" Target="../media/image6.emf"/><Relationship Id="rId3" Type="http://schemas.openxmlformats.org/officeDocument/2006/relationships/slideLayout" Target="../slideLayouts/slideLayout10.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slideLayout" Target="../slideLayouts/slideLayout40.xml"/><Relationship Id="rId38" Type="http://schemas.openxmlformats.org/officeDocument/2006/relationships/slideLayout" Target="../slideLayouts/slideLayout45.xml"/><Relationship Id="rId46" Type="http://schemas.openxmlformats.org/officeDocument/2006/relationships/slideLayout" Target="../slideLayouts/slideLayout53.xml"/><Relationship Id="rId59" Type="http://schemas.openxmlformats.org/officeDocument/2006/relationships/slideLayout" Target="../slideLayouts/slideLayout66.xml"/><Relationship Id="rId67" Type="http://schemas.openxmlformats.org/officeDocument/2006/relationships/slideLayout" Target="../slideLayouts/slideLayout74.xml"/><Relationship Id="rId20" Type="http://schemas.openxmlformats.org/officeDocument/2006/relationships/slideLayout" Target="../slideLayouts/slideLayout27.xml"/><Relationship Id="rId41" Type="http://schemas.openxmlformats.org/officeDocument/2006/relationships/slideLayout" Target="../slideLayouts/slideLayout48.xml"/><Relationship Id="rId54" Type="http://schemas.openxmlformats.org/officeDocument/2006/relationships/slideLayout" Target="../slideLayouts/slideLayout61.xml"/><Relationship Id="rId62" Type="http://schemas.openxmlformats.org/officeDocument/2006/relationships/slideLayout" Target="../slideLayouts/slideLayout69.xml"/><Relationship Id="rId70" Type="http://schemas.openxmlformats.org/officeDocument/2006/relationships/tags" Target="../tags/tag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36" Type="http://schemas.openxmlformats.org/officeDocument/2006/relationships/slideLayout" Target="../slideLayouts/slideLayout43.xml"/><Relationship Id="rId49" Type="http://schemas.openxmlformats.org/officeDocument/2006/relationships/slideLayout" Target="../slideLayouts/slideLayout56.xml"/><Relationship Id="rId57" Type="http://schemas.openxmlformats.org/officeDocument/2006/relationships/slideLayout" Target="../slideLayouts/slideLayout64.xml"/><Relationship Id="rId10" Type="http://schemas.openxmlformats.org/officeDocument/2006/relationships/slideLayout" Target="../slideLayouts/slideLayout17.xml"/><Relationship Id="rId31" Type="http://schemas.openxmlformats.org/officeDocument/2006/relationships/slideLayout" Target="../slideLayouts/slideLayout38.xml"/><Relationship Id="rId44" Type="http://schemas.openxmlformats.org/officeDocument/2006/relationships/slideLayout" Target="../slideLayouts/slideLayout51.xml"/><Relationship Id="rId52" Type="http://schemas.openxmlformats.org/officeDocument/2006/relationships/slideLayout" Target="../slideLayouts/slideLayout59.xml"/><Relationship Id="rId60" Type="http://schemas.openxmlformats.org/officeDocument/2006/relationships/slideLayout" Target="../slideLayouts/slideLayout67.xml"/><Relationship Id="rId65" Type="http://schemas.openxmlformats.org/officeDocument/2006/relationships/slideLayout" Target="../slideLayouts/slideLayout72.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9" Type="http://schemas.openxmlformats.org/officeDocument/2006/relationships/slideLayout" Target="../slideLayouts/slideLayout46.xml"/><Relationship Id="rId34" Type="http://schemas.openxmlformats.org/officeDocument/2006/relationships/slideLayout" Target="../slideLayouts/slideLayout41.xml"/><Relationship Id="rId50" Type="http://schemas.openxmlformats.org/officeDocument/2006/relationships/slideLayout" Target="../slideLayouts/slideLayout57.xml"/><Relationship Id="rId55"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01.xml"/><Relationship Id="rId21" Type="http://schemas.openxmlformats.org/officeDocument/2006/relationships/slideLayout" Target="../slideLayouts/slideLayout96.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63" Type="http://schemas.openxmlformats.org/officeDocument/2006/relationships/slideLayout" Target="../slideLayouts/slideLayout138.xml"/><Relationship Id="rId68" Type="http://schemas.openxmlformats.org/officeDocument/2006/relationships/oleObject" Target="../embeddings/oleObject2.bin"/><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3" Type="http://schemas.openxmlformats.org/officeDocument/2006/relationships/slideLayout" Target="../slideLayouts/slideLayout128.xml"/><Relationship Id="rId58" Type="http://schemas.openxmlformats.org/officeDocument/2006/relationships/slideLayout" Target="../slideLayouts/slideLayout133.xml"/><Relationship Id="rId66" Type="http://schemas.openxmlformats.org/officeDocument/2006/relationships/theme" Target="../theme/theme3.xml"/><Relationship Id="rId5" Type="http://schemas.openxmlformats.org/officeDocument/2006/relationships/slideLayout" Target="../slideLayouts/slideLayout80.xml"/><Relationship Id="rId61" Type="http://schemas.openxmlformats.org/officeDocument/2006/relationships/slideLayout" Target="../slideLayouts/slideLayout136.xml"/><Relationship Id="rId19" Type="http://schemas.openxmlformats.org/officeDocument/2006/relationships/slideLayout" Target="../slideLayouts/slideLayout9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56" Type="http://schemas.openxmlformats.org/officeDocument/2006/relationships/slideLayout" Target="../slideLayouts/slideLayout131.xml"/><Relationship Id="rId64" Type="http://schemas.openxmlformats.org/officeDocument/2006/relationships/slideLayout" Target="../slideLayouts/slideLayout139.xml"/><Relationship Id="rId69" Type="http://schemas.openxmlformats.org/officeDocument/2006/relationships/image" Target="../media/image6.emf"/><Relationship Id="rId8" Type="http://schemas.openxmlformats.org/officeDocument/2006/relationships/slideLayout" Target="../slideLayouts/slideLayout83.xml"/><Relationship Id="rId51" Type="http://schemas.openxmlformats.org/officeDocument/2006/relationships/slideLayout" Target="../slideLayouts/slideLayout126.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59" Type="http://schemas.openxmlformats.org/officeDocument/2006/relationships/slideLayout" Target="../slideLayouts/slideLayout134.xml"/><Relationship Id="rId67" Type="http://schemas.openxmlformats.org/officeDocument/2006/relationships/tags" Target="../tags/tag39.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54" Type="http://schemas.openxmlformats.org/officeDocument/2006/relationships/slideLayout" Target="../slideLayouts/slideLayout129.xml"/><Relationship Id="rId62" Type="http://schemas.openxmlformats.org/officeDocument/2006/relationships/slideLayout" Target="../slideLayouts/slideLayout13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57" Type="http://schemas.openxmlformats.org/officeDocument/2006/relationships/slideLayout" Target="../slideLayouts/slideLayout132.xml"/><Relationship Id="rId10" Type="http://schemas.openxmlformats.org/officeDocument/2006/relationships/slideLayout" Target="../slideLayouts/slideLayout85.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slideLayout" Target="../slideLayouts/slideLayout127.xml"/><Relationship Id="rId60" Type="http://schemas.openxmlformats.org/officeDocument/2006/relationships/slideLayout" Target="../slideLayouts/slideLayout135.xml"/><Relationship Id="rId65" Type="http://schemas.openxmlformats.org/officeDocument/2006/relationships/slideLayout" Target="../slideLayouts/slideLayout140.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9" Type="http://schemas.openxmlformats.org/officeDocument/2006/relationships/slideLayout" Target="../slideLayouts/slideLayout114.xml"/><Relationship Id="rId34" Type="http://schemas.openxmlformats.org/officeDocument/2006/relationships/slideLayout" Target="../slideLayouts/slideLayout109.xml"/><Relationship Id="rId50" Type="http://schemas.openxmlformats.org/officeDocument/2006/relationships/slideLayout" Target="../slideLayouts/slideLayout125.xml"/><Relationship Id="rId55"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7AB31-52C6-19D1-BD76-9177120BB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2665AC-136F-3A40-4F91-667AE0442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8DE1F-6E7A-4475-16F7-79A50A75F2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D7666-9D1A-446D-A999-20BCCE2BA404}" type="datetimeFigureOut">
              <a:rPr lang="en-GB" smtClean="0"/>
              <a:t>26/09/2025</a:t>
            </a:fld>
            <a:endParaRPr lang="en-GB" dirty="0"/>
          </a:p>
        </p:txBody>
      </p:sp>
      <p:sp>
        <p:nvSpPr>
          <p:cNvPr id="5" name="Footer Placeholder 4">
            <a:extLst>
              <a:ext uri="{FF2B5EF4-FFF2-40B4-BE49-F238E27FC236}">
                <a16:creationId xmlns:a16="http://schemas.microsoft.com/office/drawing/2014/main" id="{169B854F-6348-F533-DD29-1371BBFD6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2047FF8B-26CE-0417-C390-CCB6E1B56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59AF9-674E-4802-B131-8AF7278AED7A}" type="slidenum">
              <a:rPr lang="en-GB" smtClean="0"/>
              <a:t>‹#›</a:t>
            </a:fld>
            <a:endParaRPr lang="en-GB" dirty="0"/>
          </a:p>
        </p:txBody>
      </p:sp>
    </p:spTree>
    <p:extLst>
      <p:ext uri="{BB962C8B-B14F-4D97-AF65-F5344CB8AC3E}">
        <p14:creationId xmlns:p14="http://schemas.microsoft.com/office/powerpoint/2010/main" val="110375378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40"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70"/>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1" imgW="425" imgH="424" progId="TCLayout.ActiveDocument.1">
                  <p:embed/>
                </p:oleObj>
              </mc:Choice>
              <mc:Fallback>
                <p:oleObj name="think-cell Slide" r:id="rId71"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7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26/09/2025</a:t>
            </a:fld>
            <a:endParaRPr lang="en-GB" dirty="0"/>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dirty="0"/>
              <a:t>To edit the footer go to Insert &gt; Header and Footer. Click Apply to All</a:t>
            </a:r>
            <a:endParaRPr lang="en-GB" dirty="0"/>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dirty="0"/>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49" r:id="rId1"/>
    <p:sldLayoutId id="2147483756" r:id="rId2"/>
    <p:sldLayoutId id="2147483737" r:id="rId3"/>
    <p:sldLayoutId id="2147483690"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667" r:id="rId13"/>
    <p:sldLayoutId id="2147483832" r:id="rId14"/>
    <p:sldLayoutId id="2147483789" r:id="rId15"/>
    <p:sldLayoutId id="2147483830" r:id="rId16"/>
    <p:sldLayoutId id="2147483672" r:id="rId17"/>
    <p:sldLayoutId id="2147483831" r:id="rId18"/>
    <p:sldLayoutId id="2147483790" r:id="rId19"/>
    <p:sldLayoutId id="2147483829" r:id="rId20"/>
    <p:sldLayoutId id="2147483837" r:id="rId21"/>
    <p:sldLayoutId id="2147483839" r:id="rId22"/>
    <p:sldLayoutId id="2147483678" r:id="rId23"/>
    <p:sldLayoutId id="2147483652" r:id="rId24"/>
    <p:sldLayoutId id="2147483709" r:id="rId25"/>
    <p:sldLayoutId id="2147483656" r:id="rId26"/>
    <p:sldLayoutId id="2147483710" r:id="rId27"/>
    <p:sldLayoutId id="2147483712" r:id="rId28"/>
    <p:sldLayoutId id="2147483711" r:id="rId29"/>
    <p:sldLayoutId id="2147483680" r:id="rId30"/>
    <p:sldLayoutId id="2147483833" r:id="rId31"/>
    <p:sldLayoutId id="2147483834" r:id="rId32"/>
    <p:sldLayoutId id="2147483836" r:id="rId33"/>
    <p:sldLayoutId id="2147483835" r:id="rId34"/>
    <p:sldLayoutId id="2147483909" r:id="rId35"/>
    <p:sldLayoutId id="2147483689" r:id="rId36"/>
    <p:sldLayoutId id="2147483746" r:id="rId37"/>
    <p:sldLayoutId id="2147483747" r:id="rId38"/>
    <p:sldLayoutId id="2147483748" r:id="rId39"/>
    <p:sldLayoutId id="2147483749" r:id="rId40"/>
    <p:sldLayoutId id="2147483791" r:id="rId41"/>
    <p:sldLayoutId id="2147483792" r:id="rId42"/>
    <p:sldLayoutId id="2147483793" r:id="rId43"/>
    <p:sldLayoutId id="2147483794" r:id="rId44"/>
    <p:sldLayoutId id="2147483795" r:id="rId45"/>
    <p:sldLayoutId id="2147483687" r:id="rId46"/>
    <p:sldLayoutId id="2147483675" r:id="rId47"/>
    <p:sldLayoutId id="2147483676" r:id="rId48"/>
    <p:sldLayoutId id="2147483688" r:id="rId49"/>
    <p:sldLayoutId id="2147483719" r:id="rId50"/>
    <p:sldLayoutId id="2147483908" r:id="rId51"/>
    <p:sldLayoutId id="2147483817" r:id="rId52"/>
    <p:sldLayoutId id="2147483907" r:id="rId53"/>
    <p:sldLayoutId id="2147483713" r:id="rId54"/>
    <p:sldLayoutId id="2147483818" r:id="rId55"/>
    <p:sldLayoutId id="2147483671" r:id="rId56"/>
    <p:sldLayoutId id="2147483827" r:id="rId57"/>
    <p:sldLayoutId id="2147483828" r:id="rId58"/>
    <p:sldLayoutId id="2147483655" r:id="rId59"/>
    <p:sldLayoutId id="2147483751" r:id="rId60"/>
    <p:sldLayoutId id="2147483757" r:id="rId61"/>
    <p:sldLayoutId id="2147483758" r:id="rId62"/>
    <p:sldLayoutId id="2147483759" r:id="rId63"/>
    <p:sldLayoutId id="2147483780" r:id="rId64"/>
    <p:sldLayoutId id="2147483781" r:id="rId65"/>
    <p:sldLayoutId id="2147483760" r:id="rId66"/>
    <p:sldLayoutId id="2147483761" r:id="rId67"/>
    <p:sldLayoutId id="2147483673" r:id="rId6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25" userDrawn="1">
          <p15:clr>
            <a:srgbClr val="F26B43"/>
          </p15:clr>
        </p15:guide>
        <p15:guide id="3" pos="7355" userDrawn="1">
          <p15:clr>
            <a:srgbClr val="F26B43"/>
          </p15:clr>
        </p15:guide>
        <p15:guide id="4" orient="horz" pos="323" userDrawn="1">
          <p15:clr>
            <a:srgbClr val="F26B43"/>
          </p15:clr>
        </p15:guide>
        <p15:guide id="5" orient="horz" pos="3997" userDrawn="1">
          <p15:clr>
            <a:srgbClr val="F26B43"/>
          </p15:clr>
        </p15:guide>
        <p15:guide id="6" orient="horz" pos="4156" userDrawn="1">
          <p15:clr>
            <a:srgbClr val="F26B43"/>
          </p15:clr>
        </p15:guide>
        <p15:guide id="7" pos="3840" userDrawn="1">
          <p15:clr>
            <a:srgbClr val="F26B43"/>
          </p15:clr>
        </p15:guide>
        <p15:guide id="8" orient="horz" pos="1049" userDrawn="1">
          <p15:clr>
            <a:srgbClr val="F26B43"/>
          </p15:clr>
        </p15:guide>
        <p15:guide id="9" orient="horz" pos="1253"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67"/>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8" imgW="425" imgH="424" progId="TCLayout.ActiveDocument.1">
                  <p:embed/>
                </p:oleObj>
              </mc:Choice>
              <mc:Fallback>
                <p:oleObj name="think-cell Slide" r:id="rId68"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6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26/09/2025</a:t>
            </a:fld>
            <a:endParaRPr lang="en-GB" dirty="0"/>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dirty="0"/>
              <a:t>To edit the footer go to Insert &gt; Header and Footer. Click Apply to All</a:t>
            </a:r>
            <a:endParaRPr lang="en-GB" dirty="0"/>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dirty="0"/>
          </a:p>
        </p:txBody>
      </p:sp>
    </p:spTree>
    <p:extLst>
      <p:ext uri="{BB962C8B-B14F-4D97-AF65-F5344CB8AC3E}">
        <p14:creationId xmlns:p14="http://schemas.microsoft.com/office/powerpoint/2010/main" val="3822045448"/>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 id="2147483876" r:id="rId35"/>
    <p:sldLayoutId id="2147483877" r:id="rId36"/>
    <p:sldLayoutId id="2147483878" r:id="rId37"/>
    <p:sldLayoutId id="2147483879" r:id="rId38"/>
    <p:sldLayoutId id="2147483880" r:id="rId39"/>
    <p:sldLayoutId id="2147483881" r:id="rId40"/>
    <p:sldLayoutId id="2147483882" r:id="rId41"/>
    <p:sldLayoutId id="2147483883" r:id="rId42"/>
    <p:sldLayoutId id="2147483884" r:id="rId43"/>
    <p:sldLayoutId id="2147483885" r:id="rId44"/>
    <p:sldLayoutId id="2147483886" r:id="rId45"/>
    <p:sldLayoutId id="2147483887" r:id="rId46"/>
    <p:sldLayoutId id="2147483888" r:id="rId47"/>
    <p:sldLayoutId id="2147483889" r:id="rId48"/>
    <p:sldLayoutId id="2147483890" r:id="rId49"/>
    <p:sldLayoutId id="2147483891" r:id="rId50"/>
    <p:sldLayoutId id="2147483892" r:id="rId51"/>
    <p:sldLayoutId id="2147483893" r:id="rId52"/>
    <p:sldLayoutId id="2147483894" r:id="rId53"/>
    <p:sldLayoutId id="2147483895" r:id="rId54"/>
    <p:sldLayoutId id="2147483896" r:id="rId55"/>
    <p:sldLayoutId id="2147483897" r:id="rId56"/>
    <p:sldLayoutId id="2147483898" r:id="rId57"/>
    <p:sldLayoutId id="2147483899" r:id="rId58"/>
    <p:sldLayoutId id="2147483900" r:id="rId59"/>
    <p:sldLayoutId id="2147483901" r:id="rId60"/>
    <p:sldLayoutId id="2147483902" r:id="rId61"/>
    <p:sldLayoutId id="2147483903" r:id="rId62"/>
    <p:sldLayoutId id="2147483904" r:id="rId63"/>
    <p:sldLayoutId id="2147483905" r:id="rId64"/>
    <p:sldLayoutId id="2147483906" r:id="rId6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25">
          <p15:clr>
            <a:srgbClr val="F26B43"/>
          </p15:clr>
        </p15:guide>
        <p15:guide id="3" pos="7355">
          <p15:clr>
            <a:srgbClr val="F26B43"/>
          </p15:clr>
        </p15:guide>
        <p15:guide id="4" orient="horz" pos="323">
          <p15:clr>
            <a:srgbClr val="F26B43"/>
          </p15:clr>
        </p15:guide>
        <p15:guide id="5" orient="horz" pos="3997">
          <p15:clr>
            <a:srgbClr val="F26B43"/>
          </p15:clr>
        </p15:guide>
        <p15:guide id="6" orient="horz" pos="4156">
          <p15:clr>
            <a:srgbClr val="F26B43"/>
          </p15:clr>
        </p15:guide>
        <p15:guide id="7" pos="3840">
          <p15:clr>
            <a:srgbClr val="F26B43"/>
          </p15:clr>
        </p15:guide>
        <p15:guide id="8" orient="horz" pos="1049">
          <p15:clr>
            <a:srgbClr val="F26B43"/>
          </p15:clr>
        </p15:guide>
        <p15:guide id="9" orient="horz" pos="125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ov.uk/government/publications/management-of-risk-in-government/management-of-risk-in-government-summary" TargetMode="Externa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0BCBCC-4985-49E1-3660-8B6C0A106832}"/>
              </a:ext>
            </a:extLst>
          </p:cNvPr>
          <p:cNvSpPr>
            <a:spLocks noGrp="1"/>
          </p:cNvSpPr>
          <p:nvPr>
            <p:ph type="title" idx="4294967295"/>
          </p:nvPr>
        </p:nvSpPr>
        <p:spPr>
          <a:xfrm>
            <a:off x="506413" y="1965325"/>
            <a:ext cx="5387975" cy="219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dirty="0">
                <a:ln>
                  <a:noFill/>
                </a:ln>
                <a:solidFill>
                  <a:schemeClr val="bg1"/>
                </a:solidFill>
                <a:effectLst/>
                <a:uLnTx/>
                <a:uFillTx/>
                <a:latin typeface="Arial"/>
                <a:ea typeface="+mn-ea"/>
                <a:cs typeface="Arial"/>
              </a:rPr>
              <a:t>Information Asset Owner Training </a:t>
            </a:r>
          </a:p>
        </p:txBody>
      </p:sp>
      <p:sp>
        <p:nvSpPr>
          <p:cNvPr id="2" name="Text Placeholder 1">
            <a:extLst>
              <a:ext uri="{FF2B5EF4-FFF2-40B4-BE49-F238E27FC236}">
                <a16:creationId xmlns:a16="http://schemas.microsoft.com/office/drawing/2014/main" id="{53205EFD-CA2F-0B06-10EA-1F25F176162E}"/>
              </a:ext>
            </a:extLst>
          </p:cNvPr>
          <p:cNvSpPr>
            <a:spLocks noGrp="1"/>
          </p:cNvSpPr>
          <p:nvPr>
            <p:ph type="body" sz="quarter" idx="10"/>
          </p:nvPr>
        </p:nvSpPr>
        <p:spPr>
          <a:xfrm>
            <a:off x="525463" y="4490401"/>
            <a:ext cx="6201014" cy="1085850"/>
          </a:xfrm>
        </p:spPr>
        <p:txBody>
          <a:bodyPr vert="horz" lIns="91440" tIns="45720" rIns="91440" bIns="45720" rtlCol="0" anchor="t">
            <a:normAutofit/>
          </a:bodyPr>
          <a:lstStyle/>
          <a:p>
            <a:pPr marL="0" indent="0">
              <a:buNone/>
            </a:pPr>
            <a:r>
              <a:rPr lang="en-GB" dirty="0">
                <a:latin typeface="Arial"/>
                <a:cs typeface="Arial"/>
              </a:rPr>
              <a:t>Chapter 7: Information Risk Management</a:t>
            </a:r>
          </a:p>
        </p:txBody>
      </p:sp>
    </p:spTree>
    <p:extLst>
      <p:ext uri="{BB962C8B-B14F-4D97-AF65-F5344CB8AC3E}">
        <p14:creationId xmlns:p14="http://schemas.microsoft.com/office/powerpoint/2010/main" val="253540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2B86C40-FE93-E502-26D7-3B305F6DD493}"/>
              </a:ext>
            </a:extLst>
          </p:cNvPr>
          <p:cNvSpPr>
            <a:spLocks noGrp="1"/>
          </p:cNvSpPr>
          <p:nvPr>
            <p:ph type="title"/>
          </p:nvPr>
        </p:nvSpPr>
        <p:spPr/>
        <p:txBody>
          <a:bodyPr>
            <a:normAutofit fontScale="90000"/>
          </a:bodyPr>
          <a:lstStyle/>
          <a:p>
            <a:r>
              <a:rPr lang="en-GB" dirty="0"/>
              <a:t>Information Risk Management</a:t>
            </a:r>
          </a:p>
        </p:txBody>
      </p:sp>
      <p:sp>
        <p:nvSpPr>
          <p:cNvPr id="2" name="Text Placeholder 1">
            <a:extLst>
              <a:ext uri="{FF2B5EF4-FFF2-40B4-BE49-F238E27FC236}">
                <a16:creationId xmlns:a16="http://schemas.microsoft.com/office/drawing/2014/main" id="{CCEC58AD-6D37-B3D7-4D2C-E133CE560DCC}"/>
              </a:ext>
            </a:extLst>
          </p:cNvPr>
          <p:cNvSpPr>
            <a:spLocks noGrp="1"/>
          </p:cNvSpPr>
          <p:nvPr>
            <p:ph type="body" sz="quarter" idx="27"/>
          </p:nvPr>
        </p:nvSpPr>
        <p:spPr>
          <a:xfrm rot="16200000">
            <a:off x="8181372" y="-2775317"/>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What is Information Risk Management (IRM)?</a:t>
            </a:r>
          </a:p>
        </p:txBody>
      </p:sp>
      <p:sp>
        <p:nvSpPr>
          <p:cNvPr id="3" name="Text Placeholder 2">
            <a:extLst>
              <a:ext uri="{FF2B5EF4-FFF2-40B4-BE49-F238E27FC236}">
                <a16:creationId xmlns:a16="http://schemas.microsoft.com/office/drawing/2014/main" id="{BFD0FB7B-D8DD-2C1D-70E7-FC5DB83DA674}"/>
              </a:ext>
            </a:extLst>
          </p:cNvPr>
          <p:cNvSpPr>
            <a:spLocks noGrp="1"/>
          </p:cNvSpPr>
          <p:nvPr>
            <p:ph type="body" sz="quarter" idx="28"/>
          </p:nvPr>
        </p:nvSpPr>
        <p:spPr>
          <a:xfrm rot="16200000">
            <a:off x="8181372" y="-1925923"/>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IRM IAO Responsibilities </a:t>
            </a:r>
          </a:p>
        </p:txBody>
      </p:sp>
      <p:sp>
        <p:nvSpPr>
          <p:cNvPr id="4" name="Text Placeholder 3">
            <a:extLst>
              <a:ext uri="{FF2B5EF4-FFF2-40B4-BE49-F238E27FC236}">
                <a16:creationId xmlns:a16="http://schemas.microsoft.com/office/drawing/2014/main" id="{23B87AB2-345D-A24B-C0F1-58F40AB7F71A}"/>
              </a:ext>
            </a:extLst>
          </p:cNvPr>
          <p:cNvSpPr>
            <a:spLocks noGrp="1"/>
          </p:cNvSpPr>
          <p:nvPr>
            <p:ph type="body" sz="quarter" idx="29"/>
          </p:nvPr>
        </p:nvSpPr>
        <p:spPr>
          <a:xfrm rot="16200000">
            <a:off x="8181372" y="-1076529"/>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Risk Assessments </a:t>
            </a:r>
          </a:p>
        </p:txBody>
      </p:sp>
      <p:sp>
        <p:nvSpPr>
          <p:cNvPr id="5" name="Text Placeholder 4">
            <a:extLst>
              <a:ext uri="{FF2B5EF4-FFF2-40B4-BE49-F238E27FC236}">
                <a16:creationId xmlns:a16="http://schemas.microsoft.com/office/drawing/2014/main" id="{750BE528-2634-001B-5906-86517C3F494A}"/>
              </a:ext>
            </a:extLst>
          </p:cNvPr>
          <p:cNvSpPr>
            <a:spLocks noGrp="1"/>
          </p:cNvSpPr>
          <p:nvPr>
            <p:ph type="body" sz="quarter" idx="30"/>
          </p:nvPr>
        </p:nvSpPr>
        <p:spPr>
          <a:xfrm rot="16200000">
            <a:off x="8181372" y="-227135"/>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What are threats and risks to information</a:t>
            </a:r>
          </a:p>
        </p:txBody>
      </p:sp>
      <p:sp>
        <p:nvSpPr>
          <p:cNvPr id="6" name="Text Placeholder 5">
            <a:extLst>
              <a:ext uri="{FF2B5EF4-FFF2-40B4-BE49-F238E27FC236}">
                <a16:creationId xmlns:a16="http://schemas.microsoft.com/office/drawing/2014/main" id="{B4370A92-655F-625F-5AF4-375C6ED6BE08}"/>
              </a:ext>
            </a:extLst>
          </p:cNvPr>
          <p:cNvSpPr>
            <a:spLocks noGrp="1"/>
          </p:cNvSpPr>
          <p:nvPr>
            <p:ph type="body" sz="quarter" idx="31"/>
          </p:nvPr>
        </p:nvSpPr>
        <p:spPr>
          <a:xfrm rot="16200000">
            <a:off x="8181373" y="622259"/>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How to understand the value of information to your organisation</a:t>
            </a:r>
          </a:p>
        </p:txBody>
      </p:sp>
      <p:sp>
        <p:nvSpPr>
          <p:cNvPr id="7" name="Text Placeholder 6">
            <a:extLst>
              <a:ext uri="{FF2B5EF4-FFF2-40B4-BE49-F238E27FC236}">
                <a16:creationId xmlns:a16="http://schemas.microsoft.com/office/drawing/2014/main" id="{59F97153-7222-782B-C6C4-111E7414B5CE}"/>
              </a:ext>
            </a:extLst>
          </p:cNvPr>
          <p:cNvSpPr>
            <a:spLocks noGrp="1"/>
          </p:cNvSpPr>
          <p:nvPr>
            <p:ph type="body" sz="quarter" idx="32"/>
          </p:nvPr>
        </p:nvSpPr>
        <p:spPr>
          <a:xfrm rot="16200000">
            <a:off x="8181374" y="1471653"/>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Scenario 4</a:t>
            </a:r>
          </a:p>
        </p:txBody>
      </p:sp>
      <p:sp>
        <p:nvSpPr>
          <p:cNvPr id="15" name="Text Placeholder 14">
            <a:extLst>
              <a:ext uri="{FF2B5EF4-FFF2-40B4-BE49-F238E27FC236}">
                <a16:creationId xmlns:a16="http://schemas.microsoft.com/office/drawing/2014/main" id="{52969E44-D207-3C17-BBA3-70D1D2DDDB1A}"/>
              </a:ext>
            </a:extLst>
          </p:cNvPr>
          <p:cNvSpPr>
            <a:spLocks noGrp="1"/>
          </p:cNvSpPr>
          <p:nvPr>
            <p:ph type="body" sz="quarter" idx="33"/>
          </p:nvPr>
        </p:nvSpPr>
        <p:spPr>
          <a:xfrm rot="16200000">
            <a:off x="8181374" y="2321047"/>
            <a:ext cx="754555" cy="7266705"/>
          </a:xfrm>
        </p:spPr>
        <p:txBody>
          <a:bodyPr>
            <a:normAutofit/>
          </a:bodyPr>
          <a:lstStyle/>
          <a:p>
            <a:pPr marL="0" indent="0">
              <a:buNone/>
            </a:pPr>
            <a:r>
              <a:rPr lang="en-GB" sz="1800" b="1" dirty="0">
                <a:latin typeface="Arial" panose="020B0604020202020204" pitchFamily="34" charset="0"/>
                <a:cs typeface="Arial" panose="020B0604020202020204" pitchFamily="34" charset="0"/>
              </a:rPr>
              <a:t>IRM Summary of key learning </a:t>
            </a:r>
          </a:p>
        </p:txBody>
      </p:sp>
      <p:sp>
        <p:nvSpPr>
          <p:cNvPr id="19" name="Text Placeholder 18">
            <a:extLst>
              <a:ext uri="{FF2B5EF4-FFF2-40B4-BE49-F238E27FC236}">
                <a16:creationId xmlns:a16="http://schemas.microsoft.com/office/drawing/2014/main" id="{C0E26615-A49C-58ED-B00A-0B09C5EE444B}"/>
              </a:ext>
              <a:ext uri="{C183D7F6-B498-43B3-948B-1728B52AA6E4}">
                <adec:decorative xmlns:adec="http://schemas.microsoft.com/office/drawing/2017/decorative" val="1"/>
              </a:ext>
            </a:extLst>
          </p:cNvPr>
          <p:cNvSpPr>
            <a:spLocks noGrp="1"/>
          </p:cNvSpPr>
          <p:nvPr>
            <p:ph type="body" sz="quarter" idx="37"/>
          </p:nvPr>
        </p:nvSpPr>
        <p:spPr/>
        <p:txBody>
          <a:bodyPr/>
          <a:lstStyle/>
          <a:p>
            <a:pPr marL="0" indent="0">
              <a:buNone/>
            </a:pPr>
            <a:r>
              <a:rPr lang="en-GB" dirty="0"/>
              <a:t>07</a:t>
            </a:r>
          </a:p>
        </p:txBody>
      </p:sp>
      <p:sp>
        <p:nvSpPr>
          <p:cNvPr id="9" name="Text Placeholder 8">
            <a:extLst>
              <a:ext uri="{FF2B5EF4-FFF2-40B4-BE49-F238E27FC236}">
                <a16:creationId xmlns:a16="http://schemas.microsoft.com/office/drawing/2014/main" id="{56955D1F-D807-B0CF-D15A-8E517D9C3406}"/>
              </a:ext>
              <a:ext uri="{C183D7F6-B498-43B3-948B-1728B52AA6E4}">
                <adec:decorative xmlns:adec="http://schemas.microsoft.com/office/drawing/2017/decorative" val="1"/>
              </a:ext>
            </a:extLst>
          </p:cNvPr>
          <p:cNvSpPr>
            <a:spLocks noGrp="1"/>
          </p:cNvSpPr>
          <p:nvPr>
            <p:ph type="body" sz="quarter" idx="10"/>
          </p:nvPr>
        </p:nvSpPr>
        <p:spPr>
          <a:xfrm>
            <a:off x="5026358" y="551690"/>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01</a:t>
            </a:r>
          </a:p>
        </p:txBody>
      </p:sp>
      <p:sp>
        <p:nvSpPr>
          <p:cNvPr id="10" name="Text Placeholder 9">
            <a:extLst>
              <a:ext uri="{FF2B5EF4-FFF2-40B4-BE49-F238E27FC236}">
                <a16:creationId xmlns:a16="http://schemas.microsoft.com/office/drawing/2014/main" id="{B3E96CA7-C6F9-84B7-8F66-0D110989AFF8}"/>
              </a:ext>
              <a:ext uri="{C183D7F6-B498-43B3-948B-1728B52AA6E4}">
                <adec:decorative xmlns:adec="http://schemas.microsoft.com/office/drawing/2017/decorative" val="1"/>
              </a:ext>
            </a:extLst>
          </p:cNvPr>
          <p:cNvSpPr>
            <a:spLocks noGrp="1"/>
          </p:cNvSpPr>
          <p:nvPr>
            <p:ph type="body" sz="quarter" idx="11"/>
          </p:nvPr>
        </p:nvSpPr>
        <p:spPr>
          <a:xfrm>
            <a:off x="5026358" y="1401084"/>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02</a:t>
            </a:r>
          </a:p>
        </p:txBody>
      </p:sp>
      <p:sp>
        <p:nvSpPr>
          <p:cNvPr id="11" name="Text Placeholder 10">
            <a:extLst>
              <a:ext uri="{FF2B5EF4-FFF2-40B4-BE49-F238E27FC236}">
                <a16:creationId xmlns:a16="http://schemas.microsoft.com/office/drawing/2014/main" id="{2A5162BD-A7B0-2F8E-C02A-12BFAB01F7C6}"/>
              </a:ext>
              <a:ext uri="{C183D7F6-B498-43B3-948B-1728B52AA6E4}">
                <adec:decorative xmlns:adec="http://schemas.microsoft.com/office/drawing/2017/decorative" val="1"/>
              </a:ext>
            </a:extLst>
          </p:cNvPr>
          <p:cNvSpPr>
            <a:spLocks noGrp="1"/>
          </p:cNvSpPr>
          <p:nvPr>
            <p:ph type="body" sz="quarter" idx="12"/>
          </p:nvPr>
        </p:nvSpPr>
        <p:spPr>
          <a:xfrm>
            <a:off x="5026358" y="2250478"/>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03</a:t>
            </a:r>
          </a:p>
        </p:txBody>
      </p:sp>
      <p:sp>
        <p:nvSpPr>
          <p:cNvPr id="12" name="Text Placeholder 11">
            <a:extLst>
              <a:ext uri="{FF2B5EF4-FFF2-40B4-BE49-F238E27FC236}">
                <a16:creationId xmlns:a16="http://schemas.microsoft.com/office/drawing/2014/main" id="{938D0E1A-6AC8-228B-C223-62549C132A20}"/>
              </a:ext>
              <a:ext uri="{C183D7F6-B498-43B3-948B-1728B52AA6E4}">
                <adec:decorative xmlns:adec="http://schemas.microsoft.com/office/drawing/2017/decorative" val="1"/>
              </a:ext>
            </a:extLst>
          </p:cNvPr>
          <p:cNvSpPr>
            <a:spLocks noGrp="1"/>
          </p:cNvSpPr>
          <p:nvPr>
            <p:ph type="body" sz="quarter" idx="13"/>
          </p:nvPr>
        </p:nvSpPr>
        <p:spPr>
          <a:xfrm>
            <a:off x="5026358" y="3099872"/>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04</a:t>
            </a:r>
          </a:p>
        </p:txBody>
      </p:sp>
      <p:sp>
        <p:nvSpPr>
          <p:cNvPr id="13" name="Text Placeholder 12">
            <a:extLst>
              <a:ext uri="{FF2B5EF4-FFF2-40B4-BE49-F238E27FC236}">
                <a16:creationId xmlns:a16="http://schemas.microsoft.com/office/drawing/2014/main" id="{817A80B7-FE36-6575-E819-2899F770D200}"/>
              </a:ext>
              <a:ext uri="{C183D7F6-B498-43B3-948B-1728B52AA6E4}">
                <adec:decorative xmlns:adec="http://schemas.microsoft.com/office/drawing/2017/decorative" val="1"/>
              </a:ext>
            </a:extLst>
          </p:cNvPr>
          <p:cNvSpPr>
            <a:spLocks noGrp="1"/>
          </p:cNvSpPr>
          <p:nvPr>
            <p:ph type="body" sz="quarter" idx="24"/>
          </p:nvPr>
        </p:nvSpPr>
        <p:spPr>
          <a:xfrm>
            <a:off x="5026358" y="3949266"/>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05</a:t>
            </a:r>
          </a:p>
        </p:txBody>
      </p:sp>
      <p:sp>
        <p:nvSpPr>
          <p:cNvPr id="14" name="Text Placeholder 13">
            <a:extLst>
              <a:ext uri="{FF2B5EF4-FFF2-40B4-BE49-F238E27FC236}">
                <a16:creationId xmlns:a16="http://schemas.microsoft.com/office/drawing/2014/main" id="{400C9028-176F-E3E7-5B79-74E6938675C7}"/>
              </a:ext>
              <a:ext uri="{C183D7F6-B498-43B3-948B-1728B52AA6E4}">
                <adec:decorative xmlns:adec="http://schemas.microsoft.com/office/drawing/2017/decorative" val="1"/>
              </a:ext>
            </a:extLst>
          </p:cNvPr>
          <p:cNvSpPr>
            <a:spLocks noGrp="1"/>
          </p:cNvSpPr>
          <p:nvPr>
            <p:ph type="body" sz="quarter" idx="25"/>
          </p:nvPr>
        </p:nvSpPr>
        <p:spPr>
          <a:xfrm>
            <a:off x="5026358" y="4798660"/>
            <a:ext cx="610870" cy="608209"/>
          </a:xfrm>
        </p:spPr>
        <p:txBody>
          <a:bodyPr>
            <a:normAutofit/>
          </a:bodyPr>
          <a:lstStyle/>
          <a:p>
            <a:pPr marL="0" indent="0">
              <a:buNone/>
            </a:pPr>
            <a:r>
              <a:rPr lang="en-GB" sz="1600" b="1" dirty="0">
                <a:latin typeface="Arial" panose="020B0604020202020204" pitchFamily="34" charset="0"/>
                <a:cs typeface="Arial" panose="020B0604020202020204" pitchFamily="34" charset="0"/>
              </a:rPr>
              <a:t>06</a:t>
            </a:r>
          </a:p>
        </p:txBody>
      </p:sp>
      <p:sp>
        <p:nvSpPr>
          <p:cNvPr id="16" name="Text Placeholder 15">
            <a:extLst>
              <a:ext uri="{FF2B5EF4-FFF2-40B4-BE49-F238E27FC236}">
                <a16:creationId xmlns:a16="http://schemas.microsoft.com/office/drawing/2014/main" id="{6A0BB219-3F04-5066-70D5-26887455F462}"/>
              </a:ext>
              <a:ext uri="{C183D7F6-B498-43B3-948B-1728B52AA6E4}">
                <adec:decorative xmlns:adec="http://schemas.microsoft.com/office/drawing/2017/decorative" val="1"/>
              </a:ext>
            </a:extLst>
          </p:cNvPr>
          <p:cNvSpPr>
            <a:spLocks noGrp="1"/>
          </p:cNvSpPr>
          <p:nvPr>
            <p:ph type="body" sz="quarter" idx="34"/>
          </p:nvPr>
        </p:nvSpPr>
        <p:spPr>
          <a:xfrm>
            <a:off x="5026358" y="5648054"/>
            <a:ext cx="610870" cy="608209"/>
          </a:xfrm>
        </p:spPr>
        <p:txBody>
          <a:bodyPr>
            <a:noAutofit/>
          </a:bodyPr>
          <a:lstStyle/>
          <a:p>
            <a:pPr marL="0" indent="0">
              <a:buNone/>
            </a:pPr>
            <a:r>
              <a:rPr lang="en-GB" sz="1600" b="1" dirty="0">
                <a:latin typeface="Arial" panose="020B0604020202020204" pitchFamily="34" charset="0"/>
                <a:cs typeface="Arial" panose="020B0604020202020204" pitchFamily="34" charset="0"/>
              </a:rPr>
              <a:t>07</a:t>
            </a:r>
          </a:p>
        </p:txBody>
      </p:sp>
    </p:spTree>
    <p:extLst>
      <p:ext uri="{BB962C8B-B14F-4D97-AF65-F5344CB8AC3E}">
        <p14:creationId xmlns:p14="http://schemas.microsoft.com/office/powerpoint/2010/main" val="3028462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2D51B3-15DF-FE0D-CB65-86AB064B9DE8}"/>
              </a:ext>
            </a:extLst>
          </p:cNvPr>
          <p:cNvSpPr>
            <a:spLocks noGrp="1"/>
          </p:cNvSpPr>
          <p:nvPr>
            <p:ph type="title"/>
          </p:nvPr>
        </p:nvSpPr>
        <p:spPr>
          <a:xfrm>
            <a:off x="518319" y="512764"/>
            <a:ext cx="8362634" cy="550767"/>
          </a:xfrm>
        </p:spPr>
        <p:txBody>
          <a:bodyPr>
            <a:noAutofit/>
          </a:bodyPr>
          <a:lstStyle/>
          <a:p>
            <a:pPr>
              <a:lnSpc>
                <a:spcPct val="106000"/>
              </a:lnSpc>
              <a:spcAft>
                <a:spcPts val="800"/>
              </a:spcAft>
            </a:pPr>
            <a:r>
              <a:rPr lang="en-GB" b="1" dirty="0">
                <a:solidFill>
                  <a:srgbClr val="000000"/>
                </a:solidFill>
                <a:effectLst/>
                <a:ea typeface="Arial" panose="020B0604020202020204" pitchFamily="34" charset="0"/>
                <a:cs typeface="Aptos" panose="020B0004020202020204" pitchFamily="34" charset="0"/>
              </a:rPr>
              <a:t>What is Information Risk Management (IRM)?</a:t>
            </a:r>
            <a:br>
              <a:rPr lang="en-GB" b="1" dirty="0">
                <a:solidFill>
                  <a:srgbClr val="000000"/>
                </a:solidFill>
                <a:effectLst/>
                <a:ea typeface="Arial" panose="020B0604020202020204" pitchFamily="34" charset="0"/>
                <a:cs typeface="Aptos" panose="020B0004020202020204" pitchFamily="34" charset="0"/>
              </a:rPr>
            </a:br>
            <a:br>
              <a:rPr lang="en-GB" dirty="0">
                <a:effectLst/>
                <a:ea typeface="Aptos" panose="020B0004020202020204" pitchFamily="34" charset="0"/>
                <a:cs typeface="Aptos" panose="020B0004020202020204" pitchFamily="34" charset="0"/>
              </a:rPr>
            </a:br>
            <a:endParaRPr lang="en-GB" dirty="0"/>
          </a:p>
        </p:txBody>
      </p:sp>
      <p:sp>
        <p:nvSpPr>
          <p:cNvPr id="2" name="Rectangle: Rounded Corners 1">
            <a:extLst>
              <a:ext uri="{FF2B5EF4-FFF2-40B4-BE49-F238E27FC236}">
                <a16:creationId xmlns:a16="http://schemas.microsoft.com/office/drawing/2014/main" id="{CC18671E-501E-1124-3299-E329FA507019}"/>
              </a:ext>
            </a:extLst>
          </p:cNvPr>
          <p:cNvSpPr/>
          <p:nvPr/>
        </p:nvSpPr>
        <p:spPr>
          <a:xfrm>
            <a:off x="515938" y="2352675"/>
            <a:ext cx="5970587" cy="2228850"/>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accent6">
                    <a:lumMod val="10000"/>
                  </a:schemeClr>
                </a:solidFill>
              </a:rPr>
              <a:t>IRM refers to the culture, processes and structures an organisation adopts to identify, assess, and manage potential risks to information assets. It ensures confidentiality, integrity and availability of information. The purpose of IRM is to reduce the potential for harm or loss resulting from the misuse, destruction, or unauthorised access to information.</a:t>
            </a:r>
          </a:p>
        </p:txBody>
      </p:sp>
      <p:pic>
        <p:nvPicPr>
          <p:cNvPr id="11" name="Picture Placeholder 10" descr="Person pointing at the stock market graph with virtual screen">
            <a:extLst>
              <a:ext uri="{FF2B5EF4-FFF2-40B4-BE49-F238E27FC236}">
                <a16:creationId xmlns:a16="http://schemas.microsoft.com/office/drawing/2014/main" id="{38037375-9E0E-BF91-DA8A-121750DD86D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89" r="16689"/>
          <a:stretch>
            <a:fillRect/>
          </a:stretch>
        </p:blipFill>
        <p:spPr/>
      </p:pic>
    </p:spTree>
    <p:extLst>
      <p:ext uri="{BB962C8B-B14F-4D97-AF65-F5344CB8AC3E}">
        <p14:creationId xmlns:p14="http://schemas.microsoft.com/office/powerpoint/2010/main" val="335955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D0D024-A9B8-3BEF-0F12-34AC326B3DC2}"/>
              </a:ext>
            </a:extLst>
          </p:cNvPr>
          <p:cNvSpPr>
            <a:spLocks noGrp="1"/>
          </p:cNvSpPr>
          <p:nvPr>
            <p:ph type="title"/>
          </p:nvPr>
        </p:nvSpPr>
        <p:spPr>
          <a:xfrm>
            <a:off x="518318" y="512764"/>
            <a:ext cx="11157743" cy="550767"/>
          </a:xfrm>
        </p:spPr>
        <p:txBody>
          <a:bodyPr anchor="ctr">
            <a:normAutofit/>
          </a:bodyPr>
          <a:lstStyle/>
          <a:p>
            <a:r>
              <a:rPr lang="en-GB" dirty="0"/>
              <a:t>IRM IAO Responsibilities </a:t>
            </a:r>
          </a:p>
        </p:txBody>
      </p:sp>
      <p:sp>
        <p:nvSpPr>
          <p:cNvPr id="3" name="Text Placeholder 2">
            <a:extLst>
              <a:ext uri="{FF2B5EF4-FFF2-40B4-BE49-F238E27FC236}">
                <a16:creationId xmlns:a16="http://schemas.microsoft.com/office/drawing/2014/main" id="{99183CC5-A038-D99C-D8A3-B47045FE0A84}"/>
              </a:ext>
            </a:extLst>
          </p:cNvPr>
          <p:cNvSpPr>
            <a:spLocks noGrp="1"/>
          </p:cNvSpPr>
          <p:nvPr>
            <p:ph idx="1"/>
          </p:nvPr>
        </p:nvSpPr>
        <p:spPr>
          <a:xfrm>
            <a:off x="518318" y="1989138"/>
            <a:ext cx="5483622" cy="4118699"/>
          </a:xfrm>
        </p:spPr>
        <p:txBody>
          <a:bodyPr>
            <a:normAutofit/>
          </a:bodyPr>
          <a:lstStyle/>
          <a:p>
            <a:pPr>
              <a:spcBef>
                <a:spcPts val="0"/>
              </a:spcBef>
              <a:spcAft>
                <a:spcPts val="0"/>
              </a:spcAft>
            </a:pPr>
            <a:r>
              <a:rPr lang="en-GB" sz="1600" b="0" dirty="0"/>
              <a:t>As an IAO, you are accountable and responsible for ensuring information within your area of responsibility can be used by your organisation to achieve its objectives. Both accidental and deliberate wrongful disclosure can harm the organisation's reputation and hinder its ability to function.</a:t>
            </a:r>
          </a:p>
          <a:p>
            <a:pPr>
              <a:spcBef>
                <a:spcPts val="0"/>
              </a:spcBef>
              <a:spcAft>
                <a:spcPts val="0"/>
              </a:spcAft>
            </a:pPr>
            <a:endParaRPr lang="en-GB" sz="1600" b="0" dirty="0"/>
          </a:p>
          <a:p>
            <a:pPr>
              <a:spcBef>
                <a:spcPts val="0"/>
              </a:spcBef>
              <a:spcAft>
                <a:spcPts val="0"/>
              </a:spcAft>
            </a:pPr>
            <a:r>
              <a:rPr lang="en-GB" sz="1600" b="0" dirty="0"/>
              <a:t>Managing information risk to minimise the likelihood of staff errors or intentional misuse is a crucial responsibility. This includes preventing information loss from internal/external threats, especially during information transfers, movements, or periods of business change.</a:t>
            </a:r>
          </a:p>
        </p:txBody>
      </p:sp>
      <p:pic>
        <p:nvPicPr>
          <p:cNvPr id="8" name="Picture 7" descr="Women and man planning in workplace">
            <a:extLst>
              <a:ext uri="{FF2B5EF4-FFF2-40B4-BE49-F238E27FC236}">
                <a16:creationId xmlns:a16="http://schemas.microsoft.com/office/drawing/2014/main" id="{FE45D627-DC6A-1986-C525-552513C5A6D1}"/>
              </a:ext>
            </a:extLst>
          </p:cNvPr>
          <p:cNvPicPr>
            <a:picLocks noChangeAspect="1"/>
          </p:cNvPicPr>
          <p:nvPr/>
        </p:nvPicPr>
        <p:blipFill>
          <a:blip r:embed="rId2"/>
          <a:srcRect l="5598" r="5598"/>
          <a:stretch>
            <a:fillRect/>
          </a:stretch>
        </p:blipFill>
        <p:spPr>
          <a:xfrm>
            <a:off x="6192440" y="1989138"/>
            <a:ext cx="5483622" cy="4118699"/>
          </a:xfrm>
          <a:prstGeom prst="rect">
            <a:avLst/>
          </a:prstGeom>
          <a:noFill/>
        </p:spPr>
      </p:pic>
    </p:spTree>
    <p:extLst>
      <p:ext uri="{BB962C8B-B14F-4D97-AF65-F5344CB8AC3E}">
        <p14:creationId xmlns:p14="http://schemas.microsoft.com/office/powerpoint/2010/main" val="315876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BB4536-1147-FA18-7432-95DFBAB5F277}"/>
              </a:ext>
            </a:extLst>
          </p:cNvPr>
          <p:cNvSpPr>
            <a:spLocks noGrp="1"/>
          </p:cNvSpPr>
          <p:nvPr>
            <p:ph type="title"/>
          </p:nvPr>
        </p:nvSpPr>
        <p:spPr/>
        <p:txBody>
          <a:bodyPr/>
          <a:lstStyle/>
          <a:p>
            <a:r>
              <a:rPr lang="en-GB" sz="3200" b="1" dirty="0">
                <a:solidFill>
                  <a:srgbClr val="000000"/>
                </a:solidFill>
                <a:effectLst/>
                <a:latin typeface="Arial" panose="020B0604020202020204" pitchFamily="34" charset="0"/>
                <a:ea typeface="Arial" panose="020B0604020202020204" pitchFamily="34" charset="0"/>
              </a:rPr>
              <a:t>Risk Assessments (1)</a:t>
            </a:r>
            <a:endParaRPr lang="en-GB" dirty="0"/>
          </a:p>
        </p:txBody>
      </p:sp>
      <p:sp>
        <p:nvSpPr>
          <p:cNvPr id="7" name="TextBox 6">
            <a:extLst>
              <a:ext uri="{FF2B5EF4-FFF2-40B4-BE49-F238E27FC236}">
                <a16:creationId xmlns:a16="http://schemas.microsoft.com/office/drawing/2014/main" id="{99B41750-CC5A-B5C6-9912-B9C32B8EDDAD}"/>
              </a:ext>
            </a:extLst>
          </p:cNvPr>
          <p:cNvSpPr txBox="1"/>
          <p:nvPr/>
        </p:nvSpPr>
        <p:spPr>
          <a:xfrm>
            <a:off x="532387" y="1175398"/>
            <a:ext cx="11156509" cy="553998"/>
          </a:xfrm>
          <a:prstGeom prst="rect">
            <a:avLst/>
          </a:prstGeom>
          <a:noFill/>
          <a:effectLst/>
        </p:spPr>
        <p:txBody>
          <a:bodyPr wrap="square" lIns="0" tIns="0" rIns="0" bIns="0" rtlCol="0">
            <a:spAutoFit/>
          </a:bodyPr>
          <a:lstStyle/>
          <a:p>
            <a:pPr algn="l"/>
            <a:r>
              <a:rPr lang="en-GB" b="1" dirty="0">
                <a:solidFill>
                  <a:schemeClr val="bg2"/>
                </a:solidFill>
              </a:rPr>
              <a:t>A risk assessment assesses the effectiveness and efficiency of measures to protect assets, considering policies, regulatory constraints and business objectives. </a:t>
            </a:r>
          </a:p>
        </p:txBody>
      </p:sp>
      <p:sp>
        <p:nvSpPr>
          <p:cNvPr id="5" name="Text Placeholder 3">
            <a:extLst>
              <a:ext uri="{FF2B5EF4-FFF2-40B4-BE49-F238E27FC236}">
                <a16:creationId xmlns:a16="http://schemas.microsoft.com/office/drawing/2014/main" id="{5A17FDE7-A492-7011-1BBE-700A3F9D413A}"/>
              </a:ext>
            </a:extLst>
          </p:cNvPr>
          <p:cNvSpPr txBox="1">
            <a:spLocks/>
          </p:cNvSpPr>
          <p:nvPr/>
        </p:nvSpPr>
        <p:spPr>
          <a:xfrm>
            <a:off x="532387" y="1968071"/>
            <a:ext cx="5284800" cy="3584430"/>
          </a:xfrm>
          <a:prstGeom prst="roundRect">
            <a:avLst>
              <a:gd name="adj" fmla="val 7642"/>
            </a:avLst>
          </a:prstGeom>
          <a:solidFill>
            <a:schemeClr val="bg2">
              <a:lumMod val="20000"/>
              <a:lumOff val="80000"/>
            </a:schemeClr>
          </a:solidFill>
        </p:spPr>
        <p:style>
          <a:lnRef idx="1">
            <a:schemeClr val="accent6"/>
          </a:lnRef>
          <a:fillRef idx="2">
            <a:schemeClr val="accent6"/>
          </a:fillRef>
          <a:effectRef idx="1">
            <a:schemeClr val="accent6"/>
          </a:effectRef>
          <a:fontRef idx="minor">
            <a:schemeClr val="dk1"/>
          </a:fontRef>
        </p:style>
        <p:txBody>
          <a:bodyPr vert="horz" lIns="108000" tIns="36000" rIns="72000" bIns="0" rtlCol="0" anchor="t">
            <a:no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3175" lvl="1" indent="-3175">
              <a:lnSpc>
                <a:spcPct val="100000"/>
              </a:lnSpc>
              <a:spcBef>
                <a:spcPts val="0"/>
              </a:spcBef>
              <a:spcAft>
                <a:spcPts val="0"/>
              </a:spcAft>
            </a:pPr>
            <a:r>
              <a:rPr lang="en-GB" sz="1600" dirty="0"/>
              <a:t>Information assets have risks such as loss, theft, unauthorised access, leaks, and corruption. Asset identification is the foundation on which all risk management is built. It is critical to identify the different forms and classifications the information may take</a:t>
            </a:r>
            <a:r>
              <a:rPr lang="en-GB" sz="1600" b="1" dirty="0"/>
              <a:t>, </a:t>
            </a:r>
          </a:p>
          <a:p>
            <a:pPr marL="3175" lvl="1" indent="-3175">
              <a:lnSpc>
                <a:spcPct val="100000"/>
              </a:lnSpc>
              <a:spcBef>
                <a:spcPts val="0"/>
              </a:spcBef>
              <a:spcAft>
                <a:spcPts val="0"/>
              </a:spcAft>
            </a:pPr>
            <a:r>
              <a:rPr lang="en-GB" sz="1600" b="1" dirty="0"/>
              <a:t>for example:</a:t>
            </a:r>
          </a:p>
          <a:p>
            <a:pPr marL="342900" indent="-342900">
              <a:lnSpc>
                <a:spcPct val="100000"/>
              </a:lnSpc>
              <a:buSzPct val="120000"/>
              <a:buFont typeface="Wingdings" panose="05000000000000000000" pitchFamily="2" charset="2"/>
              <a:buChar char="ü"/>
            </a:pPr>
            <a:r>
              <a:rPr lang="en-GB" dirty="0"/>
              <a:t>Verbal Speech - briefings, meetings, VTC</a:t>
            </a:r>
          </a:p>
          <a:p>
            <a:pPr marL="342900" indent="-342900">
              <a:lnSpc>
                <a:spcPct val="100000"/>
              </a:lnSpc>
              <a:buSzPct val="120000"/>
              <a:buFont typeface="Wingdings" panose="05000000000000000000" pitchFamily="2" charset="2"/>
              <a:buChar char="ü"/>
            </a:pPr>
            <a:r>
              <a:rPr lang="en-GB" dirty="0"/>
              <a:t>Hardcopy documentation - meeting minutes, personnel files, briefing notes, anything that is printed</a:t>
            </a:r>
          </a:p>
          <a:p>
            <a:pPr marL="342900" indent="-342900">
              <a:lnSpc>
                <a:spcPct val="100000"/>
              </a:lnSpc>
              <a:buSzPct val="120000"/>
              <a:buFont typeface="Wingdings" panose="05000000000000000000" pitchFamily="2" charset="2"/>
              <a:buChar char="ü"/>
            </a:pPr>
            <a:r>
              <a:rPr lang="en-GB" dirty="0"/>
              <a:t>Digital - anything processed and stored on digital systems</a:t>
            </a:r>
          </a:p>
        </p:txBody>
      </p:sp>
      <p:sp>
        <p:nvSpPr>
          <p:cNvPr id="9" name="Text Placeholder 3">
            <a:extLst>
              <a:ext uri="{FF2B5EF4-FFF2-40B4-BE49-F238E27FC236}">
                <a16:creationId xmlns:a16="http://schemas.microsoft.com/office/drawing/2014/main" id="{A0D24900-10DD-E737-7301-C01804D9FF61}"/>
              </a:ext>
            </a:extLst>
          </p:cNvPr>
          <p:cNvSpPr txBox="1">
            <a:spLocks/>
          </p:cNvSpPr>
          <p:nvPr/>
        </p:nvSpPr>
        <p:spPr>
          <a:xfrm>
            <a:off x="6403975" y="1968071"/>
            <a:ext cx="5284922" cy="3584430"/>
          </a:xfrm>
          <a:prstGeom prst="roundRect">
            <a:avLst>
              <a:gd name="adj" fmla="val 7642"/>
            </a:avLst>
          </a:prstGeom>
          <a:solidFill>
            <a:schemeClr val="bg2">
              <a:lumMod val="20000"/>
              <a:lumOff val="80000"/>
            </a:schemeClr>
          </a:solidFill>
        </p:spPr>
        <p:style>
          <a:lnRef idx="1">
            <a:schemeClr val="accent6"/>
          </a:lnRef>
          <a:fillRef idx="2">
            <a:schemeClr val="accent6"/>
          </a:fillRef>
          <a:effectRef idx="1">
            <a:schemeClr val="accent6"/>
          </a:effectRef>
          <a:fontRef idx="minor">
            <a:schemeClr val="dk1"/>
          </a:fontRef>
        </p:style>
        <p:txBody>
          <a:bodyPr vert="horz" lIns="108000" tIns="36000" rIns="72000" bIns="0" rtlCol="0" anchor="t">
            <a:no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nSpc>
                <a:spcPct val="100000"/>
              </a:lnSpc>
            </a:pPr>
            <a:r>
              <a:rPr lang="en-GB" b="1" dirty="0"/>
              <a:t>It is also critical to identify the following:</a:t>
            </a:r>
          </a:p>
          <a:p>
            <a:pPr marL="285750" indent="-285750">
              <a:lnSpc>
                <a:spcPct val="100000"/>
              </a:lnSpc>
              <a:buSzPct val="120000"/>
              <a:buFont typeface="Wingdings" panose="05000000000000000000" pitchFamily="2" charset="2"/>
              <a:buChar char="ü"/>
            </a:pPr>
            <a:r>
              <a:rPr lang="en-GB" dirty="0"/>
              <a:t>The people who should have access to an information asset </a:t>
            </a:r>
          </a:p>
          <a:p>
            <a:pPr marL="285750" indent="-285750">
              <a:lnSpc>
                <a:spcPct val="100000"/>
              </a:lnSpc>
              <a:buSzPct val="120000"/>
              <a:buFont typeface="Wingdings" panose="05000000000000000000" pitchFamily="2" charset="2"/>
              <a:buChar char="ü"/>
            </a:pPr>
            <a:r>
              <a:rPr lang="en-GB" dirty="0"/>
              <a:t>The people who are responsible for managing the assets/platforms that process, store or transport information assets</a:t>
            </a:r>
          </a:p>
          <a:p>
            <a:pPr marL="285750" indent="-285750">
              <a:lnSpc>
                <a:spcPct val="100000"/>
              </a:lnSpc>
              <a:buSzPct val="120000"/>
              <a:buFont typeface="Wingdings" panose="05000000000000000000" pitchFamily="2" charset="2"/>
              <a:buChar char="ü"/>
            </a:pPr>
            <a:r>
              <a:rPr lang="en-GB" dirty="0"/>
              <a:t>The systems used to store, process and transport information assets</a:t>
            </a:r>
          </a:p>
          <a:p>
            <a:pPr marL="285750" indent="-285750">
              <a:lnSpc>
                <a:spcPct val="100000"/>
              </a:lnSpc>
              <a:buSzPct val="120000"/>
              <a:buFont typeface="Wingdings" panose="05000000000000000000" pitchFamily="2" charset="2"/>
              <a:buChar char="ü"/>
            </a:pPr>
            <a:r>
              <a:rPr lang="en-GB" dirty="0"/>
              <a:t>SharePoint, file transfer systems, removal media, HR systems and financial system</a:t>
            </a:r>
          </a:p>
        </p:txBody>
      </p:sp>
    </p:spTree>
    <p:extLst>
      <p:ext uri="{BB962C8B-B14F-4D97-AF65-F5344CB8AC3E}">
        <p14:creationId xmlns:p14="http://schemas.microsoft.com/office/powerpoint/2010/main" val="396471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B4F630-EC0E-6A7F-A7C0-2591CB9CF38C}"/>
              </a:ext>
            </a:extLst>
          </p:cNvPr>
          <p:cNvSpPr>
            <a:spLocks noGrp="1"/>
          </p:cNvSpPr>
          <p:nvPr>
            <p:ph type="title"/>
          </p:nvPr>
        </p:nvSpPr>
        <p:spPr/>
        <p:txBody>
          <a:bodyPr/>
          <a:lstStyle/>
          <a:p>
            <a:r>
              <a:rPr lang="en-GB" dirty="0"/>
              <a:t>Risk Assessments (2)</a:t>
            </a:r>
          </a:p>
        </p:txBody>
      </p:sp>
      <p:sp>
        <p:nvSpPr>
          <p:cNvPr id="4" name="Text Placeholder 3">
            <a:extLst>
              <a:ext uri="{FF2B5EF4-FFF2-40B4-BE49-F238E27FC236}">
                <a16:creationId xmlns:a16="http://schemas.microsoft.com/office/drawing/2014/main" id="{7C74A381-1652-71C6-0A0A-EB92A56BA7A6}"/>
              </a:ext>
            </a:extLst>
          </p:cNvPr>
          <p:cNvSpPr>
            <a:spLocks noGrp="1"/>
          </p:cNvSpPr>
          <p:nvPr>
            <p:ph type="body" sz="quarter" idx="13"/>
          </p:nvPr>
        </p:nvSpPr>
        <p:spPr>
          <a:xfrm>
            <a:off x="518318" y="1311798"/>
            <a:ext cx="11157743" cy="650425"/>
          </a:xfrm>
        </p:spPr>
        <p:txBody>
          <a:bodyPr>
            <a:noAutofit/>
          </a:bodyPr>
          <a:lstStyle/>
          <a:p>
            <a:r>
              <a:rPr lang="en-GB" sz="1600" b="0" dirty="0">
                <a:solidFill>
                  <a:schemeClr val="accent6">
                    <a:lumMod val="10000"/>
                  </a:schemeClr>
                </a:solidFill>
              </a:rPr>
              <a:t>As IAO the identification and management of the highest risk assets is key and knowing when to apply additional security controls to protect them.</a:t>
            </a:r>
          </a:p>
        </p:txBody>
      </p:sp>
      <p:graphicFrame>
        <p:nvGraphicFramePr>
          <p:cNvPr id="5" name="Content Placeholder 4" descr="A table showing the key elements and defintions of risk assessments.">
            <a:extLst>
              <a:ext uri="{FF2B5EF4-FFF2-40B4-BE49-F238E27FC236}">
                <a16:creationId xmlns:a16="http://schemas.microsoft.com/office/drawing/2014/main" id="{EA03B680-2240-3257-9FE2-3B8774A0C9E4}"/>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3741783079"/>
              </p:ext>
            </p:extLst>
          </p:nvPr>
        </p:nvGraphicFramePr>
        <p:xfrm>
          <a:off x="2020509" y="2466109"/>
          <a:ext cx="8150983" cy="2238872"/>
        </p:xfrm>
        <a:graphic>
          <a:graphicData uri="http://schemas.openxmlformats.org/drawingml/2006/table">
            <a:tbl>
              <a:tblPr firstRow="1" bandRow="1">
                <a:tableStyleId>{BDBED569-4797-4DF1-A0F4-6AAB3CD982D8}</a:tableStyleId>
              </a:tblPr>
              <a:tblGrid>
                <a:gridCol w="2446079">
                  <a:extLst>
                    <a:ext uri="{9D8B030D-6E8A-4147-A177-3AD203B41FA5}">
                      <a16:colId xmlns:a16="http://schemas.microsoft.com/office/drawing/2014/main" val="3257530639"/>
                    </a:ext>
                  </a:extLst>
                </a:gridCol>
                <a:gridCol w="5704904">
                  <a:extLst>
                    <a:ext uri="{9D8B030D-6E8A-4147-A177-3AD203B41FA5}">
                      <a16:colId xmlns:a16="http://schemas.microsoft.com/office/drawing/2014/main" val="2557763681"/>
                    </a:ext>
                  </a:extLst>
                </a:gridCol>
              </a:tblGrid>
              <a:tr h="544222">
                <a:tc>
                  <a:txBody>
                    <a:bodyPr/>
                    <a:lstStyle/>
                    <a:p>
                      <a:pPr>
                        <a:lnSpc>
                          <a:spcPct val="100000"/>
                        </a:lnSpc>
                        <a:spcAft>
                          <a:spcPts val="0"/>
                        </a:spcAft>
                        <a:buNone/>
                      </a:pPr>
                      <a:r>
                        <a:rPr lang="en-GB" sz="1800" b="1" dirty="0">
                          <a:solidFill>
                            <a:srgbClr val="000000"/>
                          </a:solidFill>
                          <a:effectLst/>
                        </a:rPr>
                        <a:t>Threat</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rgbClr val="F2D3E3"/>
                    </a:solidFill>
                  </a:tcPr>
                </a:tc>
                <a:tc>
                  <a:txBody>
                    <a:bodyPr/>
                    <a:lstStyle/>
                    <a:p>
                      <a:pPr>
                        <a:lnSpc>
                          <a:spcPct val="100000"/>
                        </a:lnSpc>
                        <a:spcAft>
                          <a:spcPts val="0"/>
                        </a:spcAft>
                        <a:buNone/>
                      </a:pPr>
                      <a:r>
                        <a:rPr lang="en-GB" sz="1800" b="0" dirty="0">
                          <a:solidFill>
                            <a:srgbClr val="000000"/>
                          </a:solidFill>
                          <a:effectLst/>
                        </a:rPr>
                        <a:t>Source or cause of risk - What can go wrong</a:t>
                      </a:r>
                      <a:endParaRPr lang="en-GB" sz="1800" b="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rgbClr val="F2D3E3"/>
                    </a:solidFill>
                  </a:tcPr>
                </a:tc>
                <a:extLst>
                  <a:ext uri="{0D108BD9-81ED-4DB2-BD59-A6C34878D82A}">
                    <a16:rowId xmlns:a16="http://schemas.microsoft.com/office/drawing/2014/main" val="1269159974"/>
                  </a:ext>
                </a:extLst>
              </a:tr>
              <a:tr h="597811">
                <a:tc>
                  <a:txBody>
                    <a:bodyPr/>
                    <a:lstStyle/>
                    <a:p>
                      <a:pPr>
                        <a:lnSpc>
                          <a:spcPct val="100000"/>
                        </a:lnSpc>
                        <a:spcAft>
                          <a:spcPts val="0"/>
                        </a:spcAft>
                        <a:buNone/>
                      </a:pPr>
                      <a:r>
                        <a:rPr lang="en-GB" sz="1800" b="1" dirty="0">
                          <a:solidFill>
                            <a:srgbClr val="000000"/>
                          </a:solidFill>
                          <a:effectLst/>
                        </a:rPr>
                        <a:t>Risk</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chemeClr val="bg1">
                        <a:alpha val="20000"/>
                      </a:schemeClr>
                    </a:solidFill>
                  </a:tcPr>
                </a:tc>
                <a:tc>
                  <a:txBody>
                    <a:bodyPr/>
                    <a:lstStyle/>
                    <a:p>
                      <a:pPr>
                        <a:lnSpc>
                          <a:spcPct val="100000"/>
                        </a:lnSpc>
                        <a:spcAft>
                          <a:spcPts val="0"/>
                        </a:spcAft>
                        <a:buNone/>
                      </a:pPr>
                      <a:r>
                        <a:rPr lang="en-GB" sz="1800" dirty="0">
                          <a:solidFill>
                            <a:srgbClr val="000000"/>
                          </a:solidFill>
                          <a:effectLst/>
                        </a:rPr>
                        <a:t>Impacts/consequences/effects that an event can have on an organisation</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chemeClr val="bg1">
                        <a:alpha val="20000"/>
                      </a:schemeClr>
                    </a:solidFill>
                  </a:tcPr>
                </a:tc>
                <a:extLst>
                  <a:ext uri="{0D108BD9-81ED-4DB2-BD59-A6C34878D82A}">
                    <a16:rowId xmlns:a16="http://schemas.microsoft.com/office/drawing/2014/main" val="593197439"/>
                  </a:ext>
                </a:extLst>
              </a:tr>
              <a:tr h="552617">
                <a:tc>
                  <a:txBody>
                    <a:bodyPr/>
                    <a:lstStyle/>
                    <a:p>
                      <a:pPr>
                        <a:lnSpc>
                          <a:spcPct val="100000"/>
                        </a:lnSpc>
                        <a:spcAft>
                          <a:spcPts val="0"/>
                        </a:spcAft>
                        <a:buNone/>
                      </a:pPr>
                      <a:r>
                        <a:rPr lang="en-GB" sz="1800" b="1" dirty="0">
                          <a:solidFill>
                            <a:srgbClr val="000000"/>
                          </a:solidFill>
                          <a:effectLst/>
                        </a:rPr>
                        <a:t>Risk assessment</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rgbClr val="F2D3E3"/>
                    </a:solidFill>
                  </a:tcPr>
                </a:tc>
                <a:tc>
                  <a:txBody>
                    <a:bodyPr/>
                    <a:lstStyle/>
                    <a:p>
                      <a:pPr>
                        <a:lnSpc>
                          <a:spcPct val="100000"/>
                        </a:lnSpc>
                        <a:spcAft>
                          <a:spcPts val="0"/>
                        </a:spcAft>
                        <a:buNone/>
                      </a:pPr>
                      <a:r>
                        <a:rPr lang="en-GB" sz="1800" dirty="0">
                          <a:solidFill>
                            <a:srgbClr val="000000"/>
                          </a:solidFill>
                          <a:effectLst/>
                        </a:rPr>
                        <a:t>Overall process of risk identification, analysis &amp; evaluation </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rgbClr val="F2D3E3"/>
                    </a:solidFill>
                  </a:tcPr>
                </a:tc>
                <a:extLst>
                  <a:ext uri="{0D108BD9-81ED-4DB2-BD59-A6C34878D82A}">
                    <a16:rowId xmlns:a16="http://schemas.microsoft.com/office/drawing/2014/main" val="3167343955"/>
                  </a:ext>
                </a:extLst>
              </a:tr>
              <a:tr h="544222">
                <a:tc>
                  <a:txBody>
                    <a:bodyPr/>
                    <a:lstStyle/>
                    <a:p>
                      <a:pPr>
                        <a:lnSpc>
                          <a:spcPct val="100000"/>
                        </a:lnSpc>
                        <a:spcAft>
                          <a:spcPts val="0"/>
                        </a:spcAft>
                        <a:buNone/>
                      </a:pPr>
                      <a:r>
                        <a:rPr lang="en-GB" sz="1800" b="1" dirty="0">
                          <a:solidFill>
                            <a:srgbClr val="000000"/>
                          </a:solidFill>
                          <a:effectLst/>
                        </a:rPr>
                        <a:t>Risk management</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chemeClr val="bg1">
                        <a:alpha val="20000"/>
                      </a:schemeClr>
                    </a:solidFill>
                  </a:tcPr>
                </a:tc>
                <a:tc>
                  <a:txBody>
                    <a:bodyPr/>
                    <a:lstStyle/>
                    <a:p>
                      <a:pPr>
                        <a:lnSpc>
                          <a:spcPct val="100000"/>
                        </a:lnSpc>
                        <a:spcAft>
                          <a:spcPts val="0"/>
                        </a:spcAft>
                        <a:buNone/>
                      </a:pPr>
                      <a:r>
                        <a:rPr lang="en-GB" sz="1800" dirty="0">
                          <a:solidFill>
                            <a:srgbClr val="000000"/>
                          </a:solidFill>
                          <a:effectLst/>
                        </a:rPr>
                        <a:t>Coordinated activities to direct and control risk</a:t>
                      </a:r>
                      <a:endParaRPr lang="en-GB" sz="1800" dirty="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nchor="ctr">
                    <a:solidFill>
                      <a:schemeClr val="bg1">
                        <a:alpha val="20000"/>
                      </a:schemeClr>
                    </a:solidFill>
                  </a:tcPr>
                </a:tc>
                <a:extLst>
                  <a:ext uri="{0D108BD9-81ED-4DB2-BD59-A6C34878D82A}">
                    <a16:rowId xmlns:a16="http://schemas.microsoft.com/office/drawing/2014/main" val="4269948032"/>
                  </a:ext>
                </a:extLst>
              </a:tr>
            </a:tbl>
          </a:graphicData>
        </a:graphic>
      </p:graphicFrame>
    </p:spTree>
    <p:extLst>
      <p:ext uri="{BB962C8B-B14F-4D97-AF65-F5344CB8AC3E}">
        <p14:creationId xmlns:p14="http://schemas.microsoft.com/office/powerpoint/2010/main" val="351079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629519-B34E-4CDB-6E0D-80554517D2DA}"/>
              </a:ext>
            </a:extLst>
          </p:cNvPr>
          <p:cNvSpPr>
            <a:spLocks noGrp="1"/>
          </p:cNvSpPr>
          <p:nvPr>
            <p:ph type="title"/>
          </p:nvPr>
        </p:nvSpPr>
        <p:spPr/>
        <p:txBody>
          <a:bodyPr/>
          <a:lstStyle/>
          <a:p>
            <a:r>
              <a:rPr kumimoji="0" lang="en-GB" sz="3200" b="1" i="0" u="none" strike="noStrike" kern="1200" cap="none" spc="0" normalizeH="0" baseline="0" noProof="0" dirty="0">
                <a:ln>
                  <a:noFill/>
                </a:ln>
                <a:solidFill>
                  <a:srgbClr val="E6E8ED">
                    <a:lumMod val="10000"/>
                  </a:srgbClr>
                </a:solidFill>
                <a:effectLst/>
                <a:uLnTx/>
                <a:uFillTx/>
                <a:latin typeface="Arial"/>
                <a:ea typeface="+mj-ea"/>
                <a:cs typeface="+mj-cs"/>
              </a:rPr>
              <a:t>Risk Assessments (3)</a:t>
            </a:r>
            <a:endParaRPr lang="en-GB" dirty="0"/>
          </a:p>
        </p:txBody>
      </p:sp>
      <p:sp>
        <p:nvSpPr>
          <p:cNvPr id="5" name="Text Placeholder 4">
            <a:extLst>
              <a:ext uri="{FF2B5EF4-FFF2-40B4-BE49-F238E27FC236}">
                <a16:creationId xmlns:a16="http://schemas.microsoft.com/office/drawing/2014/main" id="{E5930298-21B8-9F10-C31C-D0C8C7EBDB3A}"/>
              </a:ext>
            </a:extLst>
          </p:cNvPr>
          <p:cNvSpPr>
            <a:spLocks noGrp="1"/>
          </p:cNvSpPr>
          <p:nvPr>
            <p:ph type="body" sz="quarter" idx="14"/>
          </p:nvPr>
        </p:nvSpPr>
        <p:spPr/>
        <p:txBody>
          <a:bodyPr/>
          <a:lstStyle/>
          <a:p>
            <a:r>
              <a:rPr lang="en-GB" dirty="0"/>
              <a:t>When assessing information risk, consider consequences if those risks were realised, including:</a:t>
            </a:r>
          </a:p>
        </p:txBody>
      </p:sp>
      <p:sp>
        <p:nvSpPr>
          <p:cNvPr id="6" name="Text Placeholder 3">
            <a:extLst>
              <a:ext uri="{FF2B5EF4-FFF2-40B4-BE49-F238E27FC236}">
                <a16:creationId xmlns:a16="http://schemas.microsoft.com/office/drawing/2014/main" id="{60891AE9-622B-D806-D1E3-8B7A0F833F18}"/>
              </a:ext>
            </a:extLst>
          </p:cNvPr>
          <p:cNvSpPr txBox="1">
            <a:spLocks/>
          </p:cNvSpPr>
          <p:nvPr/>
        </p:nvSpPr>
        <p:spPr>
          <a:xfrm>
            <a:off x="532387" y="1990104"/>
            <a:ext cx="5284800" cy="3771717"/>
          </a:xfrm>
          <a:prstGeom prst="roundRect">
            <a:avLst>
              <a:gd name="adj" fmla="val 7642"/>
            </a:avLst>
          </a:prstGeom>
          <a:solidFill>
            <a:srgbClr val="F2D3E3"/>
          </a:solidFill>
        </p:spPr>
        <p:style>
          <a:lnRef idx="1">
            <a:schemeClr val="accent6"/>
          </a:lnRef>
          <a:fillRef idx="2">
            <a:schemeClr val="accent6"/>
          </a:fillRef>
          <a:effectRef idx="1">
            <a:schemeClr val="accent6"/>
          </a:effectRef>
          <a:fontRef idx="minor">
            <a:schemeClr val="dk1"/>
          </a:fontRef>
        </p:style>
        <p:txBody>
          <a:bodyPr vert="horz" lIns="108000" tIns="36000" rIns="36000" bIns="0" rtlCol="0" anchor="t">
            <a:no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85750" indent="-285750">
              <a:lnSpc>
                <a:spcPct val="100000"/>
              </a:lnSpc>
              <a:buSzPct val="120000"/>
              <a:buFont typeface="Arial" panose="020B0604020202020204" pitchFamily="34" charset="0"/>
              <a:buChar char="•"/>
            </a:pPr>
            <a:r>
              <a:rPr lang="en-GB" dirty="0"/>
              <a:t>Financial - Direct loss of revenue to the organisation</a:t>
            </a:r>
          </a:p>
          <a:p>
            <a:pPr marL="285750" indent="-285750">
              <a:lnSpc>
                <a:spcPct val="100000"/>
              </a:lnSpc>
              <a:buSzPct val="120000"/>
              <a:buFont typeface="Arial" panose="020B0604020202020204" pitchFamily="34" charset="0"/>
              <a:buChar char="•"/>
            </a:pPr>
            <a:r>
              <a:rPr lang="en-GB" dirty="0"/>
              <a:t>National economic impact GDP</a:t>
            </a:r>
          </a:p>
          <a:p>
            <a:pPr marL="285750" indent="-285750">
              <a:lnSpc>
                <a:spcPct val="100000"/>
              </a:lnSpc>
              <a:buSzPct val="120000"/>
              <a:buFont typeface="Arial" panose="020B0604020202020204" pitchFamily="34" charset="0"/>
              <a:buChar char="•"/>
            </a:pPr>
            <a:r>
              <a:rPr lang="en-GB" dirty="0"/>
              <a:t>Societal - Welfare and economy</a:t>
            </a:r>
          </a:p>
          <a:p>
            <a:pPr marL="285750" indent="-285750">
              <a:lnSpc>
                <a:spcPct val="100000"/>
              </a:lnSpc>
              <a:buSzPct val="120000"/>
              <a:buFont typeface="Arial" panose="020B0604020202020204" pitchFamily="34" charset="0"/>
              <a:buChar char="•"/>
            </a:pPr>
            <a:r>
              <a:rPr lang="en-GB" dirty="0"/>
              <a:t>Reputational damage - National strategic partners/general public perception</a:t>
            </a:r>
            <a:endParaRPr lang="en-GB" dirty="0">
              <a:cs typeface="Arial"/>
            </a:endParaRPr>
          </a:p>
          <a:p>
            <a:pPr marL="285750" indent="-285750">
              <a:lnSpc>
                <a:spcPct val="100000"/>
              </a:lnSpc>
              <a:buSzPct val="120000"/>
              <a:buFont typeface="Arial" panose="020B0604020202020204" pitchFamily="34" charset="0"/>
              <a:buChar char="•"/>
            </a:pPr>
            <a:r>
              <a:rPr lang="en-GB" dirty="0"/>
              <a:t>Process corruption - Democratic process, policy and strategic decision-making</a:t>
            </a:r>
            <a:endParaRPr lang="en-GB" dirty="0">
              <a:cs typeface="Arial"/>
            </a:endParaRPr>
          </a:p>
          <a:p>
            <a:pPr marL="285750" indent="-285750">
              <a:lnSpc>
                <a:spcPct val="100000"/>
              </a:lnSpc>
              <a:buSzPct val="120000"/>
              <a:buFont typeface="Arial" panose="020B0604020202020204" pitchFamily="34" charset="0"/>
              <a:buChar char="•"/>
            </a:pPr>
            <a:r>
              <a:rPr lang="en-GB" dirty="0"/>
              <a:t>Legal/Law enforcement and criminal prosecutions/ GDPR</a:t>
            </a:r>
            <a:endParaRPr lang="en-GB" dirty="0">
              <a:cs typeface="Arial"/>
            </a:endParaRPr>
          </a:p>
          <a:p>
            <a:pPr marL="285750" indent="-285750">
              <a:lnSpc>
                <a:spcPct val="100000"/>
              </a:lnSpc>
              <a:buSzPct val="120000"/>
              <a:buFont typeface="Arial" panose="020B0604020202020204" pitchFamily="34" charset="0"/>
              <a:buChar char="•"/>
            </a:pPr>
            <a:r>
              <a:rPr lang="en-GB" dirty="0"/>
              <a:t>Physical harm - To persons identified due to compromise or unauthorised disclosure</a:t>
            </a:r>
          </a:p>
        </p:txBody>
      </p:sp>
      <p:sp>
        <p:nvSpPr>
          <p:cNvPr id="7" name="Text Placeholder 3">
            <a:extLst>
              <a:ext uri="{FF2B5EF4-FFF2-40B4-BE49-F238E27FC236}">
                <a16:creationId xmlns:a16="http://schemas.microsoft.com/office/drawing/2014/main" id="{0ABD5D28-798F-DF17-75F4-6D6D3474FBA1}"/>
              </a:ext>
            </a:extLst>
          </p:cNvPr>
          <p:cNvSpPr txBox="1">
            <a:spLocks/>
          </p:cNvSpPr>
          <p:nvPr/>
        </p:nvSpPr>
        <p:spPr>
          <a:xfrm>
            <a:off x="6403974" y="1990104"/>
            <a:ext cx="5284800" cy="3771717"/>
          </a:xfrm>
          <a:prstGeom prst="roundRect">
            <a:avLst>
              <a:gd name="adj" fmla="val 7642"/>
            </a:avLst>
          </a:prstGeom>
          <a:solidFill>
            <a:srgbClr val="F2D3E3"/>
          </a:solidFill>
        </p:spPr>
        <p:style>
          <a:lnRef idx="1">
            <a:schemeClr val="accent6"/>
          </a:lnRef>
          <a:fillRef idx="2">
            <a:schemeClr val="accent6"/>
          </a:fillRef>
          <a:effectRef idx="1">
            <a:schemeClr val="accent6"/>
          </a:effectRef>
          <a:fontRef idx="minor">
            <a:schemeClr val="dk1"/>
          </a:fontRef>
        </p:style>
        <p:txBody>
          <a:bodyPr vert="horz" lIns="108000" tIns="36000" rIns="36000" bIns="0" rtlCol="0" anchor="t">
            <a:no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85750" indent="-285750">
              <a:lnSpc>
                <a:spcPct val="100000"/>
              </a:lnSpc>
              <a:buSzPct val="120000"/>
              <a:buFont typeface="Arial" panose="020B0604020202020204" pitchFamily="34" charset="0"/>
              <a:buChar char="•"/>
            </a:pPr>
            <a:r>
              <a:rPr lang="en-GB" dirty="0"/>
              <a:t>Operational - access to systems and assets that disrupt the ability:</a:t>
            </a:r>
          </a:p>
          <a:p>
            <a:pPr marL="722313" indent="-285750">
              <a:lnSpc>
                <a:spcPct val="100000"/>
              </a:lnSpc>
              <a:buSzPct val="120000"/>
              <a:buFontTx/>
              <a:buChar char="-"/>
            </a:pPr>
            <a:r>
              <a:rPr lang="en-GB" dirty="0"/>
              <a:t>to deliver organisational essential services</a:t>
            </a:r>
          </a:p>
          <a:p>
            <a:pPr marL="722313" indent="-285750">
              <a:lnSpc>
                <a:spcPct val="100000"/>
              </a:lnSpc>
              <a:buSzPct val="120000"/>
              <a:buFontTx/>
              <a:buChar char="-"/>
            </a:pPr>
            <a:r>
              <a:rPr lang="en-GB" dirty="0"/>
              <a:t>to deliver essential services to the UK population</a:t>
            </a:r>
          </a:p>
          <a:p>
            <a:pPr marL="285750" indent="-285750">
              <a:lnSpc>
                <a:spcPct val="100000"/>
              </a:lnSpc>
              <a:buSzPct val="120000"/>
              <a:buFont typeface="Arial" panose="020B0604020202020204" pitchFamily="34" charset="0"/>
              <a:buChar char="•"/>
            </a:pPr>
            <a:r>
              <a:rPr lang="en-GB" dirty="0"/>
              <a:t>Loss, theft, leaking, unauthorised disclosure, or deletion of the information</a:t>
            </a:r>
          </a:p>
          <a:p>
            <a:pPr marL="285750" indent="-285750">
              <a:lnSpc>
                <a:spcPct val="100000"/>
              </a:lnSpc>
              <a:buSzPct val="120000"/>
              <a:buFont typeface="Arial" panose="020B0604020202020204" pitchFamily="34" charset="0"/>
              <a:buChar char="•"/>
            </a:pPr>
            <a:r>
              <a:rPr lang="en-GB" dirty="0"/>
              <a:t>If the information could be used to harm UK interests or individuals</a:t>
            </a:r>
          </a:p>
          <a:p>
            <a:pPr marL="285750" indent="-285750">
              <a:lnSpc>
                <a:spcPct val="100000"/>
              </a:lnSpc>
              <a:buSzPct val="120000"/>
              <a:buFont typeface="Arial" panose="020B0604020202020204" pitchFamily="34" charset="0"/>
              <a:buChar char="•"/>
            </a:pPr>
            <a:r>
              <a:rPr lang="en-GB" dirty="0"/>
              <a:t>What are the implications of failing to preserve the confidentiality, integrity, or availability of the information?</a:t>
            </a:r>
          </a:p>
        </p:txBody>
      </p:sp>
    </p:spTree>
    <p:extLst>
      <p:ext uri="{BB962C8B-B14F-4D97-AF65-F5344CB8AC3E}">
        <p14:creationId xmlns:p14="http://schemas.microsoft.com/office/powerpoint/2010/main" val="148931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9FC86E-2B3D-4EBF-9DBA-95BD2DD23AD1}"/>
              </a:ext>
            </a:extLst>
          </p:cNvPr>
          <p:cNvSpPr>
            <a:spLocks noGrp="1"/>
          </p:cNvSpPr>
          <p:nvPr>
            <p:ph type="title"/>
          </p:nvPr>
        </p:nvSpPr>
        <p:spPr>
          <a:xfrm>
            <a:off x="518319" y="512764"/>
            <a:ext cx="7082632" cy="550767"/>
          </a:xfrm>
        </p:spPr>
        <p:txBody>
          <a:bodyPr anchor="t">
            <a:normAutofit/>
          </a:bodyPr>
          <a:lstStyle/>
          <a:p>
            <a:r>
              <a:rPr lang="en-GB" dirty="0"/>
              <a:t>Risk Assessments (4)</a:t>
            </a:r>
          </a:p>
        </p:txBody>
      </p:sp>
      <p:sp>
        <p:nvSpPr>
          <p:cNvPr id="5" name="Text Placeholder 4">
            <a:extLst>
              <a:ext uri="{FF2B5EF4-FFF2-40B4-BE49-F238E27FC236}">
                <a16:creationId xmlns:a16="http://schemas.microsoft.com/office/drawing/2014/main" id="{11F91EF5-78E4-6771-AF1D-5E8983B3087A}"/>
              </a:ext>
            </a:extLst>
          </p:cNvPr>
          <p:cNvSpPr>
            <a:spLocks noGrp="1"/>
          </p:cNvSpPr>
          <p:nvPr>
            <p:ph type="body" sz="quarter" idx="15"/>
          </p:nvPr>
        </p:nvSpPr>
        <p:spPr>
          <a:xfrm>
            <a:off x="515940" y="1038225"/>
            <a:ext cx="7084144" cy="372647"/>
          </a:xfrm>
        </p:spPr>
        <p:txBody>
          <a:bodyPr anchor="ctr">
            <a:normAutofit/>
          </a:bodyPr>
          <a:lstStyle/>
          <a:p>
            <a:r>
              <a:rPr lang="en-GB" dirty="0"/>
              <a:t>Framework for Managing Risk </a:t>
            </a:r>
          </a:p>
        </p:txBody>
      </p:sp>
      <p:sp>
        <p:nvSpPr>
          <p:cNvPr id="3" name="Text Placeholder 2">
            <a:extLst>
              <a:ext uri="{FF2B5EF4-FFF2-40B4-BE49-F238E27FC236}">
                <a16:creationId xmlns:a16="http://schemas.microsoft.com/office/drawing/2014/main" id="{4BDCF0A2-27D1-6D86-05AB-EC7F2837915A}"/>
              </a:ext>
            </a:extLst>
          </p:cNvPr>
          <p:cNvSpPr>
            <a:spLocks noGrp="1"/>
          </p:cNvSpPr>
          <p:nvPr>
            <p:ph type="body" sz="quarter" idx="14"/>
          </p:nvPr>
        </p:nvSpPr>
        <p:spPr>
          <a:xfrm>
            <a:off x="515938" y="1806766"/>
            <a:ext cx="5939946" cy="4021157"/>
          </a:xfrm>
        </p:spPr>
        <p:txBody>
          <a:bodyPr vert="horz" lIns="0" tIns="0" rIns="0" bIns="0" rtlCol="0" anchor="t">
            <a:noAutofit/>
          </a:bodyPr>
          <a:lstStyle/>
          <a:p>
            <a:pPr>
              <a:spcBef>
                <a:spcPts val="0"/>
              </a:spcBef>
              <a:spcAft>
                <a:spcPts val="0"/>
              </a:spcAft>
            </a:pPr>
            <a:r>
              <a:rPr lang="en-GB" sz="1600" u="sng" dirty="0">
                <a:effectLst/>
                <a:hlinkClick r:id="rId2"/>
              </a:rPr>
              <a:t>The Framework for Managing Risk</a:t>
            </a:r>
            <a:r>
              <a:rPr lang="en-GB" sz="1600" u="sng" dirty="0">
                <a:effectLst/>
              </a:rPr>
              <a:t> </a:t>
            </a:r>
            <a:r>
              <a:rPr lang="en-GB" sz="1600" b="0" dirty="0"/>
              <a:t>in HM Government outlines several common methods and tools however you should follow the processes used in your organisation.</a:t>
            </a:r>
          </a:p>
          <a:p>
            <a:pPr>
              <a:spcBef>
                <a:spcPts val="0"/>
              </a:spcBef>
              <a:spcAft>
                <a:spcPts val="0"/>
              </a:spcAft>
            </a:pPr>
            <a:endParaRPr lang="en-GB" sz="1600" b="0" dirty="0"/>
          </a:p>
          <a:p>
            <a:pPr>
              <a:spcBef>
                <a:spcPts val="0"/>
              </a:spcBef>
              <a:spcAft>
                <a:spcPts val="0"/>
              </a:spcAft>
            </a:pPr>
            <a:r>
              <a:rPr lang="en-GB" sz="1600" b="0" dirty="0"/>
              <a:t>IAOs should familiarise themselves with the risk-management practices within your organisation specifically how to identify, understand, manage report and record risks. Understanding your organisation's risk appetite is also important, as it will help you to align risk-based decisions you make regarding assets for which you are responsible, within the wider organisation approach. </a:t>
            </a:r>
            <a:endParaRPr lang="en-GB" sz="1600" b="0" dirty="0">
              <a:cs typeface="Arial"/>
            </a:endParaRPr>
          </a:p>
          <a:p>
            <a:pPr>
              <a:spcBef>
                <a:spcPts val="0"/>
              </a:spcBef>
              <a:spcAft>
                <a:spcPts val="0"/>
              </a:spcAft>
            </a:pPr>
            <a:endParaRPr lang="en-GB" sz="1600" b="0" dirty="0"/>
          </a:p>
          <a:p>
            <a:pPr>
              <a:spcBef>
                <a:spcPts val="0"/>
              </a:spcBef>
              <a:spcAft>
                <a:spcPts val="0"/>
              </a:spcAft>
            </a:pPr>
            <a:r>
              <a:rPr lang="en-GB" sz="1600" b="0" dirty="0"/>
              <a:t>The most critical aspect of any risk assessment is implementing measures to ensure risks are mitigated to an acceptable level. The outcome of your risk assessment should identify the most sensitive information and the riskiest activities in terms of information handled across the organisation.</a:t>
            </a:r>
            <a:endParaRPr lang="en-GB" sz="1600" dirty="0"/>
          </a:p>
        </p:txBody>
      </p:sp>
      <p:pic>
        <p:nvPicPr>
          <p:cNvPr id="6" name="Picture 5" descr="A risk rating chart.&#10;">
            <a:extLst>
              <a:ext uri="{FF2B5EF4-FFF2-40B4-BE49-F238E27FC236}">
                <a16:creationId xmlns:a16="http://schemas.microsoft.com/office/drawing/2014/main" id="{1F9C22AE-FFCD-9F00-FF89-513CB0088CA9}"/>
              </a:ext>
            </a:extLst>
          </p:cNvPr>
          <p:cNvPicPr>
            <a:picLocks noChangeAspect="1"/>
          </p:cNvPicPr>
          <p:nvPr/>
        </p:nvPicPr>
        <p:blipFill>
          <a:blip r:embed="rId3"/>
          <a:srcRect l="20772" r="1" b="1"/>
          <a:stretch>
            <a:fillRect/>
          </a:stretch>
        </p:blipFill>
        <p:spPr>
          <a:xfrm>
            <a:off x="6886778" y="1010344"/>
            <a:ext cx="4796608" cy="4799212"/>
          </a:xfrm>
          <a:prstGeom prst="ellipse">
            <a:avLst/>
          </a:prstGeom>
          <a:noFill/>
        </p:spPr>
      </p:pic>
    </p:spTree>
    <p:extLst>
      <p:ext uri="{BB962C8B-B14F-4D97-AF65-F5344CB8AC3E}">
        <p14:creationId xmlns:p14="http://schemas.microsoft.com/office/powerpoint/2010/main" val="309814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7B722C-EA0C-112D-AD54-6F1960132ADB}"/>
              </a:ext>
            </a:extLst>
          </p:cNvPr>
          <p:cNvSpPr>
            <a:spLocks noGrp="1"/>
          </p:cNvSpPr>
          <p:nvPr>
            <p:ph type="title"/>
          </p:nvPr>
        </p:nvSpPr>
        <p:spPr>
          <a:xfrm>
            <a:off x="518318" y="512764"/>
            <a:ext cx="10950241" cy="550767"/>
          </a:xfrm>
        </p:spPr>
        <p:txBody>
          <a:bodyPr>
            <a:noAutofit/>
          </a:bodyPr>
          <a:lstStyle/>
          <a:p>
            <a:r>
              <a:rPr lang="en-GB" dirty="0"/>
              <a:t>What are threats and risks to information? (1)</a:t>
            </a:r>
            <a:br>
              <a:rPr lang="en-GB" dirty="0"/>
            </a:br>
            <a:endParaRPr lang="en-GB" dirty="0"/>
          </a:p>
        </p:txBody>
      </p:sp>
      <p:sp>
        <p:nvSpPr>
          <p:cNvPr id="10" name="TextBox 9">
            <a:extLst>
              <a:ext uri="{FF2B5EF4-FFF2-40B4-BE49-F238E27FC236}">
                <a16:creationId xmlns:a16="http://schemas.microsoft.com/office/drawing/2014/main" id="{F3ACEC7F-9047-D218-24C2-B3A6C3CA0E13}"/>
              </a:ext>
            </a:extLst>
          </p:cNvPr>
          <p:cNvSpPr txBox="1"/>
          <p:nvPr/>
        </p:nvSpPr>
        <p:spPr>
          <a:xfrm>
            <a:off x="518319" y="1026858"/>
            <a:ext cx="10939223" cy="1231106"/>
          </a:xfrm>
          <a:prstGeom prst="rect">
            <a:avLst/>
          </a:prstGeom>
          <a:noFill/>
        </p:spPr>
        <p:txBody>
          <a:bodyPr wrap="square" lIns="0" tIns="0" rIns="0" bIns="0">
            <a:spAutoFit/>
          </a:bodyPr>
          <a:lstStyle/>
          <a:p>
            <a:pPr marL="0" marR="0" lvl="0" indent="0" algn="l" defTabSz="914400" rtl="0" eaLnBrk="1" fontAlgn="auto" latinLnBrk="0" hangingPunct="1">
              <a:lnSpc>
                <a:spcPct val="100000"/>
              </a:lnSpc>
              <a:buClrTx/>
              <a:buSzTx/>
              <a:buFont typeface="Arial" panose="020B0604020202020204" pitchFamily="34" charset="0"/>
              <a:buNone/>
              <a:tabLst/>
              <a:defRPr/>
            </a:pPr>
            <a:r>
              <a:rPr kumimoji="0" lang="en-GB" sz="1600" i="0" u="none" strike="noStrike" kern="1200" cap="none" spc="0" normalizeH="0" baseline="0" noProof="0" dirty="0">
                <a:ln>
                  <a:noFill/>
                </a:ln>
                <a:solidFill>
                  <a:srgbClr val="E6E8ED">
                    <a:lumMod val="10000"/>
                  </a:srgbClr>
                </a:solidFill>
                <a:effectLst/>
                <a:uLnTx/>
                <a:uFillTx/>
                <a:ea typeface="+mn-ea"/>
                <a:cs typeface="+mn-cs"/>
              </a:rPr>
              <a:t>Your organisation relies on systems and technologies to handle information which is accessed by staff, partners and suppliers from diverse environments, including at home, the office, hybrid working or working overseas.</a:t>
            </a:r>
          </a:p>
          <a:p>
            <a:pPr marL="0" marR="0" lvl="0" indent="0" algn="l" defTabSz="914400" rtl="0" eaLnBrk="1" fontAlgn="auto" latinLnBrk="0" hangingPunct="1">
              <a:lnSpc>
                <a:spcPct val="100000"/>
              </a:lnSpc>
              <a:buClrTx/>
              <a:buSzTx/>
              <a:buFont typeface="Arial" panose="020B0604020202020204" pitchFamily="34" charset="0"/>
              <a:buNone/>
              <a:tabLst/>
              <a:defRPr/>
            </a:pPr>
            <a:endParaRPr kumimoji="0" lang="en-GB" sz="1600" i="0" u="none" strike="noStrike" kern="1200" cap="none" spc="0" normalizeH="0" baseline="0" noProof="0" dirty="0">
              <a:ln>
                <a:noFill/>
              </a:ln>
              <a:solidFill>
                <a:srgbClr val="E6E8ED">
                  <a:lumMod val="10000"/>
                </a:srgbClr>
              </a:solidFill>
              <a:effectLst/>
              <a:uLnTx/>
              <a:uFillTx/>
              <a:ea typeface="+mn-ea"/>
              <a:cs typeface="+mn-cs"/>
            </a:endParaRPr>
          </a:p>
          <a:p>
            <a:pPr marL="0" marR="0" lvl="0" indent="0" algn="l" defTabSz="914400" rtl="0" eaLnBrk="1" fontAlgn="auto" latinLnBrk="0" hangingPunct="1">
              <a:lnSpc>
                <a:spcPct val="100000"/>
              </a:lnSpc>
              <a:buClrTx/>
              <a:buSzTx/>
              <a:buFont typeface="Arial" panose="020B0604020202020204" pitchFamily="34" charset="0"/>
              <a:buNone/>
              <a:tabLst/>
              <a:defRPr/>
            </a:pPr>
            <a:r>
              <a:rPr kumimoji="0" lang="en-GB" sz="1600" i="0" u="none" strike="noStrike" kern="1200" cap="none" spc="0" normalizeH="0" baseline="0" noProof="0" dirty="0">
                <a:ln>
                  <a:noFill/>
                </a:ln>
                <a:solidFill>
                  <a:srgbClr val="E6E8ED">
                    <a:lumMod val="10000"/>
                  </a:srgbClr>
                </a:solidFill>
                <a:effectLst/>
                <a:uLnTx/>
                <a:uFillTx/>
                <a:ea typeface="+mn-ea"/>
                <a:cs typeface="+mn-cs"/>
              </a:rPr>
              <a:t>Threats to information could include a lack of appropriate measures to protect information, or from people seeking to take advantage of those vulnerabilities.</a:t>
            </a:r>
          </a:p>
        </p:txBody>
      </p:sp>
      <p:sp>
        <p:nvSpPr>
          <p:cNvPr id="3" name="Text Placeholder 2">
            <a:extLst>
              <a:ext uri="{FF2B5EF4-FFF2-40B4-BE49-F238E27FC236}">
                <a16:creationId xmlns:a16="http://schemas.microsoft.com/office/drawing/2014/main" id="{A42D7E00-748E-7439-8F6C-0123E0063048}"/>
              </a:ext>
            </a:extLst>
          </p:cNvPr>
          <p:cNvSpPr>
            <a:spLocks noGrp="1"/>
          </p:cNvSpPr>
          <p:nvPr>
            <p:ph type="body" sz="quarter" idx="14"/>
          </p:nvPr>
        </p:nvSpPr>
        <p:spPr>
          <a:xfrm>
            <a:off x="515937" y="2555912"/>
            <a:ext cx="7680611" cy="3594721"/>
          </a:xfrm>
        </p:spPr>
        <p:txBody>
          <a:bodyPr vert="horz" lIns="0" tIns="0" rIns="0" bIns="0" rtlCol="0" anchor="t">
            <a:noAutofit/>
          </a:bodyPr>
          <a:lstStyle/>
          <a:p>
            <a:pPr>
              <a:spcBef>
                <a:spcPts val="0"/>
              </a:spcBef>
              <a:spcAft>
                <a:spcPts val="0"/>
              </a:spcAft>
            </a:pPr>
            <a:r>
              <a:rPr lang="en-GB" sz="1600" dirty="0">
                <a:solidFill>
                  <a:schemeClr val="bg2"/>
                </a:solidFill>
              </a:rPr>
              <a:t>Threats to government organisations' assets includes:</a:t>
            </a:r>
          </a:p>
          <a:p>
            <a:pPr>
              <a:spcBef>
                <a:spcPts val="0"/>
              </a:spcBef>
              <a:spcAft>
                <a:spcPts val="0"/>
              </a:spcAft>
            </a:pPr>
            <a:endParaRPr lang="en-GB" sz="1600" dirty="0">
              <a:solidFill>
                <a:schemeClr val="bg2"/>
              </a:solidFill>
            </a:endParaRPr>
          </a:p>
          <a:p>
            <a:pPr marL="285750" indent="-285750">
              <a:buSzPct val="120000"/>
              <a:buFont typeface="Arial" panose="020B0604020202020204" pitchFamily="34" charset="0"/>
              <a:buChar char="•"/>
            </a:pPr>
            <a:r>
              <a:rPr lang="en-GB" sz="1600" dirty="0"/>
              <a:t>Cyber criminals - </a:t>
            </a:r>
            <a:r>
              <a:rPr lang="en-GB" sz="1600" b="0" dirty="0"/>
              <a:t>ransomware is becoming increasingly widespread cyber criminals are utilising malware to incapacitate organisations for money</a:t>
            </a:r>
            <a:endParaRPr lang="en-GB" sz="1600" b="0" dirty="0">
              <a:cs typeface="Arial"/>
            </a:endParaRPr>
          </a:p>
          <a:p>
            <a:pPr marL="285750" indent="-285750">
              <a:buSzPct val="120000"/>
              <a:buFont typeface="Arial" panose="020B0604020202020204" pitchFamily="34" charset="0"/>
              <a:buChar char="•"/>
            </a:pPr>
            <a:r>
              <a:rPr lang="en-GB" sz="1600" dirty="0"/>
              <a:t>State Actors - </a:t>
            </a:r>
            <a:r>
              <a:rPr lang="en-GB" sz="1600" b="0" dirty="0"/>
              <a:t>may try to access technology or information for an advantage </a:t>
            </a:r>
            <a:endParaRPr lang="en-GB" sz="1600" b="0" dirty="0">
              <a:cs typeface="Arial"/>
            </a:endParaRPr>
          </a:p>
          <a:p>
            <a:pPr marL="285750" indent="-285750">
              <a:buSzPct val="120000"/>
              <a:buFont typeface="Arial" panose="020B0604020202020204" pitchFamily="34" charset="0"/>
              <a:buChar char="•"/>
            </a:pPr>
            <a:r>
              <a:rPr lang="en-GB" sz="1600" dirty="0"/>
              <a:t>Investigative journalists/the media - </a:t>
            </a:r>
            <a:r>
              <a:rPr lang="en-GB" sz="1600" b="0" dirty="0"/>
              <a:t>the media are interested in a story about government, often publishing that information is not being handled well</a:t>
            </a:r>
            <a:endParaRPr lang="en-GB" sz="1600" b="0" dirty="0">
              <a:cs typeface="Arial"/>
            </a:endParaRPr>
          </a:p>
          <a:p>
            <a:pPr marL="285750" indent="-285750">
              <a:buSzPct val="120000"/>
              <a:buFont typeface="Arial" panose="020B0604020202020204" pitchFamily="34" charset="0"/>
              <a:buChar char="•"/>
            </a:pPr>
            <a:r>
              <a:rPr lang="en-GB" sz="1600" dirty="0"/>
              <a:t>Organised Crime - </a:t>
            </a:r>
            <a:r>
              <a:rPr lang="en-GB" sz="1600" b="0" dirty="0"/>
              <a:t>criminal activity including theft and fraud</a:t>
            </a:r>
            <a:endParaRPr lang="en-GB" sz="1600" b="0" dirty="0">
              <a:cs typeface="Arial"/>
            </a:endParaRPr>
          </a:p>
          <a:p>
            <a:pPr marL="285750" indent="-285750">
              <a:buSzPct val="120000"/>
              <a:buFont typeface="Arial" panose="020B0604020202020204" pitchFamily="34" charset="0"/>
              <a:buChar char="•"/>
            </a:pPr>
            <a:r>
              <a:rPr lang="en-GB" sz="1600" dirty="0"/>
              <a:t>Terrorism</a:t>
            </a:r>
            <a:r>
              <a:rPr lang="en-GB" sz="1600" b="0" dirty="0"/>
              <a:t> - remains a consideration, for any government department</a:t>
            </a:r>
            <a:endParaRPr lang="en-GB" sz="1600" b="0" dirty="0">
              <a:cs typeface="Arial"/>
            </a:endParaRPr>
          </a:p>
          <a:p>
            <a:pPr marL="285750" indent="-285750">
              <a:buSzPct val="120000"/>
              <a:buFont typeface="Arial" panose="020B0604020202020204" pitchFamily="34" charset="0"/>
              <a:buChar char="•"/>
            </a:pPr>
            <a:r>
              <a:rPr lang="en-GB" sz="1600" dirty="0"/>
              <a:t>Single issue activists - </a:t>
            </a:r>
            <a:r>
              <a:rPr lang="en-GB" sz="1600" b="0" dirty="0"/>
              <a:t>often driven by ideology, or desire for political influence</a:t>
            </a:r>
            <a:endParaRPr lang="en-GB" sz="1600" b="0" dirty="0">
              <a:cs typeface="Arial"/>
            </a:endParaRPr>
          </a:p>
          <a:p>
            <a:pPr marL="285750" indent="-285750">
              <a:buSzPct val="120000"/>
              <a:buFont typeface="Arial" panose="020B0604020202020204" pitchFamily="34" charset="0"/>
              <a:buChar char="•"/>
            </a:pPr>
            <a:r>
              <a:rPr lang="en-GB" sz="1600" dirty="0"/>
              <a:t>Man-made disasters - </a:t>
            </a:r>
            <a:r>
              <a:rPr lang="en-GB" sz="1600" b="0" dirty="0"/>
              <a:t>terrorists, protest groups</a:t>
            </a:r>
            <a:endParaRPr lang="en-GB" sz="1600" b="0" dirty="0">
              <a:cs typeface="Arial"/>
            </a:endParaRPr>
          </a:p>
          <a:p>
            <a:pPr marL="285750" indent="-285750">
              <a:buSzPct val="120000"/>
              <a:buFont typeface="Arial" panose="020B0604020202020204" pitchFamily="34" charset="0"/>
              <a:buChar char="•"/>
            </a:pPr>
            <a:endParaRPr lang="en-GB" sz="1600" b="0" dirty="0"/>
          </a:p>
        </p:txBody>
      </p:sp>
      <p:pic>
        <p:nvPicPr>
          <p:cNvPr id="9" name="Picture Placeholder 8" descr="A person holding a cell phone.">
            <a:extLst>
              <a:ext uri="{FF2B5EF4-FFF2-40B4-BE49-F238E27FC236}">
                <a16:creationId xmlns:a16="http://schemas.microsoft.com/office/drawing/2014/main" id="{9677883E-034B-CABD-F610-4AA86E8AC3B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4" b="1744"/>
          <a:stretch>
            <a:fillRect/>
          </a:stretch>
        </p:blipFill>
        <p:spPr>
          <a:xfrm>
            <a:off x="8420100" y="2676525"/>
            <a:ext cx="3771900" cy="4181475"/>
          </a:xfrm>
        </p:spPr>
      </p:pic>
    </p:spTree>
    <p:extLst>
      <p:ext uri="{BB962C8B-B14F-4D97-AF65-F5344CB8AC3E}">
        <p14:creationId xmlns:p14="http://schemas.microsoft.com/office/powerpoint/2010/main" val="2369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755A0CC-0F78-662C-0F46-1370764FCFBD}"/>
              </a:ext>
            </a:extLst>
          </p:cNvPr>
          <p:cNvSpPr>
            <a:spLocks noGrp="1"/>
          </p:cNvSpPr>
          <p:nvPr>
            <p:ph type="title"/>
          </p:nvPr>
        </p:nvSpPr>
        <p:spPr/>
        <p:txBody>
          <a:bodyPr>
            <a:noAutofit/>
          </a:bodyPr>
          <a:lstStyle/>
          <a:p>
            <a:r>
              <a:rPr lang="en-GB" dirty="0"/>
              <a:t>What are the threats and risks to information? (2)</a:t>
            </a:r>
          </a:p>
        </p:txBody>
      </p:sp>
      <p:sp>
        <p:nvSpPr>
          <p:cNvPr id="9" name="Text Placeholder 8">
            <a:extLst>
              <a:ext uri="{FF2B5EF4-FFF2-40B4-BE49-F238E27FC236}">
                <a16:creationId xmlns:a16="http://schemas.microsoft.com/office/drawing/2014/main" id="{A9DD3931-7AE3-90E1-7EF4-A2CB9A378CBF}"/>
              </a:ext>
            </a:extLst>
          </p:cNvPr>
          <p:cNvSpPr>
            <a:spLocks noGrp="1"/>
          </p:cNvSpPr>
          <p:nvPr>
            <p:ph type="body" sz="quarter" idx="13"/>
          </p:nvPr>
        </p:nvSpPr>
        <p:spPr/>
        <p:txBody>
          <a:bodyPr/>
          <a:lstStyle/>
          <a:p>
            <a:r>
              <a:rPr lang="en-GB" dirty="0"/>
              <a:t>Methods of attack may include:</a:t>
            </a:r>
          </a:p>
        </p:txBody>
      </p:sp>
      <p:sp>
        <p:nvSpPr>
          <p:cNvPr id="2" name="Text Placeholder 1">
            <a:extLst>
              <a:ext uri="{FF2B5EF4-FFF2-40B4-BE49-F238E27FC236}">
                <a16:creationId xmlns:a16="http://schemas.microsoft.com/office/drawing/2014/main" id="{C30739DC-4456-A2C4-56EB-CAEA83BBC81F}"/>
              </a:ext>
            </a:extLst>
          </p:cNvPr>
          <p:cNvSpPr>
            <a:spLocks noGrp="1"/>
          </p:cNvSpPr>
          <p:nvPr>
            <p:ph type="body" sz="quarter" idx="26"/>
          </p:nvPr>
        </p:nvSpPr>
        <p:spPr>
          <a:xfrm>
            <a:off x="518317" y="1665288"/>
            <a:ext cx="3517900" cy="2183860"/>
          </a:xfrm>
          <a:solidFill>
            <a:srgbClr val="F2D3E3"/>
          </a:solidFill>
          <a:effectLst>
            <a:outerShdw blurRad="50800" dist="38100" dir="2700000" algn="tl" rotWithShape="0">
              <a:prstClr val="black">
                <a:alpha val="40000"/>
              </a:prstClr>
            </a:outerShdw>
          </a:effectLst>
        </p:spPr>
        <p:txBody>
          <a:bodyPr lIns="108000" tIns="108000" rIns="36000">
            <a:normAutofit/>
          </a:bodyPr>
          <a:lstStyle/>
          <a:p>
            <a:pPr>
              <a:lnSpc>
                <a:spcPct val="100000"/>
              </a:lnSpc>
              <a:spcBef>
                <a:spcPts val="0"/>
              </a:spcBef>
              <a:spcAft>
                <a:spcPts val="0"/>
              </a:spcAft>
            </a:pPr>
            <a:r>
              <a:rPr lang="en-GB" b="1" dirty="0"/>
              <a:t>Phishing and Social Engineering: </a:t>
            </a:r>
          </a:p>
          <a:p>
            <a:pPr>
              <a:lnSpc>
                <a:spcPct val="100000"/>
              </a:lnSpc>
              <a:spcBef>
                <a:spcPts val="0"/>
              </a:spcBef>
              <a:spcAft>
                <a:spcPts val="0"/>
              </a:spcAft>
            </a:pPr>
            <a:r>
              <a:rPr lang="en-GB" dirty="0"/>
              <a:t>techniques involve tricking individuals into revealing sensitive information or performing actions that compromise security.</a:t>
            </a:r>
          </a:p>
        </p:txBody>
      </p:sp>
      <p:sp>
        <p:nvSpPr>
          <p:cNvPr id="4" name="Text Placeholder 3">
            <a:extLst>
              <a:ext uri="{FF2B5EF4-FFF2-40B4-BE49-F238E27FC236}">
                <a16:creationId xmlns:a16="http://schemas.microsoft.com/office/drawing/2014/main" id="{BB6B8593-DF7E-8694-6DD7-965A0332811D}"/>
              </a:ext>
            </a:extLst>
          </p:cNvPr>
          <p:cNvSpPr>
            <a:spLocks noGrp="1"/>
          </p:cNvSpPr>
          <p:nvPr>
            <p:ph type="body" sz="quarter" idx="46"/>
          </p:nvPr>
        </p:nvSpPr>
        <p:spPr>
          <a:xfrm>
            <a:off x="4337050" y="1665288"/>
            <a:ext cx="3517900" cy="2183860"/>
          </a:xfrm>
          <a:solidFill>
            <a:srgbClr val="F2D3E3"/>
          </a:solidFill>
          <a:effectLst>
            <a:outerShdw blurRad="50800" dist="38100" dir="2700000" algn="tl" rotWithShape="0">
              <a:prstClr val="black">
                <a:alpha val="40000"/>
              </a:prstClr>
            </a:outerShdw>
          </a:effectLst>
        </p:spPr>
        <p:txBody>
          <a:bodyPr lIns="108000" tIns="108000" rIns="36000"/>
          <a:lstStyle/>
          <a:p>
            <a:pPr>
              <a:lnSpc>
                <a:spcPct val="100000"/>
              </a:lnSpc>
              <a:spcBef>
                <a:spcPts val="0"/>
              </a:spcBef>
              <a:spcAft>
                <a:spcPts val="0"/>
              </a:spcAft>
            </a:pPr>
            <a:r>
              <a:rPr lang="en-GB" b="1" dirty="0"/>
              <a:t>Cyberattack: </a:t>
            </a:r>
          </a:p>
          <a:p>
            <a:pPr>
              <a:lnSpc>
                <a:spcPct val="100000"/>
              </a:lnSpc>
              <a:spcBef>
                <a:spcPts val="0"/>
              </a:spcBef>
              <a:spcAft>
                <a:spcPts val="0"/>
              </a:spcAft>
            </a:pPr>
            <a:r>
              <a:rPr lang="en-GB" dirty="0"/>
              <a:t>malicious software, such as viruses, worms, and trojan horses, which can disrupt systems, steal data, or grant unauthorised access.</a:t>
            </a:r>
          </a:p>
        </p:txBody>
      </p:sp>
      <p:sp>
        <p:nvSpPr>
          <p:cNvPr id="6" name="Text Placeholder 5">
            <a:extLst>
              <a:ext uri="{FF2B5EF4-FFF2-40B4-BE49-F238E27FC236}">
                <a16:creationId xmlns:a16="http://schemas.microsoft.com/office/drawing/2014/main" id="{92747BFA-D165-2523-E7DE-C213D5A775CD}"/>
              </a:ext>
            </a:extLst>
          </p:cNvPr>
          <p:cNvSpPr>
            <a:spLocks noGrp="1"/>
          </p:cNvSpPr>
          <p:nvPr>
            <p:ph type="body" sz="quarter" idx="48"/>
          </p:nvPr>
        </p:nvSpPr>
        <p:spPr>
          <a:xfrm>
            <a:off x="8155783" y="1665288"/>
            <a:ext cx="3517900" cy="2183860"/>
          </a:xfrm>
          <a:solidFill>
            <a:srgbClr val="F2D3E3"/>
          </a:solidFill>
          <a:effectLst>
            <a:outerShdw blurRad="50800" dist="38100" dir="2700000" algn="tl" rotWithShape="0">
              <a:prstClr val="black">
                <a:alpha val="40000"/>
              </a:prstClr>
            </a:outerShdw>
          </a:effectLst>
        </p:spPr>
        <p:txBody>
          <a:bodyPr lIns="108000" tIns="108000" rIns="36000"/>
          <a:lstStyle/>
          <a:p>
            <a:pPr>
              <a:lnSpc>
                <a:spcPct val="100000"/>
              </a:lnSpc>
              <a:spcBef>
                <a:spcPts val="0"/>
              </a:spcBef>
              <a:spcAft>
                <a:spcPts val="0"/>
              </a:spcAft>
            </a:pPr>
            <a:r>
              <a:rPr lang="en-GB" b="1" dirty="0"/>
              <a:t>Supply Chain:</a:t>
            </a:r>
          </a:p>
          <a:p>
            <a:pPr>
              <a:lnSpc>
                <a:spcPct val="100000"/>
              </a:lnSpc>
              <a:spcBef>
                <a:spcPts val="0"/>
              </a:spcBef>
              <a:spcAft>
                <a:spcPts val="0"/>
              </a:spcAft>
            </a:pPr>
            <a:r>
              <a:rPr lang="en-GB" dirty="0"/>
              <a:t>vulnerabilities in third-party systems or vendors can lead to breaches in HMG's own networks.</a:t>
            </a:r>
          </a:p>
        </p:txBody>
      </p:sp>
      <p:sp>
        <p:nvSpPr>
          <p:cNvPr id="3" name="Text Placeholder 2">
            <a:extLst>
              <a:ext uri="{FF2B5EF4-FFF2-40B4-BE49-F238E27FC236}">
                <a16:creationId xmlns:a16="http://schemas.microsoft.com/office/drawing/2014/main" id="{D0997C39-698B-5E6F-3AD9-15839636A2F3}"/>
              </a:ext>
            </a:extLst>
          </p:cNvPr>
          <p:cNvSpPr>
            <a:spLocks noGrp="1"/>
          </p:cNvSpPr>
          <p:nvPr>
            <p:ph type="body" sz="quarter" idx="45"/>
          </p:nvPr>
        </p:nvSpPr>
        <p:spPr>
          <a:xfrm>
            <a:off x="2223887" y="3993025"/>
            <a:ext cx="3604036" cy="2183860"/>
          </a:xfrm>
          <a:solidFill>
            <a:srgbClr val="F2D3E3"/>
          </a:solidFill>
          <a:effectLst>
            <a:outerShdw blurRad="50800" dist="38100" dir="2700000" algn="tl" rotWithShape="0">
              <a:prstClr val="black">
                <a:alpha val="40000"/>
              </a:prstClr>
            </a:outerShdw>
          </a:effectLst>
        </p:spPr>
        <p:txBody>
          <a:bodyPr lIns="108000" tIns="108000" rIns="36000"/>
          <a:lstStyle/>
          <a:p>
            <a:pPr>
              <a:lnSpc>
                <a:spcPct val="100000"/>
              </a:lnSpc>
              <a:spcBef>
                <a:spcPts val="0"/>
              </a:spcBef>
              <a:spcAft>
                <a:spcPts val="0"/>
              </a:spcAft>
            </a:pPr>
            <a:r>
              <a:rPr lang="en-GB" b="1" dirty="0"/>
              <a:t>Data Breaches:</a:t>
            </a:r>
          </a:p>
          <a:p>
            <a:pPr>
              <a:lnSpc>
                <a:spcPct val="100000"/>
              </a:lnSpc>
              <a:spcBef>
                <a:spcPts val="0"/>
              </a:spcBef>
              <a:spcAft>
                <a:spcPts val="0"/>
              </a:spcAft>
            </a:pPr>
            <a:r>
              <a:rPr lang="en-GB" dirty="0"/>
              <a:t>accidental or unlawful destruction, loss, alteration, unauthorised disclosure of, or access to, personal information potentially leading to loss of confidentiality, integrity, or availability of information.</a:t>
            </a:r>
          </a:p>
        </p:txBody>
      </p:sp>
      <p:sp>
        <p:nvSpPr>
          <p:cNvPr id="5" name="Text Placeholder 4">
            <a:extLst>
              <a:ext uri="{FF2B5EF4-FFF2-40B4-BE49-F238E27FC236}">
                <a16:creationId xmlns:a16="http://schemas.microsoft.com/office/drawing/2014/main" id="{A0EAB80C-6E3E-0E22-4225-D36AE809CA7B}"/>
              </a:ext>
            </a:extLst>
          </p:cNvPr>
          <p:cNvSpPr>
            <a:spLocks noGrp="1"/>
          </p:cNvSpPr>
          <p:nvPr>
            <p:ph type="body" sz="quarter" idx="47"/>
          </p:nvPr>
        </p:nvSpPr>
        <p:spPr>
          <a:xfrm>
            <a:off x="6395301" y="3993025"/>
            <a:ext cx="3604036" cy="2183860"/>
          </a:xfrm>
          <a:solidFill>
            <a:srgbClr val="F2D3E3"/>
          </a:solidFill>
          <a:effectLst>
            <a:outerShdw blurRad="50800" dist="38100" dir="2700000" algn="tl" rotWithShape="0">
              <a:prstClr val="black">
                <a:alpha val="40000"/>
              </a:prstClr>
            </a:outerShdw>
          </a:effectLst>
        </p:spPr>
        <p:txBody>
          <a:bodyPr lIns="108000" tIns="108000" rIns="36000"/>
          <a:lstStyle/>
          <a:p>
            <a:pPr>
              <a:lnSpc>
                <a:spcPct val="100000"/>
              </a:lnSpc>
              <a:spcBef>
                <a:spcPts val="0"/>
              </a:spcBef>
              <a:spcAft>
                <a:spcPts val="0"/>
              </a:spcAft>
            </a:pPr>
            <a:r>
              <a:rPr lang="en-GB" b="1" dirty="0"/>
              <a:t>Cybercrime:</a:t>
            </a:r>
          </a:p>
          <a:p>
            <a:pPr>
              <a:lnSpc>
                <a:spcPct val="100000"/>
              </a:lnSpc>
              <a:spcBef>
                <a:spcPts val="0"/>
              </a:spcBef>
              <a:spcAft>
                <a:spcPts val="0"/>
              </a:spcAft>
            </a:pPr>
            <a:r>
              <a:rPr lang="en-GB" dirty="0"/>
              <a:t>criminal activity carried out using the internet, including theft and fraud.</a:t>
            </a:r>
          </a:p>
        </p:txBody>
      </p:sp>
      <p:sp>
        <p:nvSpPr>
          <p:cNvPr id="10" name="Text Placeholder 9">
            <a:extLst>
              <a:ext uri="{FF2B5EF4-FFF2-40B4-BE49-F238E27FC236}">
                <a16:creationId xmlns:a16="http://schemas.microsoft.com/office/drawing/2014/main" id="{83B7D56C-93F1-B4ED-3A4C-7484CD6F9B07}"/>
              </a:ext>
              <a:ext uri="{C183D7F6-B498-43B3-948B-1728B52AA6E4}">
                <adec:decorative xmlns:adec="http://schemas.microsoft.com/office/drawing/2017/decorative" val="1"/>
              </a:ext>
            </a:extLst>
          </p:cNvPr>
          <p:cNvSpPr>
            <a:spLocks noGrp="1"/>
          </p:cNvSpPr>
          <p:nvPr>
            <p:ph type="body" sz="quarter" idx="10"/>
          </p:nvPr>
        </p:nvSpPr>
        <p:spPr>
          <a:xfrm>
            <a:off x="3275718" y="3114000"/>
            <a:ext cx="630000" cy="651296"/>
          </a:xfrm>
        </p:spPr>
        <p:txBody>
          <a:bodyPr/>
          <a:lstStyle/>
          <a:p>
            <a:r>
              <a:rPr lang="en-GB" dirty="0"/>
              <a:t>01</a:t>
            </a:r>
          </a:p>
        </p:txBody>
      </p:sp>
      <p:sp>
        <p:nvSpPr>
          <p:cNvPr id="11" name="Text Placeholder 10">
            <a:extLst>
              <a:ext uri="{FF2B5EF4-FFF2-40B4-BE49-F238E27FC236}">
                <a16:creationId xmlns:a16="http://schemas.microsoft.com/office/drawing/2014/main" id="{B305ADC6-DAEC-B65F-F0A6-B8B1450349D0}"/>
              </a:ext>
              <a:ext uri="{C183D7F6-B498-43B3-948B-1728B52AA6E4}">
                <adec:decorative xmlns:adec="http://schemas.microsoft.com/office/drawing/2017/decorative" val="1"/>
              </a:ext>
            </a:extLst>
          </p:cNvPr>
          <p:cNvSpPr>
            <a:spLocks noGrp="1"/>
          </p:cNvSpPr>
          <p:nvPr>
            <p:ph type="body" sz="quarter" idx="34"/>
          </p:nvPr>
        </p:nvSpPr>
        <p:spPr>
          <a:xfrm>
            <a:off x="7126469" y="3114000"/>
            <a:ext cx="630000" cy="630000"/>
          </a:xfrm>
        </p:spPr>
        <p:txBody>
          <a:bodyPr/>
          <a:lstStyle/>
          <a:p>
            <a:r>
              <a:rPr lang="en-GB" dirty="0"/>
              <a:t>02</a:t>
            </a:r>
          </a:p>
        </p:txBody>
      </p:sp>
      <p:sp>
        <p:nvSpPr>
          <p:cNvPr id="12" name="Text Placeholder 11">
            <a:extLst>
              <a:ext uri="{FF2B5EF4-FFF2-40B4-BE49-F238E27FC236}">
                <a16:creationId xmlns:a16="http://schemas.microsoft.com/office/drawing/2014/main" id="{6B8F8CCF-5942-9BE0-4D4D-E5BE6E77BFB6}"/>
              </a:ext>
              <a:ext uri="{C183D7F6-B498-43B3-948B-1728B52AA6E4}">
                <adec:decorative xmlns:adec="http://schemas.microsoft.com/office/drawing/2017/decorative" val="1"/>
              </a:ext>
            </a:extLst>
          </p:cNvPr>
          <p:cNvSpPr>
            <a:spLocks noGrp="1"/>
          </p:cNvSpPr>
          <p:nvPr>
            <p:ph type="body" sz="quarter" idx="37"/>
          </p:nvPr>
        </p:nvSpPr>
        <p:spPr>
          <a:xfrm>
            <a:off x="10922496" y="3114000"/>
            <a:ext cx="630000" cy="630000"/>
          </a:xfrm>
        </p:spPr>
        <p:txBody>
          <a:bodyPr/>
          <a:lstStyle/>
          <a:p>
            <a:r>
              <a:rPr lang="en-GB" dirty="0"/>
              <a:t>03</a:t>
            </a:r>
          </a:p>
        </p:txBody>
      </p:sp>
      <p:sp>
        <p:nvSpPr>
          <p:cNvPr id="13" name="Text Placeholder 12">
            <a:extLst>
              <a:ext uri="{FF2B5EF4-FFF2-40B4-BE49-F238E27FC236}">
                <a16:creationId xmlns:a16="http://schemas.microsoft.com/office/drawing/2014/main" id="{52EE6EC5-1E5C-C6FE-C610-3F5C47549821}"/>
              </a:ext>
              <a:ext uri="{C183D7F6-B498-43B3-948B-1728B52AA6E4}">
                <adec:decorative xmlns:adec="http://schemas.microsoft.com/office/drawing/2017/decorative" val="1"/>
              </a:ext>
            </a:extLst>
          </p:cNvPr>
          <p:cNvSpPr>
            <a:spLocks noGrp="1"/>
          </p:cNvSpPr>
          <p:nvPr>
            <p:ph type="body" sz="quarter" idx="40"/>
          </p:nvPr>
        </p:nvSpPr>
        <p:spPr>
          <a:xfrm>
            <a:off x="5078736" y="5463825"/>
            <a:ext cx="630000" cy="616649"/>
          </a:xfrm>
        </p:spPr>
        <p:txBody>
          <a:bodyPr/>
          <a:lstStyle/>
          <a:p>
            <a:r>
              <a:rPr lang="en-GB" dirty="0"/>
              <a:t>04</a:t>
            </a:r>
          </a:p>
        </p:txBody>
      </p:sp>
      <p:sp>
        <p:nvSpPr>
          <p:cNvPr id="14" name="Text Placeholder 13">
            <a:extLst>
              <a:ext uri="{FF2B5EF4-FFF2-40B4-BE49-F238E27FC236}">
                <a16:creationId xmlns:a16="http://schemas.microsoft.com/office/drawing/2014/main" id="{15D0DFD9-FA38-D2EC-66BD-D8502BFABB1F}"/>
              </a:ext>
              <a:ext uri="{C183D7F6-B498-43B3-948B-1728B52AA6E4}">
                <adec:decorative xmlns:adec="http://schemas.microsoft.com/office/drawing/2017/decorative" val="1"/>
              </a:ext>
            </a:extLst>
          </p:cNvPr>
          <p:cNvSpPr>
            <a:spLocks noGrp="1"/>
          </p:cNvSpPr>
          <p:nvPr>
            <p:ph type="body" sz="quarter" idx="42"/>
          </p:nvPr>
        </p:nvSpPr>
        <p:spPr>
          <a:xfrm>
            <a:off x="9256501" y="5463824"/>
            <a:ext cx="630000" cy="630000"/>
          </a:xfrm>
        </p:spPr>
        <p:txBody>
          <a:bodyPr/>
          <a:lstStyle/>
          <a:p>
            <a:r>
              <a:rPr lang="en-GB" dirty="0"/>
              <a:t>05</a:t>
            </a:r>
          </a:p>
        </p:txBody>
      </p:sp>
    </p:spTree>
    <p:extLst>
      <p:ext uri="{BB962C8B-B14F-4D97-AF65-F5344CB8AC3E}">
        <p14:creationId xmlns:p14="http://schemas.microsoft.com/office/powerpoint/2010/main" val="361488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B2CED3-2B69-3F46-F2D9-D3EF0B85F142}"/>
              </a:ext>
            </a:extLst>
          </p:cNvPr>
          <p:cNvSpPr>
            <a:spLocks noGrp="1"/>
          </p:cNvSpPr>
          <p:nvPr>
            <p:ph type="title"/>
          </p:nvPr>
        </p:nvSpPr>
        <p:spPr/>
        <p:txBody>
          <a:bodyPr/>
          <a:lstStyle/>
          <a:p>
            <a:r>
              <a:rPr lang="en-GB" dirty="0"/>
              <a:t>What are the threats and risks to information? (3)</a:t>
            </a:r>
          </a:p>
        </p:txBody>
      </p:sp>
      <p:sp>
        <p:nvSpPr>
          <p:cNvPr id="6" name="Text Placeholder 5">
            <a:extLst>
              <a:ext uri="{FF2B5EF4-FFF2-40B4-BE49-F238E27FC236}">
                <a16:creationId xmlns:a16="http://schemas.microsoft.com/office/drawing/2014/main" id="{5CF4894D-F499-4E37-6CE2-798E5E37D1A5}"/>
              </a:ext>
            </a:extLst>
          </p:cNvPr>
          <p:cNvSpPr>
            <a:spLocks noGrp="1"/>
          </p:cNvSpPr>
          <p:nvPr>
            <p:ph type="body" sz="quarter" idx="13"/>
          </p:nvPr>
        </p:nvSpPr>
        <p:spPr/>
        <p:txBody>
          <a:bodyPr/>
          <a:lstStyle/>
          <a:p>
            <a:r>
              <a:rPr lang="en-GB" dirty="0"/>
              <a:t>Methods of attack may include:</a:t>
            </a:r>
          </a:p>
        </p:txBody>
      </p:sp>
      <p:sp>
        <p:nvSpPr>
          <p:cNvPr id="2" name="Text Placeholder 1">
            <a:extLst>
              <a:ext uri="{FF2B5EF4-FFF2-40B4-BE49-F238E27FC236}">
                <a16:creationId xmlns:a16="http://schemas.microsoft.com/office/drawing/2014/main" id="{75F37FE8-21F1-897B-694F-1B4A87A22E25}"/>
              </a:ext>
            </a:extLst>
          </p:cNvPr>
          <p:cNvSpPr>
            <a:spLocks noGrp="1"/>
          </p:cNvSpPr>
          <p:nvPr>
            <p:ph type="body" sz="quarter" idx="26"/>
          </p:nvPr>
        </p:nvSpPr>
        <p:spPr>
          <a:xfrm>
            <a:off x="518317" y="1665286"/>
            <a:ext cx="3517900" cy="4460091"/>
          </a:xfrm>
          <a:solidFill>
            <a:srgbClr val="F2D3E3"/>
          </a:solidFill>
          <a:effectLst>
            <a:outerShdw blurRad="50800" dist="38100" dir="2700000" algn="tl" rotWithShape="0">
              <a:prstClr val="black">
                <a:alpha val="40000"/>
              </a:prstClr>
            </a:outerShdw>
          </a:effectLst>
        </p:spPr>
        <p:txBody>
          <a:bodyPr lIns="108000" tIns="108000" rIns="0">
            <a:normAutofit/>
          </a:bodyPr>
          <a:lstStyle/>
          <a:p>
            <a:pPr>
              <a:lnSpc>
                <a:spcPct val="110000"/>
              </a:lnSpc>
              <a:spcBef>
                <a:spcPts val="0"/>
              </a:spcBef>
              <a:spcAft>
                <a:spcPts val="800"/>
              </a:spcAft>
            </a:pPr>
            <a:r>
              <a:rPr lang="en-GB" b="1" dirty="0">
                <a:solidFill>
                  <a:srgbClr val="000000"/>
                </a:solidFill>
                <a:ea typeface="Arial" panose="020B0604020202020204" pitchFamily="34" charset="0"/>
                <a:cs typeface="Aptos" panose="020B0004020202020204" pitchFamily="34" charset="0"/>
              </a:rPr>
              <a:t>Espionage </a:t>
            </a:r>
            <a:r>
              <a:rPr lang="en-GB" dirty="0">
                <a:solidFill>
                  <a:srgbClr val="000000"/>
                </a:solidFill>
                <a:ea typeface="Arial" panose="020B0604020202020204" pitchFamily="34" charset="0"/>
                <a:cs typeface="Aptos" panose="020B0004020202020204" pitchFamily="34" charset="0"/>
              </a:rPr>
              <a:t>– Foreign state actors engaged in accessing UK sensitive information for geo-political or other nefarious motivations:</a:t>
            </a:r>
            <a:endParaRPr lang="en-GB" dirty="0">
              <a:ea typeface="Aptos" panose="020B0004020202020204" pitchFamily="34" charset="0"/>
              <a:cs typeface="Aptos" panose="020B0004020202020204" pitchFamily="34" charset="0"/>
            </a:endParaRPr>
          </a:p>
          <a:p>
            <a:pPr marL="285750" lvl="1" indent="-285750">
              <a:lnSpc>
                <a:spcPct val="110000"/>
              </a:lnSpc>
              <a:spcBef>
                <a:spcPts val="0"/>
              </a:spcBef>
              <a:spcAft>
                <a:spcPts val="800"/>
              </a:spcAft>
              <a:buFont typeface="Courier New" panose="02070309020205020404" pitchFamily="49" charset="0"/>
              <a:buChar char="o"/>
            </a:pPr>
            <a:r>
              <a:rPr lang="en-GB" sz="1600" b="1" dirty="0">
                <a:ea typeface="Arial" panose="020B0604020202020204" pitchFamily="34" charset="0"/>
                <a:cs typeface="Courier New" panose="02070309020205020404" pitchFamily="49" charset="0"/>
              </a:rPr>
              <a:t>State</a:t>
            </a:r>
            <a:r>
              <a:rPr lang="en-GB" sz="1600" dirty="0">
                <a:ea typeface="Arial" panose="020B0604020202020204" pitchFamily="34" charset="0"/>
                <a:cs typeface="Courier New" panose="02070309020205020404" pitchFamily="49" charset="0"/>
              </a:rPr>
              <a:t>-</a:t>
            </a:r>
            <a:r>
              <a:rPr lang="en-GB" sz="1600" b="1" dirty="0">
                <a:ea typeface="Arial" panose="020B0604020202020204" pitchFamily="34" charset="0"/>
                <a:cs typeface="Courier New" panose="02070309020205020404" pitchFamily="49" charset="0"/>
              </a:rPr>
              <a:t>sponsored espionage</a:t>
            </a:r>
            <a:r>
              <a:rPr lang="en-GB" sz="1600" dirty="0">
                <a:ea typeface="Arial" panose="020B0604020202020204" pitchFamily="34" charset="0"/>
                <a:cs typeface="Courier New" panose="02070309020205020404" pitchFamily="49" charset="0"/>
              </a:rPr>
              <a:t> – Targeting government or critical infrastructure for geopolitical advantage</a:t>
            </a:r>
            <a:endParaRPr lang="en-GB" sz="1600" dirty="0">
              <a:ea typeface="Courier New" panose="02070309020205020404" pitchFamily="49" charset="0"/>
              <a:cs typeface="Courier New" panose="02070309020205020404" pitchFamily="49" charset="0"/>
            </a:endParaRPr>
          </a:p>
          <a:p>
            <a:pPr marL="285750" lvl="1" indent="-285750">
              <a:lnSpc>
                <a:spcPct val="110000"/>
              </a:lnSpc>
              <a:spcBef>
                <a:spcPts val="0"/>
              </a:spcBef>
              <a:spcAft>
                <a:spcPts val="800"/>
              </a:spcAft>
              <a:buFont typeface="Courier New" panose="02070309020205020404" pitchFamily="49" charset="0"/>
              <a:buChar char="o"/>
            </a:pPr>
            <a:r>
              <a:rPr lang="en-GB" sz="1600" b="1" dirty="0">
                <a:ea typeface="Arial" panose="020B0604020202020204" pitchFamily="34" charset="0"/>
                <a:cs typeface="Courier New" panose="02070309020205020404" pitchFamily="49" charset="0"/>
              </a:rPr>
              <a:t>Industrial espionage – </a:t>
            </a:r>
            <a:r>
              <a:rPr lang="en-GB" sz="1600" dirty="0">
                <a:ea typeface="Arial" panose="020B0604020202020204" pitchFamily="34" charset="0"/>
                <a:cs typeface="Courier New" panose="02070309020205020404" pitchFamily="49" charset="0"/>
              </a:rPr>
              <a:t>Targeting commercial entities to gain competitive or economic advantage i.e. trade secrets, R&amp;D and IP.</a:t>
            </a:r>
            <a:endParaRPr lang="en-GB" sz="1600" dirty="0">
              <a:ea typeface="Courier New" panose="02070309020205020404" pitchFamily="49" charset="0"/>
              <a:cs typeface="Courier New" panose="02070309020205020404" pitchFamily="49" charset="0"/>
            </a:endParaRPr>
          </a:p>
          <a:p>
            <a:pPr>
              <a:lnSpc>
                <a:spcPct val="110000"/>
              </a:lnSpc>
              <a:spcBef>
                <a:spcPts val="0"/>
              </a:spcBef>
            </a:pPr>
            <a:endParaRPr lang="en-GB" dirty="0"/>
          </a:p>
        </p:txBody>
      </p:sp>
      <p:sp>
        <p:nvSpPr>
          <p:cNvPr id="3" name="Text Placeholder 2">
            <a:extLst>
              <a:ext uri="{FF2B5EF4-FFF2-40B4-BE49-F238E27FC236}">
                <a16:creationId xmlns:a16="http://schemas.microsoft.com/office/drawing/2014/main" id="{D7015386-80D1-DEE9-3C09-B8333CB4BC2B}"/>
              </a:ext>
            </a:extLst>
          </p:cNvPr>
          <p:cNvSpPr>
            <a:spLocks noGrp="1"/>
          </p:cNvSpPr>
          <p:nvPr>
            <p:ph type="body" sz="quarter" idx="46"/>
          </p:nvPr>
        </p:nvSpPr>
        <p:spPr>
          <a:xfrm>
            <a:off x="4337050" y="1665286"/>
            <a:ext cx="3517900" cy="4460091"/>
          </a:xfrm>
          <a:solidFill>
            <a:srgbClr val="F2D3E3"/>
          </a:solidFill>
          <a:effectLst>
            <a:outerShdw blurRad="50800" dist="38100" dir="2700000" algn="tl" rotWithShape="0">
              <a:prstClr val="black">
                <a:alpha val="40000"/>
              </a:prstClr>
            </a:outerShdw>
          </a:effectLst>
        </p:spPr>
        <p:txBody>
          <a:bodyPr lIns="108000" tIns="108000" rIns="108000"/>
          <a:lstStyle/>
          <a:p>
            <a:pPr>
              <a:lnSpc>
                <a:spcPct val="100000"/>
              </a:lnSpc>
              <a:spcBef>
                <a:spcPts val="0"/>
              </a:spcBef>
            </a:pPr>
            <a:r>
              <a:rPr lang="en-GB" b="1" dirty="0"/>
              <a:t>Insiders </a:t>
            </a:r>
            <a:r>
              <a:rPr lang="en-GB" dirty="0">
                <a:solidFill>
                  <a:srgbClr val="000000"/>
                </a:solidFill>
              </a:rPr>
              <a:t>–</a:t>
            </a:r>
            <a:r>
              <a:rPr lang="en-GB" dirty="0"/>
              <a:t> employees, contractors or business partners, who intentionally or unintentionally misuse their legitimate access which can manifest in data breaches, data loss, or compromising critical systems. </a:t>
            </a:r>
          </a:p>
          <a:p>
            <a:pPr>
              <a:lnSpc>
                <a:spcPct val="100000"/>
              </a:lnSpc>
              <a:spcBef>
                <a:spcPts val="0"/>
              </a:spcBef>
            </a:pPr>
            <a:endParaRPr lang="en-GB" dirty="0"/>
          </a:p>
        </p:txBody>
      </p:sp>
      <p:sp>
        <p:nvSpPr>
          <p:cNvPr id="4" name="Text Placeholder 3">
            <a:extLst>
              <a:ext uri="{FF2B5EF4-FFF2-40B4-BE49-F238E27FC236}">
                <a16:creationId xmlns:a16="http://schemas.microsoft.com/office/drawing/2014/main" id="{A7B22A00-3A0A-C914-F38A-2714C6CAF27D}"/>
              </a:ext>
            </a:extLst>
          </p:cNvPr>
          <p:cNvSpPr>
            <a:spLocks noGrp="1"/>
          </p:cNvSpPr>
          <p:nvPr>
            <p:ph type="body" sz="quarter" idx="48"/>
          </p:nvPr>
        </p:nvSpPr>
        <p:spPr>
          <a:xfrm>
            <a:off x="8155783" y="1665286"/>
            <a:ext cx="3517900" cy="4460091"/>
          </a:xfrm>
          <a:solidFill>
            <a:srgbClr val="F2D3E3"/>
          </a:solidFill>
          <a:effectLst>
            <a:outerShdw blurRad="50800" dist="38100" dir="2700000" algn="tl" rotWithShape="0">
              <a:prstClr val="black">
                <a:alpha val="40000"/>
              </a:prstClr>
            </a:outerShdw>
          </a:effectLst>
        </p:spPr>
        <p:txBody>
          <a:bodyPr lIns="108000" tIns="108000" rIns="108000"/>
          <a:lstStyle/>
          <a:p>
            <a:pPr>
              <a:lnSpc>
                <a:spcPct val="100000"/>
              </a:lnSpc>
              <a:spcBef>
                <a:spcPts val="0"/>
              </a:spcBef>
            </a:pPr>
            <a:r>
              <a:rPr lang="en-GB" b="1" dirty="0"/>
              <a:t>Man-made disasters </a:t>
            </a:r>
            <a:r>
              <a:rPr lang="en-GB" dirty="0">
                <a:solidFill>
                  <a:srgbClr val="000000"/>
                </a:solidFill>
              </a:rPr>
              <a:t>–</a:t>
            </a:r>
            <a:r>
              <a:rPr lang="en-GB" b="1" dirty="0"/>
              <a:t> </a:t>
            </a:r>
          </a:p>
          <a:p>
            <a:pPr>
              <a:lnSpc>
                <a:spcPct val="100000"/>
              </a:lnSpc>
              <a:spcBef>
                <a:spcPts val="0"/>
              </a:spcBef>
            </a:pPr>
            <a:r>
              <a:rPr lang="en-GB" dirty="0"/>
              <a:t>terrorists, protest groups.</a:t>
            </a:r>
            <a:endParaRPr lang="en-GB" dirty="0">
              <a:cs typeface="Arial"/>
            </a:endParaRPr>
          </a:p>
          <a:p>
            <a:pPr>
              <a:lnSpc>
                <a:spcPct val="100000"/>
              </a:lnSpc>
              <a:spcBef>
                <a:spcPts val="0"/>
              </a:spcBef>
            </a:pPr>
            <a:endParaRPr lang="en-GB" dirty="0"/>
          </a:p>
        </p:txBody>
      </p:sp>
      <p:sp>
        <p:nvSpPr>
          <p:cNvPr id="10" name="Text Placeholder 9">
            <a:extLst>
              <a:ext uri="{FF2B5EF4-FFF2-40B4-BE49-F238E27FC236}">
                <a16:creationId xmlns:a16="http://schemas.microsoft.com/office/drawing/2014/main" id="{42949176-C74E-CA8A-4F72-0869F15A02CB}"/>
              </a:ext>
              <a:ext uri="{C183D7F6-B498-43B3-948B-1728B52AA6E4}">
                <adec:decorative xmlns:adec="http://schemas.microsoft.com/office/drawing/2017/decorative" val="1"/>
              </a:ext>
            </a:extLst>
          </p:cNvPr>
          <p:cNvSpPr>
            <a:spLocks noGrp="1"/>
          </p:cNvSpPr>
          <p:nvPr>
            <p:ph type="body" sz="quarter" idx="10"/>
          </p:nvPr>
        </p:nvSpPr>
        <p:spPr>
          <a:xfrm flipH="1">
            <a:off x="3269713" y="5411351"/>
            <a:ext cx="645316" cy="621537"/>
          </a:xfrm>
        </p:spPr>
        <p:txBody>
          <a:bodyPr>
            <a:normAutofit/>
          </a:bodyPr>
          <a:lstStyle/>
          <a:p>
            <a:r>
              <a:rPr lang="en-GB" dirty="0"/>
              <a:t>06</a:t>
            </a:r>
          </a:p>
        </p:txBody>
      </p:sp>
      <p:sp>
        <p:nvSpPr>
          <p:cNvPr id="13" name="Text Placeholder 11">
            <a:extLst>
              <a:ext uri="{FF2B5EF4-FFF2-40B4-BE49-F238E27FC236}">
                <a16:creationId xmlns:a16="http://schemas.microsoft.com/office/drawing/2014/main" id="{848AB5EA-F415-C43C-228C-BFB78E90A2E1}"/>
              </a:ext>
              <a:ext uri="{C183D7F6-B498-43B3-948B-1728B52AA6E4}">
                <adec:decorative xmlns:adec="http://schemas.microsoft.com/office/drawing/2017/decorative" val="1"/>
              </a:ext>
            </a:extLst>
          </p:cNvPr>
          <p:cNvSpPr txBox="1">
            <a:spLocks/>
          </p:cNvSpPr>
          <p:nvPr/>
        </p:nvSpPr>
        <p:spPr>
          <a:xfrm>
            <a:off x="7113712" y="5402888"/>
            <a:ext cx="630000" cy="630000"/>
          </a:xfrm>
          <a:prstGeom prst="ellipse">
            <a:avLst/>
          </a:prstGeom>
          <a:ln w="38100">
            <a:solidFill>
              <a:srgbClr val="EF7252"/>
            </a:solidFill>
          </a:ln>
        </p:spPr>
        <p:txBody>
          <a:bodyPr vert="horz" lIns="0" tIns="0" rIns="0" bIns="0" rtlCol="0" anchor="ctr">
            <a:normAutofit/>
          </a:bodyPr>
          <a:lstStyle>
            <a:lvl1pPr marL="0" indent="0" algn="ctr" defTabSz="914400" rtl="0" eaLnBrk="1" latinLnBrk="0" hangingPunct="1">
              <a:lnSpc>
                <a:spcPct val="100000"/>
              </a:lnSpc>
              <a:spcBef>
                <a:spcPts val="300"/>
              </a:spcBef>
              <a:spcAft>
                <a:spcPts val="300"/>
              </a:spcAft>
              <a:buFont typeface="Arial" panose="020B0604020202020204" pitchFamily="34" charset="0"/>
              <a:buNone/>
              <a:defRPr sz="1800" b="0"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07</a:t>
            </a:r>
          </a:p>
        </p:txBody>
      </p:sp>
      <p:sp>
        <p:nvSpPr>
          <p:cNvPr id="15" name="Text Placeholder 11">
            <a:extLst>
              <a:ext uri="{FF2B5EF4-FFF2-40B4-BE49-F238E27FC236}">
                <a16:creationId xmlns:a16="http://schemas.microsoft.com/office/drawing/2014/main" id="{13867C22-B148-1D80-30BD-9272F84EA8BE}"/>
              </a:ext>
              <a:ext uri="{C183D7F6-B498-43B3-948B-1728B52AA6E4}">
                <adec:decorative xmlns:adec="http://schemas.microsoft.com/office/drawing/2017/decorative" val="1"/>
              </a:ext>
            </a:extLst>
          </p:cNvPr>
          <p:cNvSpPr txBox="1">
            <a:spLocks/>
          </p:cNvSpPr>
          <p:nvPr/>
        </p:nvSpPr>
        <p:spPr>
          <a:xfrm>
            <a:off x="10934728" y="5402888"/>
            <a:ext cx="630000" cy="630000"/>
          </a:xfrm>
          <a:prstGeom prst="ellipse">
            <a:avLst/>
          </a:prstGeom>
          <a:ln w="38100">
            <a:solidFill>
              <a:srgbClr val="904B8E"/>
            </a:solidFill>
          </a:ln>
        </p:spPr>
        <p:txBody>
          <a:bodyPr vert="horz" lIns="0" tIns="0" rIns="0" bIns="0" rtlCol="0" anchor="ctr">
            <a:normAutofit/>
          </a:bodyPr>
          <a:lstStyle>
            <a:lvl1pPr marL="0" indent="0" algn="ctr" defTabSz="914400" rtl="0" eaLnBrk="1" latinLnBrk="0" hangingPunct="1">
              <a:lnSpc>
                <a:spcPct val="100000"/>
              </a:lnSpc>
              <a:spcBef>
                <a:spcPts val="300"/>
              </a:spcBef>
              <a:spcAft>
                <a:spcPts val="300"/>
              </a:spcAft>
              <a:buFont typeface="Arial" panose="020B0604020202020204" pitchFamily="34" charset="0"/>
              <a:buNone/>
              <a:defRPr sz="1800" b="0"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08</a:t>
            </a:r>
          </a:p>
        </p:txBody>
      </p:sp>
    </p:spTree>
    <p:extLst>
      <p:ext uri="{BB962C8B-B14F-4D97-AF65-F5344CB8AC3E}">
        <p14:creationId xmlns:p14="http://schemas.microsoft.com/office/powerpoint/2010/main" val="188849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A3EC12-3532-E1A2-28D0-568954696375}"/>
              </a:ext>
            </a:extLst>
          </p:cNvPr>
          <p:cNvSpPr>
            <a:spLocks noGrp="1"/>
          </p:cNvSpPr>
          <p:nvPr>
            <p:ph type="title"/>
          </p:nvPr>
        </p:nvSpPr>
        <p:spPr>
          <a:xfrm>
            <a:off x="534988" y="497677"/>
            <a:ext cx="7121735" cy="550767"/>
          </a:xfrm>
        </p:spPr>
        <p:txBody>
          <a:bodyPr>
            <a:noAutofit/>
          </a:bodyPr>
          <a:lstStyle/>
          <a:p>
            <a:r>
              <a:rPr lang="en-GB" dirty="0"/>
              <a:t>How to understand the value of information to your organisation (1)</a:t>
            </a:r>
          </a:p>
        </p:txBody>
      </p:sp>
      <p:sp>
        <p:nvSpPr>
          <p:cNvPr id="3" name="Text Placeholder 2">
            <a:extLst>
              <a:ext uri="{FF2B5EF4-FFF2-40B4-BE49-F238E27FC236}">
                <a16:creationId xmlns:a16="http://schemas.microsoft.com/office/drawing/2014/main" id="{3190D8E1-3100-7D27-BF9B-47B23FE1CAC2}"/>
              </a:ext>
            </a:extLst>
          </p:cNvPr>
          <p:cNvSpPr>
            <a:spLocks noGrp="1"/>
          </p:cNvSpPr>
          <p:nvPr>
            <p:ph type="body" sz="quarter" idx="14"/>
          </p:nvPr>
        </p:nvSpPr>
        <p:spPr>
          <a:xfrm>
            <a:off x="515937" y="1989138"/>
            <a:ext cx="5774693" cy="3309975"/>
          </a:xfrm>
        </p:spPr>
        <p:txBody>
          <a:bodyPr vert="horz" lIns="0" tIns="0" rIns="0" bIns="0" rtlCol="0" anchor="t">
            <a:normAutofit/>
          </a:bodyPr>
          <a:lstStyle/>
          <a:p>
            <a:pPr>
              <a:spcBef>
                <a:spcPts val="0"/>
              </a:spcBef>
              <a:spcAft>
                <a:spcPts val="0"/>
              </a:spcAft>
            </a:pPr>
            <a:r>
              <a:rPr lang="en-GB" sz="1600" b="0" dirty="0"/>
              <a:t>Understanding the value of information assets helps to assess risks and opportunities. An information asset has an identifiable and manageable value to the organisation.</a:t>
            </a:r>
          </a:p>
          <a:p>
            <a:pPr>
              <a:spcBef>
                <a:spcPts val="0"/>
              </a:spcBef>
              <a:spcAft>
                <a:spcPts val="0"/>
              </a:spcAft>
            </a:pPr>
            <a:endParaRPr lang="en-GB" sz="1600" b="0" dirty="0"/>
          </a:p>
          <a:p>
            <a:pPr>
              <a:spcBef>
                <a:spcPts val="0"/>
              </a:spcBef>
              <a:spcAft>
                <a:spcPts val="0"/>
              </a:spcAft>
            </a:pPr>
            <a:r>
              <a:rPr lang="en-GB" sz="1600" b="0" dirty="0"/>
              <a:t>Organisations may have different risk appetites for high and low-value assets. Risk appetite refers to the amount and type </a:t>
            </a:r>
            <a:br>
              <a:rPr lang="en-GB" sz="1600" b="0" dirty="0"/>
            </a:br>
            <a:r>
              <a:rPr lang="en-GB" sz="1600" b="0" dirty="0"/>
              <a:t>of risk that an organisation is willing to accept to achieve strategic goals. </a:t>
            </a:r>
            <a:endParaRPr lang="en-GB" sz="1600" b="0" dirty="0">
              <a:cs typeface="Arial"/>
            </a:endParaRPr>
          </a:p>
          <a:p>
            <a:pPr>
              <a:spcBef>
                <a:spcPts val="0"/>
              </a:spcBef>
              <a:spcAft>
                <a:spcPts val="0"/>
              </a:spcAft>
            </a:pPr>
            <a:endParaRPr lang="en-GB" sz="1600" b="0" dirty="0"/>
          </a:p>
          <a:p>
            <a:pPr>
              <a:spcBef>
                <a:spcPts val="0"/>
              </a:spcBef>
              <a:spcAft>
                <a:spcPts val="0"/>
              </a:spcAft>
            </a:pPr>
            <a:r>
              <a:rPr lang="en-GB" sz="1600" b="0" dirty="0"/>
              <a:t>As an IAO, you can monitor risks more effectively by prioritising assets based on their value. Ensure assets within your area of responsibility are not overprotected or under-protected.</a:t>
            </a:r>
            <a:endParaRPr lang="en-GB" sz="1600" dirty="0"/>
          </a:p>
        </p:txBody>
      </p:sp>
      <p:pic>
        <p:nvPicPr>
          <p:cNvPr id="7" name="Picture Placeholder 6" descr="Woman writing on whiteboard">
            <a:extLst>
              <a:ext uri="{FF2B5EF4-FFF2-40B4-BE49-F238E27FC236}">
                <a16:creationId xmlns:a16="http://schemas.microsoft.com/office/drawing/2014/main" id="{3B1EBE53-83A6-AD0B-7E8C-823FCC49C95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0" r="16670"/>
          <a:stretch>
            <a:fillRect/>
          </a:stretch>
        </p:blipFill>
        <p:spPr/>
      </p:pic>
    </p:spTree>
    <p:extLst>
      <p:ext uri="{BB962C8B-B14F-4D97-AF65-F5344CB8AC3E}">
        <p14:creationId xmlns:p14="http://schemas.microsoft.com/office/powerpoint/2010/main" val="219330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F74FDF-9F0D-0FCA-636C-FE6B84DA3E1F}"/>
              </a:ext>
            </a:extLst>
          </p:cNvPr>
          <p:cNvSpPr>
            <a:spLocks noGrp="1"/>
          </p:cNvSpPr>
          <p:nvPr>
            <p:ph type="title"/>
          </p:nvPr>
        </p:nvSpPr>
        <p:spPr/>
        <p:txBody>
          <a:bodyPr>
            <a:noAutofit/>
          </a:bodyPr>
          <a:lstStyle/>
          <a:p>
            <a:r>
              <a:rPr lang="en-GB" dirty="0"/>
              <a:t>How to understand the value of information to your organisation (3)</a:t>
            </a:r>
          </a:p>
        </p:txBody>
      </p:sp>
      <p:sp>
        <p:nvSpPr>
          <p:cNvPr id="5" name="Text Placeholder 4">
            <a:extLst>
              <a:ext uri="{FF2B5EF4-FFF2-40B4-BE49-F238E27FC236}">
                <a16:creationId xmlns:a16="http://schemas.microsoft.com/office/drawing/2014/main" id="{CC84EEB9-6373-6352-60EC-541CFAEAB184}"/>
              </a:ext>
            </a:extLst>
          </p:cNvPr>
          <p:cNvSpPr>
            <a:spLocks noGrp="1"/>
          </p:cNvSpPr>
          <p:nvPr>
            <p:ph type="body" sz="quarter" idx="14"/>
          </p:nvPr>
        </p:nvSpPr>
        <p:spPr>
          <a:xfrm>
            <a:off x="515939" y="1419225"/>
            <a:ext cx="11160124" cy="372647"/>
          </a:xfrm>
        </p:spPr>
        <p:txBody>
          <a:bodyPr/>
          <a:lstStyle/>
          <a:p>
            <a:r>
              <a:rPr lang="en-GB" dirty="0"/>
              <a:t>These questions will help you understand the value &amp; sensitivity of your assets:</a:t>
            </a:r>
          </a:p>
        </p:txBody>
      </p:sp>
      <p:sp>
        <p:nvSpPr>
          <p:cNvPr id="2" name="Content Placeholder 1">
            <a:extLst>
              <a:ext uri="{FF2B5EF4-FFF2-40B4-BE49-F238E27FC236}">
                <a16:creationId xmlns:a16="http://schemas.microsoft.com/office/drawing/2014/main" id="{1D43716F-F2F0-4F35-1E04-F448D63B4E53}"/>
              </a:ext>
            </a:extLst>
          </p:cNvPr>
          <p:cNvSpPr>
            <a:spLocks noGrp="1"/>
          </p:cNvSpPr>
          <p:nvPr>
            <p:ph idx="1"/>
          </p:nvPr>
        </p:nvSpPr>
        <p:spPr/>
        <p:txBody>
          <a:bodyPr>
            <a:normAutofit/>
          </a:bodyPr>
          <a:lstStyle/>
          <a:p>
            <a:pPr marL="285750" indent="-285750">
              <a:spcBef>
                <a:spcPts val="600"/>
              </a:spcBef>
              <a:spcAft>
                <a:spcPts val="600"/>
              </a:spcAft>
              <a:buClr>
                <a:srgbClr val="00B050"/>
              </a:buClr>
              <a:buSzPct val="150000"/>
              <a:buFont typeface="Wingdings" panose="05000000000000000000" pitchFamily="2" charset="2"/>
              <a:buChar char="ü"/>
            </a:pPr>
            <a:r>
              <a:rPr lang="en-GB" sz="1600" b="0" dirty="0"/>
              <a:t>Is it a business-critical or sensitive asset?</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What is the classification?</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Does the asset contain personal data and does any personal data fall into special categories?</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Could your organisation function without the asset for hours/days/weeks? </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Who can access the asset and who is it shared with?</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If the asset is combined with another piece of information does that increase its sensitivity (aggregation)?</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Does the content relate to your organisations business objectives?</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solidFill>
                  <a:srgbClr val="000000"/>
                </a:solidFill>
                <a:ea typeface="Arial" panose="020B0604020202020204" pitchFamily="34" charset="0"/>
                <a:cs typeface="Aptos" panose="020B0004020202020204" pitchFamily="34" charset="0"/>
              </a:rPr>
              <a:t>Is the information already published?</a:t>
            </a:r>
            <a:endParaRPr lang="en-GB" sz="1600" b="0" dirty="0"/>
          </a:p>
          <a:p>
            <a:pPr>
              <a:spcBef>
                <a:spcPts val="600"/>
              </a:spcBef>
              <a:spcAft>
                <a:spcPts val="600"/>
              </a:spcAft>
              <a:buClr>
                <a:srgbClr val="00B050"/>
              </a:buClr>
              <a:buSzPct val="150000"/>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dirty="0"/>
          </a:p>
        </p:txBody>
      </p:sp>
      <p:sp>
        <p:nvSpPr>
          <p:cNvPr id="3" name="Content Placeholder 2">
            <a:extLst>
              <a:ext uri="{FF2B5EF4-FFF2-40B4-BE49-F238E27FC236}">
                <a16:creationId xmlns:a16="http://schemas.microsoft.com/office/drawing/2014/main" id="{F6BA3C3A-A46A-E393-E057-B46376829CE4}"/>
              </a:ext>
            </a:extLst>
          </p:cNvPr>
          <p:cNvSpPr>
            <a:spLocks noGrp="1"/>
          </p:cNvSpPr>
          <p:nvPr>
            <p:ph idx="13"/>
          </p:nvPr>
        </p:nvSpPr>
        <p:spPr/>
        <p:txBody>
          <a:bodyPr>
            <a:normAutofit/>
          </a:bodyPr>
          <a:lstStyle/>
          <a:p>
            <a:pPr marL="285750" indent="-285750">
              <a:spcBef>
                <a:spcPts val="600"/>
              </a:spcBef>
              <a:spcAft>
                <a:spcPts val="600"/>
              </a:spcAft>
              <a:buClr>
                <a:srgbClr val="00B050"/>
              </a:buClr>
              <a:buSzPct val="150000"/>
              <a:buFont typeface="Wingdings" panose="05000000000000000000" pitchFamily="2" charset="2"/>
              <a:buChar char="ü"/>
            </a:pPr>
            <a:r>
              <a:rPr lang="en-GB" sz="1600" b="0" dirty="0"/>
              <a:t>Is the asset shared or created by your organisation, or by a partner?</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Would there be impact on operational efficiency if it wasn’t accessible? </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What organisational objectives and processes does it support?</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Would loss or inappropriate access cause reputational damage to your organisation?</a:t>
            </a:r>
          </a:p>
          <a:p>
            <a:pPr marL="285750" indent="-285750">
              <a:spcBef>
                <a:spcPts val="600"/>
              </a:spcBef>
              <a:spcAft>
                <a:spcPts val="600"/>
              </a:spcAft>
              <a:buClr>
                <a:srgbClr val="00B050"/>
              </a:buClr>
              <a:buSzPct val="150000"/>
              <a:buFont typeface="Wingdings" panose="05000000000000000000" pitchFamily="2" charset="2"/>
              <a:buChar char="ü"/>
            </a:pPr>
            <a:r>
              <a:rPr lang="en-GB" sz="1600" b="0" dirty="0"/>
              <a:t>Would it cost to replace or repurchase the information?</a:t>
            </a:r>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b="0" dirty="0"/>
          </a:p>
          <a:p>
            <a:pPr marL="285750" indent="-285750">
              <a:spcBef>
                <a:spcPts val="600"/>
              </a:spcBef>
              <a:spcAft>
                <a:spcPts val="600"/>
              </a:spcAft>
              <a:buClr>
                <a:srgbClr val="00B050"/>
              </a:buClr>
              <a:buSzPct val="150000"/>
              <a:buFont typeface="Wingdings" panose="05000000000000000000" pitchFamily="2" charset="2"/>
              <a:buChar char="ü"/>
            </a:pPr>
            <a:endParaRPr lang="en-GB" sz="1600" dirty="0"/>
          </a:p>
        </p:txBody>
      </p:sp>
    </p:spTree>
    <p:extLst>
      <p:ext uri="{BB962C8B-B14F-4D97-AF65-F5344CB8AC3E}">
        <p14:creationId xmlns:p14="http://schemas.microsoft.com/office/powerpoint/2010/main" val="33339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17A1A6-1BE1-2EA6-3ACD-A19075295F84}"/>
              </a:ext>
            </a:extLst>
          </p:cNvPr>
          <p:cNvSpPr>
            <a:spLocks noGrp="1"/>
          </p:cNvSpPr>
          <p:nvPr>
            <p:ph type="title"/>
          </p:nvPr>
        </p:nvSpPr>
        <p:spPr/>
        <p:txBody>
          <a:bodyPr/>
          <a:lstStyle/>
          <a:p>
            <a:r>
              <a:rPr lang="en-GB" dirty="0"/>
              <a:t>Scenario 3:</a:t>
            </a:r>
          </a:p>
        </p:txBody>
      </p:sp>
      <p:sp>
        <p:nvSpPr>
          <p:cNvPr id="4" name="Text Placeholder 3">
            <a:extLst>
              <a:ext uri="{FF2B5EF4-FFF2-40B4-BE49-F238E27FC236}">
                <a16:creationId xmlns:a16="http://schemas.microsoft.com/office/drawing/2014/main" id="{B55E97F7-0BA2-FD92-4DB0-9665080D2D3B}"/>
              </a:ext>
            </a:extLst>
          </p:cNvPr>
          <p:cNvSpPr>
            <a:spLocks noGrp="1"/>
          </p:cNvSpPr>
          <p:nvPr>
            <p:ph type="body" sz="quarter" idx="15"/>
          </p:nvPr>
        </p:nvSpPr>
        <p:spPr/>
        <p:txBody>
          <a:bodyPr/>
          <a:lstStyle/>
          <a:p>
            <a:r>
              <a:rPr lang="en-GB" dirty="0"/>
              <a:t>Video</a:t>
            </a:r>
          </a:p>
        </p:txBody>
      </p:sp>
      <p:sp>
        <p:nvSpPr>
          <p:cNvPr id="2" name="Text Placeholder 1">
            <a:extLst>
              <a:ext uri="{FF2B5EF4-FFF2-40B4-BE49-F238E27FC236}">
                <a16:creationId xmlns:a16="http://schemas.microsoft.com/office/drawing/2014/main" id="{7027BF62-194E-D090-ACEF-D89BD4EF0DD7}"/>
              </a:ext>
            </a:extLst>
          </p:cNvPr>
          <p:cNvSpPr>
            <a:spLocks noGrp="1"/>
          </p:cNvSpPr>
          <p:nvPr>
            <p:ph type="body" sz="quarter" idx="25"/>
          </p:nvPr>
        </p:nvSpPr>
        <p:spPr/>
        <p:txBody>
          <a:bodyPr/>
          <a:lstStyle/>
          <a:p>
            <a:r>
              <a:rPr lang="en-GB" b="0" dirty="0"/>
              <a:t>Click on the image to play the Video.</a:t>
            </a:r>
            <a:endParaRPr lang="en-US" dirty="0"/>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a:p>
        </p:txBody>
      </p:sp>
      <p:pic>
        <p:nvPicPr>
          <p:cNvPr id="8" name="Scenario 3. Information Asset Review-1080p-250911 (Chapter 7)">
            <a:hlinkClick r:id="" action="ppaction://media"/>
            <a:extLst>
              <a:ext uri="{FF2B5EF4-FFF2-40B4-BE49-F238E27FC236}">
                <a16:creationId xmlns:a16="http://schemas.microsoft.com/office/drawing/2014/main" id="{A5E752D7-0532-A54E-3CDD-04EC3F9BF179}"/>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714231" y="2203450"/>
            <a:ext cx="4549920" cy="2559231"/>
          </a:xfrm>
        </p:spPr>
      </p:pic>
    </p:spTree>
    <p:extLst>
      <p:ext uri="{BB962C8B-B14F-4D97-AF65-F5344CB8AC3E}">
        <p14:creationId xmlns:p14="http://schemas.microsoft.com/office/powerpoint/2010/main" val="427009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A7-09D3-D084-FFA3-7BF0F2332164}"/>
              </a:ext>
            </a:extLst>
          </p:cNvPr>
          <p:cNvSpPr>
            <a:spLocks noGrp="1"/>
          </p:cNvSpPr>
          <p:nvPr>
            <p:ph type="title"/>
          </p:nvPr>
        </p:nvSpPr>
        <p:spPr/>
        <p:txBody>
          <a:bodyPr/>
          <a:lstStyle/>
          <a:p>
            <a:r>
              <a:rPr lang="en-GB" dirty="0"/>
              <a:t>IRM Summary of key learning</a:t>
            </a:r>
          </a:p>
        </p:txBody>
      </p:sp>
      <p:sp>
        <p:nvSpPr>
          <p:cNvPr id="4" name="Text Placeholder 3">
            <a:extLst>
              <a:ext uri="{FF2B5EF4-FFF2-40B4-BE49-F238E27FC236}">
                <a16:creationId xmlns:a16="http://schemas.microsoft.com/office/drawing/2014/main" id="{50D160C2-2F92-E473-3519-FA018143A3D5}"/>
              </a:ext>
            </a:extLst>
          </p:cNvPr>
          <p:cNvSpPr>
            <a:spLocks noGrp="1"/>
          </p:cNvSpPr>
          <p:nvPr>
            <p:ph type="body" sz="quarter" idx="15"/>
          </p:nvPr>
        </p:nvSpPr>
        <p:spPr/>
        <p:txBody>
          <a:bodyPr/>
          <a:lstStyle/>
          <a:p>
            <a:r>
              <a:rPr lang="en-GB" dirty="0"/>
              <a:t>Video</a:t>
            </a:r>
          </a:p>
        </p:txBody>
      </p:sp>
      <p:pic>
        <p:nvPicPr>
          <p:cNvPr id="7" name="Chapter 7. Information Risk Management (final draft)-1080p-250723" descr="Chapter 7. Information Risk Management Video">
            <a:hlinkClick r:id="" action="ppaction://media"/>
            <a:extLst>
              <a:ext uri="{FF2B5EF4-FFF2-40B4-BE49-F238E27FC236}">
                <a16:creationId xmlns:a16="http://schemas.microsoft.com/office/drawing/2014/main" id="{EC82EA55-B500-9167-870E-85D34E7B64F7}"/>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671513" y="2205355"/>
            <a:ext cx="4637654" cy="2608580"/>
          </a:xfrm>
        </p:spPr>
      </p:pic>
      <p:sp>
        <p:nvSpPr>
          <p:cNvPr id="2" name="Text Placeholder 1">
            <a:extLst>
              <a:ext uri="{FF2B5EF4-FFF2-40B4-BE49-F238E27FC236}">
                <a16:creationId xmlns:a16="http://schemas.microsoft.com/office/drawing/2014/main" id="{791F6E89-7385-1571-D31E-8107204A5E2D}"/>
              </a:ext>
            </a:extLst>
          </p:cNvPr>
          <p:cNvSpPr>
            <a:spLocks noGrp="1"/>
          </p:cNvSpPr>
          <p:nvPr>
            <p:ph type="body" sz="quarter" idx="25"/>
          </p:nvPr>
        </p:nvSpPr>
        <p:spPr/>
        <p:txBody>
          <a:bodyPr/>
          <a:lstStyle/>
          <a:p>
            <a:r>
              <a:rPr lang="en-GB" b="0" dirty="0"/>
              <a:t>Click on the Computer image opposite to play the Video.</a:t>
            </a:r>
            <a:endParaRPr lang="en-US"/>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computer image to move to the next slide.</a:t>
            </a:r>
            <a:endParaRPr lang="en-GB"/>
          </a:p>
        </p:txBody>
      </p:sp>
    </p:spTree>
    <p:extLst>
      <p:ext uri="{BB962C8B-B14F-4D97-AF65-F5344CB8AC3E}">
        <p14:creationId xmlns:p14="http://schemas.microsoft.com/office/powerpoint/2010/main" val="304933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fullScrn="1">
              <p:cMediaNode vol="80000">
                <p:cTn id="7" fill="hold" display="0">
                  <p:stCondLst>
                    <p:cond delay="indefinite"/>
                  </p:st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B2721-7C34-1F00-30E8-5191EBC5E656}"/>
              </a:ext>
            </a:extLst>
          </p:cNvPr>
          <p:cNvSpPr txBox="1">
            <a:spLocks noGrp="1"/>
          </p:cNvSpPr>
          <p:nvPr>
            <p:ph type="title" idx="4294967295"/>
          </p:nvPr>
        </p:nvSpPr>
        <p:spPr>
          <a:xfrm>
            <a:off x="952500" y="2977456"/>
            <a:ext cx="9029700" cy="769441"/>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chemeClr val="accent6">
                    <a:lumMod val="10000"/>
                  </a:schemeClr>
                </a:solidFill>
                <a:effectLst/>
                <a:uLnTx/>
                <a:uFillTx/>
                <a:latin typeface="+mn-lt"/>
                <a:ea typeface="+mn-ea"/>
                <a:cs typeface="+mn-cs"/>
              </a:rPr>
              <a:t>You have completed this chapter</a:t>
            </a:r>
          </a:p>
        </p:txBody>
      </p:sp>
      <p:sp>
        <p:nvSpPr>
          <p:cNvPr id="4" name="Subtitle 2">
            <a:extLst>
              <a:ext uri="{FF2B5EF4-FFF2-40B4-BE49-F238E27FC236}">
                <a16:creationId xmlns:a16="http://schemas.microsoft.com/office/drawing/2014/main" id="{1F8D5A16-ECD9-7B60-655F-ABC48C6EB47C}"/>
              </a:ext>
            </a:extLst>
          </p:cNvPr>
          <p:cNvSpPr txBox="1">
            <a:spLocks/>
          </p:cNvSpPr>
          <p:nvPr/>
        </p:nvSpPr>
        <p:spPr>
          <a:xfrm>
            <a:off x="952500" y="3880544"/>
            <a:ext cx="5361783" cy="1086802"/>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2400" b="1" i="0" u="none" strike="noStrike" kern="1200" cap="none" spc="0" normalizeH="0" baseline="0" noProof="0" dirty="0">
                <a:ln>
                  <a:noFill/>
                </a:ln>
                <a:solidFill>
                  <a:srgbClr val="D47500"/>
                </a:solidFill>
                <a:effectLst/>
                <a:uLnTx/>
                <a:uFillTx/>
                <a:latin typeface="Arial"/>
                <a:ea typeface="+mn-ea"/>
                <a:cs typeface="+mn-cs"/>
              </a:rPr>
              <a:t>Please start chapter 8</a:t>
            </a:r>
          </a:p>
        </p:txBody>
      </p:sp>
    </p:spTree>
    <p:extLst>
      <p:ext uri="{BB962C8B-B14F-4D97-AF65-F5344CB8AC3E}">
        <p14:creationId xmlns:p14="http://schemas.microsoft.com/office/powerpoint/2010/main" val="115586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overnment Skills Original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3.xml><?xml version="1.0" encoding="utf-8"?>
<a:theme xmlns:a="http://schemas.openxmlformats.org/drawingml/2006/main" name="1_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82F01AEEB19544ABAC8E5DD8182A88" ma:contentTypeVersion="14" ma:contentTypeDescription="Create a new document." ma:contentTypeScope="" ma:versionID="637b32937fccc716dfb3b37e85303943">
  <xsd:schema xmlns:xsd="http://www.w3.org/2001/XMLSchema" xmlns:xs="http://www.w3.org/2001/XMLSchema" xmlns:p="http://schemas.microsoft.com/office/2006/metadata/properties" xmlns:ns2="84f80d78-f0f8-41c0-b86f-e8b8b59e8285" xmlns:ns3="275f34ba-053b-4d3f-9c50-c6c886b5363a" targetNamespace="http://schemas.microsoft.com/office/2006/metadata/properties" ma:root="true" ma:fieldsID="7ff4eff80e73d2f3331bddd36517a07e" ns2:_="" ns3:_="">
    <xsd:import namespace="84f80d78-f0f8-41c0-b86f-e8b8b59e8285"/>
    <xsd:import namespace="275f34ba-053b-4d3f-9c50-c6c886b536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80d78-f0f8-41c0-b86f-e8b8b59e8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5f34ba-053b-4d3f-9c50-c6c886b536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b03621a-1c8b-4a1a-8599-b6eb24bec0e1}" ma:internalName="TaxCatchAll" ma:showField="CatchAllData" ma:web="275f34ba-053b-4d3f-9c50-c6c886b536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75f34ba-053b-4d3f-9c50-c6c886b5363a" xsi:nil="true"/>
    <lcf76f155ced4ddcb4097134ff3c332f xmlns="84f80d78-f0f8-41c0-b86f-e8b8b59e82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B3EE1D-5CF7-4E79-8862-2C6EB3AE879D}">
  <ds:schemaRefs>
    <ds:schemaRef ds:uri="http://schemas.microsoft.com/sharepoint/v3/contenttype/forms"/>
  </ds:schemaRefs>
</ds:datastoreItem>
</file>

<file path=customXml/itemProps2.xml><?xml version="1.0" encoding="utf-8"?>
<ds:datastoreItem xmlns:ds="http://schemas.openxmlformats.org/officeDocument/2006/customXml" ds:itemID="{36C67804-BE18-45C9-9350-34AD48AC34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80d78-f0f8-41c0-b86f-e8b8b59e8285"/>
    <ds:schemaRef ds:uri="275f34ba-053b-4d3f-9c50-c6c886b53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211DA6-48F6-4965-9064-A3A56CF17BBA}">
  <ds:schemaRefs>
    <ds:schemaRef ds:uri="http://schemas.microsoft.com/office/2006/documentManagement/types"/>
    <ds:schemaRef ds:uri="http://www.w3.org/XML/1998/namespace"/>
    <ds:schemaRef ds:uri="http://purl.org/dc/elements/1.1/"/>
    <ds:schemaRef ds:uri="http://schemas.microsoft.com/office/infopath/2007/PartnerControls"/>
    <ds:schemaRef ds:uri="http://purl.org/dc/terms/"/>
    <ds:schemaRef ds:uri="http://schemas.openxmlformats.org/package/2006/metadata/core-properties"/>
    <ds:schemaRef ds:uri="a04dbe3e-63b4-48d2-9d03-f0eb0c7bc09d"/>
    <ds:schemaRef ds:uri="5bf5b3fa-44b0-44d0-b245-b528099b91f4"/>
    <ds:schemaRef ds:uri="http://schemas.microsoft.com/office/2006/metadata/properties"/>
    <ds:schemaRef ds:uri="http://purl.org/dc/dcmitype/"/>
    <ds:schemaRef ds:uri="275f34ba-053b-4d3f-9c50-c6c886b5363a"/>
    <ds:schemaRef ds:uri="84f80d78-f0f8-41c0-b86f-e8b8b59e8285"/>
  </ds:schemaRefs>
</ds:datastoreItem>
</file>

<file path=docMetadata/LabelInfo.xml><?xml version="1.0" encoding="utf-8"?>
<clbl:labelList xmlns:clbl="http://schemas.microsoft.com/office/2020/mipLabelMetadata">
  <clbl:label id="{88db8f40-be4e-40d3-a776-e8bb5de9f6c4}"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SEAC_PPT_Template_2022_v05 (004)</Template>
  <TotalTime>27</TotalTime>
  <Words>1547</Words>
  <Application>Microsoft Office PowerPoint</Application>
  <PresentationFormat>Widescreen</PresentationFormat>
  <Paragraphs>145</Paragraphs>
  <Slides>16</Slides>
  <Notes>1</Notes>
  <HiddenSlides>0</HiddenSlides>
  <MMClips>2</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Government Skills Original Slides</vt:lpstr>
      <vt:lpstr>Government Skills Template</vt:lpstr>
      <vt:lpstr>1_Government Skills Template</vt:lpstr>
      <vt:lpstr>Information Asset Owner Training </vt:lpstr>
      <vt:lpstr>Information Risk Management</vt:lpstr>
      <vt:lpstr>What is Information Risk Management (IRM)?  </vt:lpstr>
      <vt:lpstr>IRM IAO Responsibilities </vt:lpstr>
      <vt:lpstr>Risk Assessments (1)</vt:lpstr>
      <vt:lpstr>Risk Assessments (2)</vt:lpstr>
      <vt:lpstr>Risk Assessments (3)</vt:lpstr>
      <vt:lpstr>Risk Assessments (4)</vt:lpstr>
      <vt:lpstr>What are threats and risks to information? (1) </vt:lpstr>
      <vt:lpstr>What are the threats and risks to information? (2)</vt:lpstr>
      <vt:lpstr>What are the threats and risks to information? (3)</vt:lpstr>
      <vt:lpstr>How to understand the value of information to your organisation (1)</vt:lpstr>
      <vt:lpstr>How to understand the value of information to your organisation (3)</vt:lpstr>
      <vt:lpstr>Scenario 3:</vt:lpstr>
      <vt:lpstr>IRM Summary of key learning</vt:lpstr>
      <vt:lpstr>You have completed this chapter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Atuk Zeynep DWP SECURITY AND DATA PROTECTION</dc:creator>
  <cp:lastModifiedBy>Atuk Zeynep DWP SECURITY AND DATA PROTECTION</cp:lastModifiedBy>
  <cp:revision>9</cp:revision>
  <dcterms:created xsi:type="dcterms:W3CDTF">2023-07-28T13:29:46Z</dcterms:created>
  <dcterms:modified xsi:type="dcterms:W3CDTF">2025-09-26T10:30:54Z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0x010100E382F01AEEB19544ABAC8E5DD8182A88</vt:lpwstr>
  </property>
  <property fmtid="{D5CDD505-2E9C-101B-9397-08002B2CF9AE}" pid="3" name="_dlc_DocIdItemGuid">
    <vt:lpwstr>52a91b81-d211-4214-8e99-4b27b27cb5a5</vt:lpwstr>
  </property>
  <property fmtid="{D5CDD505-2E9C-101B-9397-08002B2CF9AE}" pid="4" name="MediaServiceImageTags">
    <vt:lpwstr/>
  </property>
</Properties>
</file>